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1"/>
  </p:notesMasterIdLst>
  <p:handoutMasterIdLst>
    <p:handoutMasterId r:id="rId42"/>
  </p:handoutMasterIdLst>
  <p:sldIdLst>
    <p:sldId id="1335" r:id="rId3"/>
    <p:sldId id="1334" r:id="rId4"/>
    <p:sldId id="1333" r:id="rId5"/>
    <p:sldId id="1120" r:id="rId6"/>
    <p:sldId id="1320" r:id="rId7"/>
    <p:sldId id="1257" r:id="rId8"/>
    <p:sldId id="1323" r:id="rId9"/>
    <p:sldId id="1262" r:id="rId10"/>
    <p:sldId id="1324" r:id="rId11"/>
    <p:sldId id="960" r:id="rId12"/>
    <p:sldId id="1246" r:id="rId13"/>
    <p:sldId id="1276" r:id="rId14"/>
    <p:sldId id="1322" r:id="rId15"/>
    <p:sldId id="1298" r:id="rId16"/>
    <p:sldId id="1277" r:id="rId17"/>
    <p:sldId id="1285" r:id="rId18"/>
    <p:sldId id="1275" r:id="rId19"/>
    <p:sldId id="1295" r:id="rId20"/>
    <p:sldId id="1287" r:id="rId21"/>
    <p:sldId id="1300" r:id="rId22"/>
    <p:sldId id="1304" r:id="rId23"/>
    <p:sldId id="1305" r:id="rId24"/>
    <p:sldId id="1299" r:id="rId25"/>
    <p:sldId id="1302" r:id="rId26"/>
    <p:sldId id="1332" r:id="rId27"/>
    <p:sldId id="1312" r:id="rId28"/>
    <p:sldId id="1311" r:id="rId29"/>
    <p:sldId id="1281" r:id="rId30"/>
    <p:sldId id="1130" r:id="rId31"/>
    <p:sldId id="1326" r:id="rId32"/>
    <p:sldId id="1314" r:id="rId33"/>
    <p:sldId id="1315" r:id="rId34"/>
    <p:sldId id="1329" r:id="rId35"/>
    <p:sldId id="1098" r:id="rId36"/>
    <p:sldId id="1284" r:id="rId37"/>
    <p:sldId id="1327" r:id="rId38"/>
    <p:sldId id="1331" r:id="rId39"/>
    <p:sldId id="1109" r:id="rId40"/>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50"/>
    <a:srgbClr val="E2F0D9"/>
    <a:srgbClr val="FFFFFF"/>
    <a:srgbClr val="5F5F5F"/>
    <a:srgbClr val="969696"/>
    <a:srgbClr val="000000"/>
    <a:srgbClr val="00FF00"/>
    <a:srgbClr val="FBE5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3" autoAdjust="0"/>
    <p:restoredTop sz="86405" autoAdjust="0"/>
  </p:normalViewPr>
  <p:slideViewPr>
    <p:cSldViewPr snapToGrid="0">
      <p:cViewPr varScale="1">
        <p:scale>
          <a:sx n="68" d="100"/>
          <a:sy n="68" d="100"/>
        </p:scale>
        <p:origin x="1094" y="53"/>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57" d="100"/>
          <a:sy n="57" d="100"/>
        </p:scale>
        <p:origin x="4714" y="6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BCB3-0186-4FCB-94B5-0AD3A6C48A36}"/>
              </a:ext>
            </a:extLst>
          </p:cNvPr>
          <p:cNvSpPr>
            <a:spLocks noGrp="1"/>
          </p:cNvSpPr>
          <p:nvPr>
            <p:ph type="hdr" sz="quarter"/>
          </p:nvPr>
        </p:nvSpPr>
        <p:spPr>
          <a:xfrm>
            <a:off x="2" y="0"/>
            <a:ext cx="3169196" cy="481370"/>
          </a:xfrm>
          <a:prstGeom prst="rect">
            <a:avLst/>
          </a:prstGeom>
        </p:spPr>
        <p:txBody>
          <a:bodyPr vert="horz" lIns="95103" tIns="47550" rIns="95103" bIns="47550" rtlCol="0"/>
          <a:lstStyle>
            <a:lvl1pPr algn="l">
              <a:defRPr sz="1200"/>
            </a:lvl1pPr>
          </a:lstStyle>
          <a:p>
            <a:r>
              <a:rPr lang="en-US"/>
              <a:t>Entrepreneurship - What's It All About</a:t>
            </a:r>
            <a:endParaRPr lang="en-US" dirty="0"/>
          </a:p>
        </p:txBody>
      </p:sp>
      <p:sp>
        <p:nvSpPr>
          <p:cNvPr id="3" name="Date Placeholder 2">
            <a:extLst>
              <a:ext uri="{FF2B5EF4-FFF2-40B4-BE49-F238E27FC236}">
                <a16:creationId xmlns:a16="http://schemas.microsoft.com/office/drawing/2014/main" id="{3123385B-B65E-4750-8D49-3CEF912FB580}"/>
              </a:ext>
            </a:extLst>
          </p:cNvPr>
          <p:cNvSpPr>
            <a:spLocks noGrp="1"/>
          </p:cNvSpPr>
          <p:nvPr>
            <p:ph type="dt" sz="quarter" idx="1"/>
          </p:nvPr>
        </p:nvSpPr>
        <p:spPr>
          <a:xfrm>
            <a:off x="4144334" y="0"/>
            <a:ext cx="3169196" cy="481370"/>
          </a:xfrm>
          <a:prstGeom prst="rect">
            <a:avLst/>
          </a:prstGeom>
        </p:spPr>
        <p:txBody>
          <a:bodyPr vert="horz" lIns="95103" tIns="47550" rIns="95103" bIns="47550" rtlCol="0"/>
          <a:lstStyle>
            <a:lvl1pPr algn="r">
              <a:defRPr sz="1200"/>
            </a:lvl1pPr>
          </a:lstStyle>
          <a:p>
            <a:r>
              <a:rPr lang="en-US"/>
              <a:t>2026/09/16</a:t>
            </a:r>
            <a:endParaRPr lang="en-US" dirty="0"/>
          </a:p>
        </p:txBody>
      </p:sp>
      <p:sp>
        <p:nvSpPr>
          <p:cNvPr id="4" name="Footer Placeholder 3">
            <a:extLst>
              <a:ext uri="{FF2B5EF4-FFF2-40B4-BE49-F238E27FC236}">
                <a16:creationId xmlns:a16="http://schemas.microsoft.com/office/drawing/2014/main" id="{EA93D309-DC6F-4FD8-8427-C8337C417DCB}"/>
              </a:ext>
            </a:extLst>
          </p:cNvPr>
          <p:cNvSpPr>
            <a:spLocks noGrp="1"/>
          </p:cNvSpPr>
          <p:nvPr>
            <p:ph type="ftr" sz="quarter" idx="2"/>
          </p:nvPr>
        </p:nvSpPr>
        <p:spPr>
          <a:xfrm>
            <a:off x="2" y="9119832"/>
            <a:ext cx="3169196" cy="481370"/>
          </a:xfrm>
          <a:prstGeom prst="rect">
            <a:avLst/>
          </a:prstGeom>
        </p:spPr>
        <p:txBody>
          <a:bodyPr vert="horz" lIns="95103" tIns="47550" rIns="95103" bIns="47550" rtlCol="0" anchor="b"/>
          <a:lstStyle>
            <a:lvl1pPr algn="l">
              <a:defRPr sz="1200"/>
            </a:lvl1pPr>
          </a:lstStyle>
          <a:p>
            <a:r>
              <a:rPr lang="en-US" dirty="0"/>
              <a:t>RDK Consulting, Inc. (c)</a:t>
            </a:r>
          </a:p>
        </p:txBody>
      </p:sp>
      <p:sp>
        <p:nvSpPr>
          <p:cNvPr id="5" name="Slide Number Placeholder 4">
            <a:extLst>
              <a:ext uri="{FF2B5EF4-FFF2-40B4-BE49-F238E27FC236}">
                <a16:creationId xmlns:a16="http://schemas.microsoft.com/office/drawing/2014/main" id="{48173A05-3758-4C06-8213-25BFFB7099AB}"/>
              </a:ext>
            </a:extLst>
          </p:cNvPr>
          <p:cNvSpPr>
            <a:spLocks noGrp="1"/>
          </p:cNvSpPr>
          <p:nvPr>
            <p:ph type="sldNum" sz="quarter" idx="3"/>
          </p:nvPr>
        </p:nvSpPr>
        <p:spPr>
          <a:xfrm>
            <a:off x="4144334" y="9119832"/>
            <a:ext cx="3169196" cy="481370"/>
          </a:xfrm>
          <a:prstGeom prst="rect">
            <a:avLst/>
          </a:prstGeom>
        </p:spPr>
        <p:txBody>
          <a:bodyPr vert="horz" lIns="95103" tIns="47550" rIns="95103" bIns="47550" rtlCol="0" anchor="b"/>
          <a:lstStyle>
            <a:lvl1pPr algn="r">
              <a:defRPr sz="1200"/>
            </a:lvl1pPr>
          </a:lstStyle>
          <a:p>
            <a:fld id="{5FBAB9DD-4CA7-4471-ABB2-B083B7E4F1F4}" type="slidenum">
              <a:rPr lang="en-US" smtClean="0"/>
              <a:t>‹#›</a:t>
            </a:fld>
            <a:endParaRPr lang="en-US" dirty="0"/>
          </a:p>
        </p:txBody>
      </p:sp>
    </p:spTree>
    <p:extLst>
      <p:ext uri="{BB962C8B-B14F-4D97-AF65-F5344CB8AC3E}">
        <p14:creationId xmlns:p14="http://schemas.microsoft.com/office/powerpoint/2010/main" val="534994596"/>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76944" y="94309"/>
            <a:ext cx="3169920" cy="481728"/>
          </a:xfrm>
          <a:prstGeom prst="rect">
            <a:avLst/>
          </a:prstGeom>
        </p:spPr>
        <p:txBody>
          <a:bodyPr vert="horz" lIns="96651" tIns="48326" rIns="96651" bIns="48326" rtlCol="0"/>
          <a:lstStyle>
            <a:lvl1pPr algn="l">
              <a:defRPr sz="1200"/>
            </a:lvl1pPr>
          </a:lstStyle>
          <a:p>
            <a:r>
              <a:rPr lang="en-US"/>
              <a:t>Entrepreneurship - What's It All About</a:t>
            </a:r>
            <a:endParaRPr lang="en-US" dirty="0"/>
          </a:p>
        </p:txBody>
      </p:sp>
      <p:sp>
        <p:nvSpPr>
          <p:cNvPr id="3" name="Date Placeholder 2"/>
          <p:cNvSpPr>
            <a:spLocks noGrp="1"/>
          </p:cNvSpPr>
          <p:nvPr>
            <p:ph type="dt" idx="1"/>
          </p:nvPr>
        </p:nvSpPr>
        <p:spPr>
          <a:xfrm>
            <a:off x="4076265" y="94309"/>
            <a:ext cx="3169920" cy="481728"/>
          </a:xfrm>
          <a:prstGeom prst="rect">
            <a:avLst/>
          </a:prstGeom>
        </p:spPr>
        <p:txBody>
          <a:bodyPr vert="horz" lIns="96651" tIns="48326" rIns="96651" bIns="48326" rtlCol="0"/>
          <a:lstStyle>
            <a:lvl1pPr algn="r">
              <a:defRPr sz="1200"/>
            </a:lvl1pPr>
          </a:lstStyle>
          <a:p>
            <a:r>
              <a:rPr lang="en-US"/>
              <a:t>2026/09/16</a:t>
            </a:r>
            <a:endParaRPr lang="en-US" dirty="0"/>
          </a:p>
        </p:txBody>
      </p:sp>
      <p:sp>
        <p:nvSpPr>
          <p:cNvPr id="4" name="Slide Image Placeholder 3"/>
          <p:cNvSpPr>
            <a:spLocks noGrp="1" noRot="1" noChangeAspect="1"/>
          </p:cNvSpPr>
          <p:nvPr>
            <p:ph type="sldImg" idx="2"/>
          </p:nvPr>
        </p:nvSpPr>
        <p:spPr>
          <a:xfrm>
            <a:off x="554038" y="754063"/>
            <a:ext cx="6202362" cy="3489325"/>
          </a:xfrm>
          <a:prstGeom prst="rect">
            <a:avLst/>
          </a:prstGeom>
          <a:noFill/>
          <a:ln w="12700">
            <a:solidFill>
              <a:prstClr val="black"/>
            </a:solidFill>
          </a:ln>
        </p:spPr>
        <p:txBody>
          <a:bodyPr vert="horz" lIns="96651" tIns="48326" rIns="96651" bIns="48326" rtlCol="0" anchor="ctr"/>
          <a:lstStyle/>
          <a:p>
            <a:endParaRPr lang="en-US" dirty="0"/>
          </a:p>
        </p:txBody>
      </p:sp>
      <p:sp>
        <p:nvSpPr>
          <p:cNvPr id="5" name="Notes Placeholder 4"/>
          <p:cNvSpPr>
            <a:spLocks noGrp="1"/>
          </p:cNvSpPr>
          <p:nvPr>
            <p:ph type="body" sz="quarter" idx="3"/>
          </p:nvPr>
        </p:nvSpPr>
        <p:spPr>
          <a:xfrm>
            <a:off x="731520" y="4620577"/>
            <a:ext cx="5852160" cy="3780472"/>
          </a:xfrm>
          <a:prstGeom prst="rect">
            <a:avLst/>
          </a:prstGeom>
          <a:ln>
            <a:solidFill>
              <a:schemeClr val="tx1"/>
            </a:solidFill>
          </a:ln>
        </p:spPr>
        <p:txBody>
          <a:bodyPr vert="horz" lIns="96651" tIns="48326" rIns="96651" bIns="48326"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034597"/>
            <a:ext cx="3169920" cy="481727"/>
          </a:xfrm>
          <a:prstGeom prst="rect">
            <a:avLst/>
          </a:prstGeom>
        </p:spPr>
        <p:txBody>
          <a:bodyPr vert="horz" lIns="96651" tIns="48326" rIns="96651" bIns="48326" rtlCol="0" anchor="b"/>
          <a:lstStyle>
            <a:lvl1pPr algn="l">
              <a:defRPr sz="1200"/>
            </a:lvl1pPr>
          </a:lstStyle>
          <a:p>
            <a:r>
              <a:rPr lang="en-US" dirty="0"/>
              <a:t>RDK Consulting, Inc. (c)</a:t>
            </a:r>
          </a:p>
        </p:txBody>
      </p:sp>
      <p:sp>
        <p:nvSpPr>
          <p:cNvPr id="7" name="Slide Number Placeholder 6"/>
          <p:cNvSpPr>
            <a:spLocks noGrp="1"/>
          </p:cNvSpPr>
          <p:nvPr>
            <p:ph type="sldNum" sz="quarter" idx="5"/>
          </p:nvPr>
        </p:nvSpPr>
        <p:spPr>
          <a:xfrm>
            <a:off x="4047410" y="9034597"/>
            <a:ext cx="3169920" cy="481727"/>
          </a:xfrm>
          <a:prstGeom prst="rect">
            <a:avLst/>
          </a:prstGeom>
        </p:spPr>
        <p:txBody>
          <a:bodyPr vert="horz" lIns="96651" tIns="48326" rIns="96651" bIns="48326" rtlCol="0" anchor="b"/>
          <a:lstStyle>
            <a:lvl1pPr algn="r">
              <a:defRPr sz="1200"/>
            </a:lvl1pPr>
          </a:lstStyle>
          <a:p>
            <a:fld id="{AFA55F67-C613-4EC2-A7B1-8B2BC8F7163D}" type="slidenum">
              <a:rPr lang="en-US" smtClean="0"/>
              <a:t>‹#›</a:t>
            </a:fld>
            <a:endParaRPr lang="en-US" dirty="0"/>
          </a:p>
        </p:txBody>
      </p:sp>
    </p:spTree>
    <p:extLst>
      <p:ext uri="{BB962C8B-B14F-4D97-AF65-F5344CB8AC3E}">
        <p14:creationId xmlns:p14="http://schemas.microsoft.com/office/powerpoint/2010/main" val="3403204402"/>
      </p:ext>
    </p:extLst>
  </p:cSld>
  <p:clrMap bg1="lt1" tx1="dk1" bg2="lt2" tx2="dk2" accent1="accent1" accent2="accent2" accent3="accent3" accent4="accent4" accent5="accent5" accent6="accent6" hlink="hlink" folHlink="folHlink"/>
  <p:hf/>
  <p:notesStyle>
    <a:lvl1pPr marL="0" algn="just" defTabSz="914400" rtl="0" eaLnBrk="1" latinLnBrk="0" hangingPunct="1">
      <a:spcAft>
        <a:spcPts val="600"/>
      </a:spcAft>
      <a:defRPr sz="1100" kern="1200">
        <a:solidFill>
          <a:schemeClr val="tx1"/>
        </a:solidFill>
        <a:latin typeface="+mn-lt"/>
        <a:ea typeface="+mn-ea"/>
        <a:cs typeface="+mn-cs"/>
      </a:defRPr>
    </a:lvl1pPr>
    <a:lvl2pPr marL="457200" algn="just" defTabSz="914400" rtl="0" eaLnBrk="1" latinLnBrk="0" hangingPunct="1">
      <a:spcAft>
        <a:spcPts val="600"/>
      </a:spcAft>
      <a:defRPr sz="1100" kern="1200">
        <a:solidFill>
          <a:schemeClr val="tx1"/>
        </a:solidFill>
        <a:latin typeface="+mn-lt"/>
        <a:ea typeface="+mn-ea"/>
        <a:cs typeface="+mn-cs"/>
      </a:defRPr>
    </a:lvl2pPr>
    <a:lvl3pPr marL="914400" algn="just" defTabSz="914400" rtl="0" eaLnBrk="1" latinLnBrk="0" hangingPunct="1">
      <a:spcAft>
        <a:spcPts val="600"/>
      </a:spcAft>
      <a:defRPr sz="1100" kern="1200">
        <a:solidFill>
          <a:schemeClr val="tx1"/>
        </a:solidFill>
        <a:latin typeface="+mn-lt"/>
        <a:ea typeface="+mn-ea"/>
        <a:cs typeface="+mn-cs"/>
      </a:defRPr>
    </a:lvl3pPr>
    <a:lvl4pPr marL="1371600" algn="just" defTabSz="914400" rtl="0" eaLnBrk="1" latinLnBrk="0" hangingPunct="1">
      <a:spcAft>
        <a:spcPts val="600"/>
      </a:spcAft>
      <a:defRPr sz="1100" kern="1200">
        <a:solidFill>
          <a:schemeClr val="tx1"/>
        </a:solidFill>
        <a:latin typeface="+mn-lt"/>
        <a:ea typeface="+mn-ea"/>
        <a:cs typeface="+mn-cs"/>
      </a:defRPr>
    </a:lvl4pPr>
    <a:lvl5pPr marL="1828800" algn="just" defTabSz="914400" rtl="0" eaLnBrk="1" latinLnBrk="0" hangingPunct="1">
      <a:spcAft>
        <a:spcPts val="600"/>
      </a:spcAft>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7257A-1DF3-7160-53DD-F9BD4606A644}"/>
            </a:ext>
          </a:extLst>
        </p:cNvPr>
        <p:cNvGrpSpPr/>
        <p:nvPr/>
      </p:nvGrpSpPr>
      <p:grpSpPr>
        <a:xfrm>
          <a:off x="0" y="0"/>
          <a:ext cx="0" cy="0"/>
          <a:chOff x="0" y="0"/>
          <a:chExt cx="0" cy="0"/>
        </a:xfrm>
      </p:grpSpPr>
      <p:sp>
        <p:nvSpPr>
          <p:cNvPr id="167" name="Shape 167">
            <a:extLst>
              <a:ext uri="{FF2B5EF4-FFF2-40B4-BE49-F238E27FC236}">
                <a16:creationId xmlns:a16="http://schemas.microsoft.com/office/drawing/2014/main" id="{7BCCFC60-E920-F6C8-E579-6193EC4D2CD4}"/>
              </a:ext>
            </a:extLst>
          </p:cNvPr>
          <p:cNvSpPr>
            <a:spLocks noGrp="1" noRot="1" noChangeAspect="1"/>
          </p:cNvSpPr>
          <p:nvPr>
            <p:ph type="sldImg"/>
          </p:nvPr>
        </p:nvSpPr>
        <p:spPr>
          <a:xfrm>
            <a:off x="554038" y="754063"/>
            <a:ext cx="6202362" cy="3489325"/>
          </a:xfrm>
          <a:prstGeom prst="rect">
            <a:avLst/>
          </a:prstGeom>
        </p:spPr>
        <p:txBody>
          <a:bodyPr/>
          <a:lstStyle/>
          <a:p>
            <a:endParaRPr dirty="0"/>
          </a:p>
        </p:txBody>
      </p:sp>
      <p:sp>
        <p:nvSpPr>
          <p:cNvPr id="168" name="Shape 168">
            <a:extLst>
              <a:ext uri="{FF2B5EF4-FFF2-40B4-BE49-F238E27FC236}">
                <a16:creationId xmlns:a16="http://schemas.microsoft.com/office/drawing/2014/main" id="{C47B6174-68F2-70E2-D45E-48164891DA8C}"/>
              </a:ext>
            </a:extLst>
          </p:cNvPr>
          <p:cNvSpPr>
            <a:spLocks noGrp="1"/>
          </p:cNvSpPr>
          <p:nvPr>
            <p:ph type="body" sz="quarter" idx="1"/>
          </p:nvPr>
        </p:nvSpPr>
        <p:spPr>
          <a:prstGeom prst="rect">
            <a:avLst/>
          </a:prstGeom>
        </p:spPr>
        <p:txBody>
          <a:bodyPr/>
          <a:lstStyle/>
          <a:p>
            <a:r>
              <a:rPr lang="en-US" dirty="0"/>
              <a:t>Thank you for giving me the opportunity to speak with you today.  My comments reflect my personal experiences and what I have observed in working with over 170 entrepreneurs and small private companies over the years.  My goal is simple:  To help you understand what it takes to be an entrepreneur and what you can do now to start the journey.  Your primary goal is to continue with your education.  Think of entrepreneurship as a learning experience that can help you understand what you need to do later.</a:t>
            </a:r>
          </a:p>
          <a:p>
            <a:r>
              <a:rPr lang="en-US" dirty="0"/>
              <a:t>When I work with entrepreneurs, I tell them: “Listen to everything that I have to say but certainly do not DO everything that I tell you to do!”  Everyone’s circumstances are different, and each person has to decide for themselves what path they will choose.</a:t>
            </a:r>
          </a:p>
          <a:p>
            <a:r>
              <a:rPr lang="en-US" dirty="0"/>
              <a:t>I have made many mistakes over my career and have observed many others.  I have also done some things right and have seen many entrepreneurs succeed.  This presentation aims to provide you with some suggested activities to help you become a successful entrepreneur.</a:t>
            </a:r>
          </a:p>
          <a:p>
            <a:endParaRPr lang="en-US" dirty="0"/>
          </a:p>
        </p:txBody>
      </p:sp>
      <p:sp>
        <p:nvSpPr>
          <p:cNvPr id="3" name="Footer Placeholder 2">
            <a:extLst>
              <a:ext uri="{FF2B5EF4-FFF2-40B4-BE49-F238E27FC236}">
                <a16:creationId xmlns:a16="http://schemas.microsoft.com/office/drawing/2014/main" id="{43307898-4577-ED5C-B22A-03E52EADB705}"/>
              </a:ext>
            </a:extLst>
          </p:cNvPr>
          <p:cNvSpPr>
            <a:spLocks noGrp="1"/>
          </p:cNvSpPr>
          <p:nvPr>
            <p:ph type="ftr" sz="quarter" idx="4"/>
          </p:nvPr>
        </p:nvSpPr>
        <p:spPr/>
        <p:txBody>
          <a:bodyPr/>
          <a:lstStyle/>
          <a:p>
            <a:r>
              <a:rPr lang="en-US" dirty="0"/>
              <a:t>RDK Consulting, Inc. (c)</a:t>
            </a:r>
          </a:p>
        </p:txBody>
      </p:sp>
      <p:sp>
        <p:nvSpPr>
          <p:cNvPr id="9" name="Slide Number Placeholder 8">
            <a:extLst>
              <a:ext uri="{FF2B5EF4-FFF2-40B4-BE49-F238E27FC236}">
                <a16:creationId xmlns:a16="http://schemas.microsoft.com/office/drawing/2014/main" id="{DC61575C-3C02-8B32-D27F-898CC93EB06F}"/>
              </a:ext>
            </a:extLst>
          </p:cNvPr>
          <p:cNvSpPr>
            <a:spLocks noGrp="1"/>
          </p:cNvSpPr>
          <p:nvPr>
            <p:ph type="sldNum" sz="quarter" idx="5"/>
          </p:nvPr>
        </p:nvSpPr>
        <p:spPr/>
        <p:txBody>
          <a:bodyPr/>
          <a:lstStyle/>
          <a:p>
            <a:fld id="{AFA55F67-C613-4EC2-A7B1-8B2BC8F7163D}" type="slidenum">
              <a:rPr lang="en-US" smtClean="0"/>
              <a:t>1</a:t>
            </a:fld>
            <a:endParaRPr lang="en-US" dirty="0"/>
          </a:p>
        </p:txBody>
      </p:sp>
      <p:sp>
        <p:nvSpPr>
          <p:cNvPr id="2" name="Date Placeholder 1">
            <a:extLst>
              <a:ext uri="{FF2B5EF4-FFF2-40B4-BE49-F238E27FC236}">
                <a16:creationId xmlns:a16="http://schemas.microsoft.com/office/drawing/2014/main" id="{1360EA37-6C10-FBE6-7C64-EEEEB7A5FA15}"/>
              </a:ext>
            </a:extLst>
          </p:cNvPr>
          <p:cNvSpPr>
            <a:spLocks noGrp="1"/>
          </p:cNvSpPr>
          <p:nvPr>
            <p:ph type="dt" idx="1"/>
          </p:nvPr>
        </p:nvSpPr>
        <p:spPr/>
        <p:txBody>
          <a:bodyPr/>
          <a:lstStyle/>
          <a:p>
            <a:r>
              <a:rPr lang="en-US"/>
              <a:t>2026/09/16</a:t>
            </a:r>
            <a:endParaRPr lang="en-US" dirty="0"/>
          </a:p>
        </p:txBody>
      </p:sp>
      <p:sp>
        <p:nvSpPr>
          <p:cNvPr id="4" name="Header Placeholder 3">
            <a:extLst>
              <a:ext uri="{FF2B5EF4-FFF2-40B4-BE49-F238E27FC236}">
                <a16:creationId xmlns:a16="http://schemas.microsoft.com/office/drawing/2014/main" id="{810277AA-C9CD-F3DF-8FF8-0DE4A3B9FC0E}"/>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3277909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0EC03-1839-3C1E-01CE-366C9283DC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B95E51-4163-5C6E-1787-53EDA4A0DA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3143E1C-D750-6CD1-A414-CF4821338C61}"/>
              </a:ext>
            </a:extLst>
          </p:cNvPr>
          <p:cNvSpPr>
            <a:spLocks noGrp="1"/>
          </p:cNvSpPr>
          <p:nvPr>
            <p:ph type="body" idx="1"/>
          </p:nvPr>
        </p:nvSpPr>
        <p:spPr/>
        <p:txBody>
          <a:bodyPr/>
          <a:lstStyle/>
          <a:p>
            <a:r>
              <a:rPr lang="en-US" dirty="0"/>
              <a:t>The headlines are full of stories about the mega companies and their founders or CEOs.  It is easy to imagine ourselves as the next billionaire like these individuals based on our super-duper idea.  It is similar to imagining you have won the lottery.  There are billionaire entrepreneurs just like there are giant lottery winners – the odds are about the same.</a:t>
            </a:r>
          </a:p>
          <a:p>
            <a:r>
              <a:rPr lang="en-US" dirty="0"/>
              <a:t>Keep in mind that companies with 500 or more employees represent only 0.07% of all US companies.  Entrepreneurs started the other 99.9% and most are still run by them.</a:t>
            </a:r>
          </a:p>
          <a:p>
            <a:endParaRPr lang="en-US" dirty="0"/>
          </a:p>
        </p:txBody>
      </p:sp>
      <p:sp>
        <p:nvSpPr>
          <p:cNvPr id="6" name="Footer Placeholder 5">
            <a:extLst>
              <a:ext uri="{FF2B5EF4-FFF2-40B4-BE49-F238E27FC236}">
                <a16:creationId xmlns:a16="http://schemas.microsoft.com/office/drawing/2014/main" id="{8E844F53-B49D-EB36-21F8-FAC6B96C94E6}"/>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7111B2B9-422A-21EE-5DDA-37C50ADDF8C5}"/>
              </a:ext>
            </a:extLst>
          </p:cNvPr>
          <p:cNvSpPr>
            <a:spLocks noGrp="1"/>
          </p:cNvSpPr>
          <p:nvPr>
            <p:ph type="sldNum" sz="quarter" idx="5"/>
          </p:nvPr>
        </p:nvSpPr>
        <p:spPr/>
        <p:txBody>
          <a:bodyPr/>
          <a:lstStyle/>
          <a:p>
            <a:fld id="{AFA55F67-C613-4EC2-A7B1-8B2BC8F7163D}" type="slidenum">
              <a:rPr lang="en-US" smtClean="0"/>
              <a:t>2</a:t>
            </a:fld>
            <a:endParaRPr lang="en-US" dirty="0"/>
          </a:p>
        </p:txBody>
      </p:sp>
      <p:sp>
        <p:nvSpPr>
          <p:cNvPr id="4" name="Date Placeholder 3">
            <a:extLst>
              <a:ext uri="{FF2B5EF4-FFF2-40B4-BE49-F238E27FC236}">
                <a16:creationId xmlns:a16="http://schemas.microsoft.com/office/drawing/2014/main" id="{9640A04F-912E-C77B-40E3-ADCB026D31BE}"/>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8324552F-7CE5-B171-A7BE-378FF641E171}"/>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20473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A674F-4630-425C-84D0-F23F82EBBC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EA936E-8339-9BE4-29AF-C2C01BA8271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7000275-0712-42DC-9D03-6AB3BDB27F9B}"/>
              </a:ext>
            </a:extLst>
          </p:cNvPr>
          <p:cNvSpPr>
            <a:spLocks noGrp="1"/>
          </p:cNvSpPr>
          <p:nvPr>
            <p:ph type="body" idx="1"/>
          </p:nvPr>
        </p:nvSpPr>
        <p:spPr/>
        <p:txBody>
          <a:bodyPr/>
          <a:lstStyle/>
          <a:p>
            <a:r>
              <a:rPr lang="en-US" dirty="0"/>
              <a:t>You have already started down the entrepreneurial path!  You have hobbies, likes, and dislikes.  As you grow, some of them may turn out to be areas that you may want to pursue later.  There are differences during each phase.  Also, phases may overlap.  In fact, they almost certainly will!  For example, even the busiest corporate executive will continue to have pastime activities and hobbies.</a:t>
            </a:r>
          </a:p>
          <a:p>
            <a:r>
              <a:rPr lang="en-US" dirty="0"/>
              <a:t>Sometimes, Lifestyle businesses do exist.  Some entrepreneurs pursue their dream with no intent to start with a Lifestyle business.  An effective strategy for either a Lifestyle or Exit-Focused business is to have the attitude that you will run it forever.  If, however, someone offers to buy your business along the way, you can decide what is best for you.</a:t>
            </a:r>
          </a:p>
          <a:p>
            <a:r>
              <a:rPr lang="en-US" dirty="0"/>
              <a:t>Contrast that approach with the entrepreneurs during the dot-com bubble, and perhaps today in the “AI bubble,” who started their companies only to flip them as soon as possible.  Most fail because they did not take the time to build a strong foundation.</a:t>
            </a:r>
          </a:p>
        </p:txBody>
      </p:sp>
      <p:sp>
        <p:nvSpPr>
          <p:cNvPr id="6" name="Footer Placeholder 5">
            <a:extLst>
              <a:ext uri="{FF2B5EF4-FFF2-40B4-BE49-F238E27FC236}">
                <a16:creationId xmlns:a16="http://schemas.microsoft.com/office/drawing/2014/main" id="{381B01F2-F9F5-8E82-0A09-93C6B4A75F92}"/>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C43040DC-7833-6AA4-81C2-D50588678A46}"/>
              </a:ext>
            </a:extLst>
          </p:cNvPr>
          <p:cNvSpPr>
            <a:spLocks noGrp="1"/>
          </p:cNvSpPr>
          <p:nvPr>
            <p:ph type="sldNum" sz="quarter" idx="5"/>
          </p:nvPr>
        </p:nvSpPr>
        <p:spPr/>
        <p:txBody>
          <a:bodyPr/>
          <a:lstStyle/>
          <a:p>
            <a:fld id="{AFA55F67-C613-4EC2-A7B1-8B2BC8F7163D}" type="slidenum">
              <a:rPr lang="en-US" smtClean="0"/>
              <a:t>3</a:t>
            </a:fld>
            <a:endParaRPr lang="en-US" dirty="0"/>
          </a:p>
        </p:txBody>
      </p:sp>
      <p:sp>
        <p:nvSpPr>
          <p:cNvPr id="4" name="Date Placeholder 3">
            <a:extLst>
              <a:ext uri="{FF2B5EF4-FFF2-40B4-BE49-F238E27FC236}">
                <a16:creationId xmlns:a16="http://schemas.microsoft.com/office/drawing/2014/main" id="{9A5D418F-7C41-7C86-F5FF-DC51812F1C3E}"/>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AA6D5B2F-2344-643F-EFEB-059C9025B6D8}"/>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3640530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a:spLocks noGrp="1" noRot="1" noChangeAspect="1"/>
          </p:cNvSpPr>
          <p:nvPr>
            <p:ph type="sldImg"/>
          </p:nvPr>
        </p:nvSpPr>
        <p:spPr>
          <a:xfrm>
            <a:off x="554038" y="754063"/>
            <a:ext cx="6202362" cy="3489325"/>
          </a:xfrm>
          <a:prstGeom prst="rect">
            <a:avLst/>
          </a:prstGeom>
        </p:spPr>
        <p:txBody>
          <a:bodyPr/>
          <a:lstStyle/>
          <a:p>
            <a:endParaRPr dirty="0"/>
          </a:p>
        </p:txBody>
      </p:sp>
      <p:sp>
        <p:nvSpPr>
          <p:cNvPr id="168" name="Shape 168"/>
          <p:cNvSpPr>
            <a:spLocks noGrp="1"/>
          </p:cNvSpPr>
          <p:nvPr>
            <p:ph type="body" sz="quarter" idx="1"/>
          </p:nvPr>
        </p:nvSpPr>
        <p:spPr>
          <a:prstGeom prst="rect">
            <a:avLst/>
          </a:prstGeom>
        </p:spPr>
        <p:txBody>
          <a:bodyPr/>
          <a:lstStyle/>
          <a:p>
            <a:r>
              <a:rPr lang="en-US" dirty="0"/>
              <a:t>These statistics are interesting and not what seems to be the common belief that has spread across the Internet about becoming rich.  It happens; so does someone win the lottery.  With today’s economy in a rather unstable condition and the wild speculation about the impacts of AI, many individuals are looking for a safe harbor.  Starting their own company and being their own boss looks very appealing.  However, the path to success is far from easy or straightforward.  In fact, most startups fail.  In fact</a:t>
            </a:r>
            <a:r>
              <a:rPr lang="en-US" b="1" dirty="0"/>
              <a:t>, </a:t>
            </a:r>
            <a:r>
              <a:rPr lang="en-US" b="1" i="1" dirty="0"/>
              <a:t>22% fail in the first year</a:t>
            </a:r>
            <a:r>
              <a:rPr lang="en-US" b="1" dirty="0"/>
              <a:t>, </a:t>
            </a:r>
            <a:r>
              <a:rPr lang="en-US" b="1" i="1" dirty="0"/>
              <a:t>49% fail within five years</a:t>
            </a:r>
            <a:r>
              <a:rPr lang="en-US" b="1" dirty="0"/>
              <a:t>, and </a:t>
            </a:r>
            <a:r>
              <a:rPr lang="en-US" b="1" i="1" dirty="0"/>
              <a:t>65% fail within ten years</a:t>
            </a:r>
            <a:r>
              <a:rPr lang="en-US" b="1" dirty="0"/>
              <a:t>.  </a:t>
            </a:r>
            <a:r>
              <a:rPr lang="en-US" dirty="0"/>
              <a:t>Even with those disappointing statistics, most entrepreneurs report that they are not sorry for trying.</a:t>
            </a:r>
          </a:p>
          <a:p>
            <a:endParaRPr dirty="0"/>
          </a:p>
        </p:txBody>
      </p:sp>
      <p:sp>
        <p:nvSpPr>
          <p:cNvPr id="3" name="Footer Placeholder 2">
            <a:extLst>
              <a:ext uri="{FF2B5EF4-FFF2-40B4-BE49-F238E27FC236}">
                <a16:creationId xmlns:a16="http://schemas.microsoft.com/office/drawing/2014/main" id="{C8FC2F15-1714-48D7-9B34-CB2A8C1B9FE6}"/>
              </a:ext>
            </a:extLst>
          </p:cNvPr>
          <p:cNvSpPr>
            <a:spLocks noGrp="1"/>
          </p:cNvSpPr>
          <p:nvPr>
            <p:ph type="ftr" sz="quarter" idx="4"/>
          </p:nvPr>
        </p:nvSpPr>
        <p:spPr/>
        <p:txBody>
          <a:bodyPr/>
          <a:lstStyle/>
          <a:p>
            <a:r>
              <a:rPr lang="en-US" dirty="0"/>
              <a:t>RDK Consulting, Inc. (c)</a:t>
            </a:r>
          </a:p>
        </p:txBody>
      </p:sp>
      <p:sp>
        <p:nvSpPr>
          <p:cNvPr id="9" name="Slide Number Placeholder 8">
            <a:extLst>
              <a:ext uri="{FF2B5EF4-FFF2-40B4-BE49-F238E27FC236}">
                <a16:creationId xmlns:a16="http://schemas.microsoft.com/office/drawing/2014/main" id="{D0DE3451-680A-4433-AB9C-630AC2488E99}"/>
              </a:ext>
            </a:extLst>
          </p:cNvPr>
          <p:cNvSpPr>
            <a:spLocks noGrp="1"/>
          </p:cNvSpPr>
          <p:nvPr>
            <p:ph type="sldNum" sz="quarter" idx="5"/>
          </p:nvPr>
        </p:nvSpPr>
        <p:spPr/>
        <p:txBody>
          <a:bodyPr/>
          <a:lstStyle/>
          <a:p>
            <a:fld id="{AFA55F67-C613-4EC2-A7B1-8B2BC8F7163D}" type="slidenum">
              <a:rPr lang="en-US" smtClean="0"/>
              <a:t>4</a:t>
            </a:fld>
            <a:endParaRPr lang="en-US" dirty="0"/>
          </a:p>
        </p:txBody>
      </p:sp>
      <p:sp>
        <p:nvSpPr>
          <p:cNvPr id="2" name="Date Placeholder 1">
            <a:extLst>
              <a:ext uri="{FF2B5EF4-FFF2-40B4-BE49-F238E27FC236}">
                <a16:creationId xmlns:a16="http://schemas.microsoft.com/office/drawing/2014/main" id="{FDDC52E5-5472-9C9F-2C78-AA9D2003CAE1}"/>
              </a:ext>
            </a:extLst>
          </p:cNvPr>
          <p:cNvSpPr>
            <a:spLocks noGrp="1"/>
          </p:cNvSpPr>
          <p:nvPr>
            <p:ph type="dt" idx="1"/>
          </p:nvPr>
        </p:nvSpPr>
        <p:spPr/>
        <p:txBody>
          <a:bodyPr/>
          <a:lstStyle/>
          <a:p>
            <a:r>
              <a:rPr lang="en-US"/>
              <a:t>2026/09/16</a:t>
            </a:r>
            <a:endParaRPr lang="en-US" dirty="0"/>
          </a:p>
        </p:txBody>
      </p:sp>
      <p:sp>
        <p:nvSpPr>
          <p:cNvPr id="4" name="Header Placeholder 3">
            <a:extLst>
              <a:ext uri="{FF2B5EF4-FFF2-40B4-BE49-F238E27FC236}">
                <a16:creationId xmlns:a16="http://schemas.microsoft.com/office/drawing/2014/main" id="{08839CC7-FD6E-CFB3-50E9-BF30E906072E}"/>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50292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29550-4FBB-55A1-6CEF-5EA5B55827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DC5816-4AE4-F09E-122C-B3E260EC2D2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0F7F9D8-3F67-2A53-4604-15282E2DFCB4}"/>
              </a:ext>
            </a:extLst>
          </p:cNvPr>
          <p:cNvSpPr>
            <a:spLocks noGrp="1"/>
          </p:cNvSpPr>
          <p:nvPr>
            <p:ph type="body" idx="1"/>
          </p:nvPr>
        </p:nvSpPr>
        <p:spPr/>
        <p:txBody>
          <a:bodyPr/>
          <a:lstStyle/>
          <a:p>
            <a:r>
              <a:rPr lang="en-US" dirty="0"/>
              <a:t>This slide is my definition.  It is obviously overly broad.  However, virtually everyone running their own business needs many of the same traits as a new entrepreneur.  We live in a highly competitive world.  The skills needed to start a company successfully are still required years down the road.</a:t>
            </a:r>
          </a:p>
          <a:p>
            <a:r>
              <a:rPr lang="en-US" dirty="0"/>
              <a:t>Although giant public companies and high-tech startups seem to get all the headlines, the vast majority of businesses are neither.  Simple ideas are simply better!</a:t>
            </a:r>
          </a:p>
          <a:p>
            <a:endParaRPr lang="en-US" dirty="0"/>
          </a:p>
        </p:txBody>
      </p:sp>
      <p:sp>
        <p:nvSpPr>
          <p:cNvPr id="6" name="Footer Placeholder 5">
            <a:extLst>
              <a:ext uri="{FF2B5EF4-FFF2-40B4-BE49-F238E27FC236}">
                <a16:creationId xmlns:a16="http://schemas.microsoft.com/office/drawing/2014/main" id="{7F060B86-8590-7ED1-A519-6F82A2995011}"/>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8A5E443B-6560-03E0-6D6F-EFFB293C2ADE}"/>
              </a:ext>
            </a:extLst>
          </p:cNvPr>
          <p:cNvSpPr>
            <a:spLocks noGrp="1"/>
          </p:cNvSpPr>
          <p:nvPr>
            <p:ph type="sldNum" sz="quarter" idx="5"/>
          </p:nvPr>
        </p:nvSpPr>
        <p:spPr/>
        <p:txBody>
          <a:bodyPr/>
          <a:lstStyle/>
          <a:p>
            <a:fld id="{AFA55F67-C613-4EC2-A7B1-8B2BC8F7163D}" type="slidenum">
              <a:rPr lang="en-US" smtClean="0"/>
              <a:t>5</a:t>
            </a:fld>
            <a:endParaRPr lang="en-US" dirty="0"/>
          </a:p>
        </p:txBody>
      </p:sp>
      <p:sp>
        <p:nvSpPr>
          <p:cNvPr id="4" name="Date Placeholder 3">
            <a:extLst>
              <a:ext uri="{FF2B5EF4-FFF2-40B4-BE49-F238E27FC236}">
                <a16:creationId xmlns:a16="http://schemas.microsoft.com/office/drawing/2014/main" id="{8F087EB0-5D2A-80A7-C1AC-51CEB2D41596}"/>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D98739F5-0717-5535-DB38-84F450A44B32}"/>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2898876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The activities on the slide drive home the point about what everyone running a business needs to embrace.  Think of the items listed as the variables in the success equation, which is the same for every business.  What differs are the two coefficients associated with each variable.  They are the effort required and when it's required.</a:t>
            </a:r>
          </a:p>
          <a:p>
            <a:r>
              <a:rPr lang="en-US" dirty="0"/>
              <a:t>Two extreme examples illustrate this concept.</a:t>
            </a:r>
          </a:p>
          <a:p>
            <a:r>
              <a:rPr lang="en-US" dirty="0"/>
              <a:t>An App Store application may be developed by a sole entrepreneur in weeks and launched quickly with only some social media advertising.  Fulfilling orders and supporting customers' efforts are almost non-existent.</a:t>
            </a:r>
          </a:p>
          <a:p>
            <a:r>
              <a:rPr lang="en-US" dirty="0"/>
              <a:t>Developing a robot for home use, on the other hand, will take 1,000s of hours of effort for design and manufacturing, followed by significant distribution and customer support activities.</a:t>
            </a:r>
          </a:p>
          <a:p>
            <a:r>
              <a:rPr lang="en-US" dirty="0"/>
              <a:t>Most product and service offerings will fall somewhere in between.</a:t>
            </a:r>
          </a:p>
        </p:txBody>
      </p:sp>
      <p:sp>
        <p:nvSpPr>
          <p:cNvPr id="6" name="Footer Placeholder 5"/>
          <p:cNvSpPr>
            <a:spLocks noGrp="1"/>
          </p:cNvSpPr>
          <p:nvPr>
            <p:ph type="ftr" sz="quarter" idx="4"/>
          </p:nvPr>
        </p:nvSpPr>
        <p:spPr/>
        <p:txBody>
          <a:bodyPr/>
          <a:lstStyle/>
          <a:p>
            <a:r>
              <a:rPr lang="en-US" dirty="0"/>
              <a:t>RDK Consulting, Inc. (c)</a:t>
            </a:r>
          </a:p>
        </p:txBody>
      </p:sp>
      <p:sp>
        <p:nvSpPr>
          <p:cNvPr id="7" name="Slide Number Placeholder 6"/>
          <p:cNvSpPr>
            <a:spLocks noGrp="1"/>
          </p:cNvSpPr>
          <p:nvPr>
            <p:ph type="sldNum" sz="quarter" idx="5"/>
          </p:nvPr>
        </p:nvSpPr>
        <p:spPr/>
        <p:txBody>
          <a:bodyPr/>
          <a:lstStyle/>
          <a:p>
            <a:fld id="{AFA55F67-C613-4EC2-A7B1-8B2BC8F7163D}" type="slidenum">
              <a:rPr lang="en-US" smtClean="0"/>
              <a:t>6</a:t>
            </a:fld>
            <a:endParaRPr lang="en-US" dirty="0"/>
          </a:p>
        </p:txBody>
      </p:sp>
      <p:sp>
        <p:nvSpPr>
          <p:cNvPr id="4" name="Date Placeholder 3">
            <a:extLst>
              <a:ext uri="{FF2B5EF4-FFF2-40B4-BE49-F238E27FC236}">
                <a16:creationId xmlns:a16="http://schemas.microsoft.com/office/drawing/2014/main" id="{24A0C1A7-C296-73E9-BEE9-5C2FA630A0CD}"/>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11A8C266-E209-D858-C37F-90835ECE282D}"/>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2280199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1D262-5107-8DAD-9300-DC9F04D83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BAD377-40DF-B818-F522-796284A33B4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EBBD1C1-4B02-43E3-B6DD-16515E33C8E9}"/>
              </a:ext>
            </a:extLst>
          </p:cNvPr>
          <p:cNvSpPr>
            <a:spLocks noGrp="1"/>
          </p:cNvSpPr>
          <p:nvPr>
            <p:ph type="body" idx="1"/>
          </p:nvPr>
        </p:nvSpPr>
        <p:spPr/>
        <p:txBody>
          <a:bodyPr/>
          <a:lstStyle/>
          <a:p>
            <a:r>
              <a:rPr lang="en-US" dirty="0"/>
              <a:t>This is a useful definition of an entrepreneur.  Their observations lead to identifying an opportunity that can involve solving a recognized problem or improving an existing condition.  Exciting opportunities often involve introducing an innovation or solution that can never been applied to the focused market segment.</a:t>
            </a:r>
          </a:p>
          <a:p>
            <a:endParaRPr lang="en-US" dirty="0"/>
          </a:p>
        </p:txBody>
      </p:sp>
      <p:sp>
        <p:nvSpPr>
          <p:cNvPr id="6" name="Footer Placeholder 5">
            <a:extLst>
              <a:ext uri="{FF2B5EF4-FFF2-40B4-BE49-F238E27FC236}">
                <a16:creationId xmlns:a16="http://schemas.microsoft.com/office/drawing/2014/main" id="{8C131E0E-050B-28F6-C48F-C44BC3F35D5E}"/>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C6704EC2-3161-9C40-9D59-2F0CD55818C1}"/>
              </a:ext>
            </a:extLst>
          </p:cNvPr>
          <p:cNvSpPr>
            <a:spLocks noGrp="1"/>
          </p:cNvSpPr>
          <p:nvPr>
            <p:ph type="sldNum" sz="quarter" idx="5"/>
          </p:nvPr>
        </p:nvSpPr>
        <p:spPr/>
        <p:txBody>
          <a:bodyPr/>
          <a:lstStyle/>
          <a:p>
            <a:fld id="{AFA55F67-C613-4EC2-A7B1-8B2BC8F7163D}" type="slidenum">
              <a:rPr lang="en-US" smtClean="0"/>
              <a:t>7</a:t>
            </a:fld>
            <a:endParaRPr lang="en-US" dirty="0"/>
          </a:p>
        </p:txBody>
      </p:sp>
      <p:sp>
        <p:nvSpPr>
          <p:cNvPr id="4" name="Date Placeholder 3">
            <a:extLst>
              <a:ext uri="{FF2B5EF4-FFF2-40B4-BE49-F238E27FC236}">
                <a16:creationId xmlns:a16="http://schemas.microsoft.com/office/drawing/2014/main" id="{A664BF53-E403-340F-F93A-0D236E726F71}"/>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76C04D9C-B144-96F1-EF70-BC64C1181856}"/>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15457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30A91-15DF-1D82-C595-C270C57FE0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CAA136-7B8E-7D86-A4FC-CE540D76188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C5508B5-3F83-2F08-C1AB-8693EF23F605}"/>
              </a:ext>
            </a:extLst>
          </p:cNvPr>
          <p:cNvSpPr>
            <a:spLocks noGrp="1"/>
          </p:cNvSpPr>
          <p:nvPr>
            <p:ph type="body" idx="1"/>
          </p:nvPr>
        </p:nvSpPr>
        <p:spPr/>
        <p:txBody>
          <a:bodyPr/>
          <a:lstStyle/>
          <a:p>
            <a:r>
              <a:rPr lang="en-US" dirty="0"/>
              <a:t>Individuals likely to pursue entrepreneurship often have the trait of “Seeing what others don’t see” as their major differentiator.  Note that “seeing” is not enough.  They must also be willing to take action.</a:t>
            </a:r>
          </a:p>
          <a:p>
            <a:r>
              <a:rPr lang="en-US" dirty="0"/>
              <a:t>In many cases, the solution to a problem may not be obvious.  It often takes many iterations to “get it right.”  Seldom is the first idea the one that leads to success.</a:t>
            </a:r>
          </a:p>
        </p:txBody>
      </p:sp>
      <p:sp>
        <p:nvSpPr>
          <p:cNvPr id="6" name="Footer Placeholder 5">
            <a:extLst>
              <a:ext uri="{FF2B5EF4-FFF2-40B4-BE49-F238E27FC236}">
                <a16:creationId xmlns:a16="http://schemas.microsoft.com/office/drawing/2014/main" id="{53676ADD-6371-CEFD-F16C-AEF8A12A28A7}"/>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C758E626-C8B2-000D-03C7-0CA44D93D4AE}"/>
              </a:ext>
            </a:extLst>
          </p:cNvPr>
          <p:cNvSpPr>
            <a:spLocks noGrp="1"/>
          </p:cNvSpPr>
          <p:nvPr>
            <p:ph type="sldNum" sz="quarter" idx="5"/>
          </p:nvPr>
        </p:nvSpPr>
        <p:spPr/>
        <p:txBody>
          <a:bodyPr/>
          <a:lstStyle/>
          <a:p>
            <a:fld id="{AFA55F67-C613-4EC2-A7B1-8B2BC8F7163D}" type="slidenum">
              <a:rPr lang="en-US" smtClean="0"/>
              <a:t>8</a:t>
            </a:fld>
            <a:endParaRPr lang="en-US" dirty="0"/>
          </a:p>
        </p:txBody>
      </p:sp>
      <p:sp>
        <p:nvSpPr>
          <p:cNvPr id="4" name="Date Placeholder 3">
            <a:extLst>
              <a:ext uri="{FF2B5EF4-FFF2-40B4-BE49-F238E27FC236}">
                <a16:creationId xmlns:a16="http://schemas.microsoft.com/office/drawing/2014/main" id="{B9540171-C818-580C-6C74-9A6C4CEB05C5}"/>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446534C5-13B8-2D2F-59CF-CBBDA0F8D385}"/>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3871408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5B89B-EF23-1206-9F99-DDB1CB8556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3CBE50-FD38-14DD-7CFA-E6E056064F2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3893721-DFF7-E429-27CC-5456CBD45DD7}"/>
              </a:ext>
            </a:extLst>
          </p:cNvPr>
          <p:cNvSpPr>
            <a:spLocks noGrp="1"/>
          </p:cNvSpPr>
          <p:nvPr>
            <p:ph type="body" idx="1"/>
          </p:nvPr>
        </p:nvSpPr>
        <p:spPr/>
        <p:txBody>
          <a:bodyPr/>
          <a:lstStyle/>
          <a:p>
            <a:r>
              <a:rPr lang="en-US" dirty="0"/>
              <a:t>The old line that “things may be not be as they seem” could have been first said by an entrepreneur who stumbled!  The iceberg analogy is fitting.  The symptoms, not the real problem, are often the most obvious.  Solving them may be like putting a Band-Aid on a ruptured artery.  It will hide the bleeding for only a little while.  Looking deeper is essential.</a:t>
            </a:r>
          </a:p>
          <a:p>
            <a:r>
              <a:rPr lang="en-US" dirty="0"/>
              <a:t>The same is true for the improvement of an existing condition.  The quick response from others may be “it has always been done that way.”  However, new technology or even considering the condition with a different perspective may be sufficient.  </a:t>
            </a:r>
          </a:p>
          <a:p>
            <a:endParaRPr lang="en-US" dirty="0"/>
          </a:p>
        </p:txBody>
      </p:sp>
      <p:sp>
        <p:nvSpPr>
          <p:cNvPr id="6" name="Footer Placeholder 5">
            <a:extLst>
              <a:ext uri="{FF2B5EF4-FFF2-40B4-BE49-F238E27FC236}">
                <a16:creationId xmlns:a16="http://schemas.microsoft.com/office/drawing/2014/main" id="{A123AB1A-BB61-E23A-BB7E-F3A5F33800DD}"/>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A5368B27-7615-1177-29F0-0DCE30E9486A}"/>
              </a:ext>
            </a:extLst>
          </p:cNvPr>
          <p:cNvSpPr>
            <a:spLocks noGrp="1"/>
          </p:cNvSpPr>
          <p:nvPr>
            <p:ph type="sldNum" sz="quarter" idx="5"/>
          </p:nvPr>
        </p:nvSpPr>
        <p:spPr/>
        <p:txBody>
          <a:bodyPr/>
          <a:lstStyle/>
          <a:p>
            <a:fld id="{AFA55F67-C613-4EC2-A7B1-8B2BC8F7163D}" type="slidenum">
              <a:rPr lang="en-US" smtClean="0"/>
              <a:t>9</a:t>
            </a:fld>
            <a:endParaRPr lang="en-US" dirty="0"/>
          </a:p>
        </p:txBody>
      </p:sp>
      <p:sp>
        <p:nvSpPr>
          <p:cNvPr id="4" name="Date Placeholder 3">
            <a:extLst>
              <a:ext uri="{FF2B5EF4-FFF2-40B4-BE49-F238E27FC236}">
                <a16:creationId xmlns:a16="http://schemas.microsoft.com/office/drawing/2014/main" id="{C777FD20-4E90-6104-AAF6-C94F6C5CEF84}"/>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82D4A66A-A69D-0EB2-8131-787901CE4257}"/>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541772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The simple Five Why’s technique, developed by the Founder of the Toyota Motor Company, has almost universal applicability.  Anyone can apply the technique, and it does not require specific expertise in the issue being discussed. </a:t>
            </a:r>
          </a:p>
          <a:p>
            <a:r>
              <a:rPr lang="en-US" dirty="0"/>
              <a:t>So many times, for various reasons, people respond with a quick but often short and simplistic answer to a question.  It might be convenient, but it is hardly informative.  An example is what happens every day on TV when a Wall Street “Expert” is asked what happened to the market yesterday.  They are likely to respond with a two-word answer such as “Profit Taking,” or “Market Adjustment,” or “Market Correction.”  However, when asked about tomorrow, they may go on and on without saying anything concrete.</a:t>
            </a:r>
          </a:p>
          <a:p>
            <a:r>
              <a:rPr lang="en-US" dirty="0"/>
              <a:t>During customer discovery, sincerely asking why and then carefully listening to the responses can provide remarkable insight.</a:t>
            </a:r>
          </a:p>
        </p:txBody>
      </p:sp>
      <p:sp>
        <p:nvSpPr>
          <p:cNvPr id="5" name="Footer Placeholder 4"/>
          <p:cNvSpPr>
            <a:spLocks noGrp="1"/>
          </p:cNvSpPr>
          <p:nvPr>
            <p:ph type="ftr" sz="quarter" idx="4"/>
          </p:nvPr>
        </p:nvSpPr>
        <p:spPr/>
        <p:txBody>
          <a:bodyPr/>
          <a:lstStyle/>
          <a:p>
            <a:r>
              <a:rPr lang="en-US" dirty="0"/>
              <a:t>RDK Consulting, Inc. (c)</a:t>
            </a:r>
          </a:p>
        </p:txBody>
      </p:sp>
      <p:sp>
        <p:nvSpPr>
          <p:cNvPr id="6" name="Slide Number Placeholder 5"/>
          <p:cNvSpPr>
            <a:spLocks noGrp="1"/>
          </p:cNvSpPr>
          <p:nvPr>
            <p:ph type="sldNum" sz="quarter" idx="5"/>
          </p:nvPr>
        </p:nvSpPr>
        <p:spPr/>
        <p:txBody>
          <a:bodyPr/>
          <a:lstStyle/>
          <a:p>
            <a:fld id="{AFA55F67-C613-4EC2-A7B1-8B2BC8F7163D}" type="slidenum">
              <a:rPr lang="en-US" smtClean="0"/>
              <a:t>10</a:t>
            </a:fld>
            <a:endParaRPr lang="en-US" dirty="0"/>
          </a:p>
        </p:txBody>
      </p:sp>
      <p:sp>
        <p:nvSpPr>
          <p:cNvPr id="4" name="Date Placeholder 3">
            <a:extLst>
              <a:ext uri="{FF2B5EF4-FFF2-40B4-BE49-F238E27FC236}">
                <a16:creationId xmlns:a16="http://schemas.microsoft.com/office/drawing/2014/main" id="{3991BED1-DA7D-C8CC-3AE7-65F1C51C522B}"/>
              </a:ext>
            </a:extLst>
          </p:cNvPr>
          <p:cNvSpPr>
            <a:spLocks noGrp="1"/>
          </p:cNvSpPr>
          <p:nvPr>
            <p:ph type="dt" idx="1"/>
          </p:nvPr>
        </p:nvSpPr>
        <p:spPr/>
        <p:txBody>
          <a:bodyPr/>
          <a:lstStyle/>
          <a:p>
            <a:r>
              <a:rPr lang="en-US"/>
              <a:t>2026/09/16</a:t>
            </a:r>
            <a:endParaRPr lang="en-US" dirty="0"/>
          </a:p>
        </p:txBody>
      </p:sp>
      <p:sp>
        <p:nvSpPr>
          <p:cNvPr id="7" name="Header Placeholder 6">
            <a:extLst>
              <a:ext uri="{FF2B5EF4-FFF2-40B4-BE49-F238E27FC236}">
                <a16:creationId xmlns:a16="http://schemas.microsoft.com/office/drawing/2014/main" id="{FF3CEEBF-1812-9689-9A17-E7B472E1DE6C}"/>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2355456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This is a classic example from the Internet.  It illustrates that the issue was with the owner, not the vehicle!  Implementing the technique is very simple.</a:t>
            </a:r>
          </a:p>
          <a:p>
            <a:pPr lvl="0"/>
            <a:r>
              <a:rPr lang="en-US" dirty="0"/>
              <a:t>Them: Sorry, I am late; my car wouldn’t start.</a:t>
            </a:r>
          </a:p>
          <a:p>
            <a:pPr lvl="0"/>
            <a:r>
              <a:rPr lang="en-US" dirty="0"/>
              <a:t>You: I am sorry to hear that your car didn’t start.  Do you know why?</a:t>
            </a:r>
          </a:p>
          <a:p>
            <a:pPr lvl="0"/>
            <a:r>
              <a:rPr lang="en-US" dirty="0"/>
              <a:t>Them:  The battery was dead.</a:t>
            </a:r>
          </a:p>
          <a:p>
            <a:pPr lvl="0"/>
            <a:r>
              <a:rPr lang="en-US" dirty="0"/>
              <a:t>You: Too bad that the battery was dead.  Do you know why?</a:t>
            </a:r>
          </a:p>
          <a:p>
            <a:pPr lvl="0"/>
            <a:r>
              <a:rPr lang="en-US" dirty="0"/>
              <a:t>Them: The mechanic told me it wasn’t charged?</a:t>
            </a:r>
          </a:p>
          <a:p>
            <a:pPr lvl="0"/>
            <a:r>
              <a:rPr lang="en-US" dirty="0"/>
              <a:t>You: Hmmm, why wasn’t the battery being charged?</a:t>
            </a:r>
          </a:p>
          <a:p>
            <a:r>
              <a:rPr lang="en-US" dirty="0"/>
              <a:t>Note that you do not need to know anything about cars to probe.  Also, the other person’s comments lead to the questions you need to ask.  The more they talk, the more you learn.</a:t>
            </a:r>
          </a:p>
          <a:p>
            <a:endParaRPr lang="en-US" dirty="0"/>
          </a:p>
        </p:txBody>
      </p:sp>
      <p:sp>
        <p:nvSpPr>
          <p:cNvPr id="5" name="Footer Placeholder 4"/>
          <p:cNvSpPr>
            <a:spLocks noGrp="1"/>
          </p:cNvSpPr>
          <p:nvPr>
            <p:ph type="ftr" sz="quarter" idx="4"/>
          </p:nvPr>
        </p:nvSpPr>
        <p:spPr/>
        <p:txBody>
          <a:bodyPr/>
          <a:lstStyle/>
          <a:p>
            <a:r>
              <a:rPr lang="en-US" dirty="0"/>
              <a:t>RDK Consulting, Inc. (c)</a:t>
            </a:r>
          </a:p>
        </p:txBody>
      </p:sp>
      <p:sp>
        <p:nvSpPr>
          <p:cNvPr id="6" name="Slide Number Placeholder 5"/>
          <p:cNvSpPr>
            <a:spLocks noGrp="1"/>
          </p:cNvSpPr>
          <p:nvPr>
            <p:ph type="sldNum" sz="quarter" idx="5"/>
          </p:nvPr>
        </p:nvSpPr>
        <p:spPr/>
        <p:txBody>
          <a:bodyPr/>
          <a:lstStyle/>
          <a:p>
            <a:fld id="{AFA55F67-C613-4EC2-A7B1-8B2BC8F7163D}" type="slidenum">
              <a:rPr lang="en-US" smtClean="0"/>
              <a:t>11</a:t>
            </a:fld>
            <a:endParaRPr lang="en-US" dirty="0"/>
          </a:p>
        </p:txBody>
      </p:sp>
      <p:sp>
        <p:nvSpPr>
          <p:cNvPr id="4" name="Date Placeholder 3">
            <a:extLst>
              <a:ext uri="{FF2B5EF4-FFF2-40B4-BE49-F238E27FC236}">
                <a16:creationId xmlns:a16="http://schemas.microsoft.com/office/drawing/2014/main" id="{DF646F25-B3B5-C349-745E-914751A33089}"/>
              </a:ext>
            </a:extLst>
          </p:cNvPr>
          <p:cNvSpPr>
            <a:spLocks noGrp="1"/>
          </p:cNvSpPr>
          <p:nvPr>
            <p:ph type="dt" idx="1"/>
          </p:nvPr>
        </p:nvSpPr>
        <p:spPr/>
        <p:txBody>
          <a:bodyPr/>
          <a:lstStyle/>
          <a:p>
            <a:r>
              <a:rPr lang="en-US"/>
              <a:t>2026/09/16</a:t>
            </a:r>
            <a:endParaRPr lang="en-US" dirty="0"/>
          </a:p>
        </p:txBody>
      </p:sp>
      <p:sp>
        <p:nvSpPr>
          <p:cNvPr id="7" name="Header Placeholder 6">
            <a:extLst>
              <a:ext uri="{FF2B5EF4-FFF2-40B4-BE49-F238E27FC236}">
                <a16:creationId xmlns:a16="http://schemas.microsoft.com/office/drawing/2014/main" id="{C752D162-B31F-38EC-A9CB-341733C895A0}"/>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811556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DEF43-C475-BDB4-F756-683C2C0A33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FFFE54-944D-DAFF-C301-A36042787CF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16FDA39-BE7E-3751-472D-C0AD3E07D198}"/>
              </a:ext>
            </a:extLst>
          </p:cNvPr>
          <p:cNvSpPr>
            <a:spLocks noGrp="1"/>
          </p:cNvSpPr>
          <p:nvPr>
            <p:ph type="body" idx="1"/>
          </p:nvPr>
        </p:nvSpPr>
        <p:spPr/>
        <p:txBody>
          <a:bodyPr/>
          <a:lstStyle/>
          <a:p>
            <a:r>
              <a:rPr lang="en-US" dirty="0"/>
              <a:t>Often, would-be entrepreneurs struggle to find a business idea.  Often, it is remarkably easy.  All one has to do is look around and ask!  As a quick test, ask yourself these simple questions.  Don’t be surprised if your business idea jumps out at you.</a:t>
            </a:r>
          </a:p>
          <a:p>
            <a:endParaRPr lang="en-US" dirty="0"/>
          </a:p>
        </p:txBody>
      </p:sp>
      <p:sp>
        <p:nvSpPr>
          <p:cNvPr id="6" name="Footer Placeholder 5">
            <a:extLst>
              <a:ext uri="{FF2B5EF4-FFF2-40B4-BE49-F238E27FC236}">
                <a16:creationId xmlns:a16="http://schemas.microsoft.com/office/drawing/2014/main" id="{B995ABB0-FCF7-F368-79BB-D14104DF111A}"/>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6B3299BA-2266-9354-E3D5-2F9F3787A8AA}"/>
              </a:ext>
            </a:extLst>
          </p:cNvPr>
          <p:cNvSpPr>
            <a:spLocks noGrp="1"/>
          </p:cNvSpPr>
          <p:nvPr>
            <p:ph type="sldNum" sz="quarter" idx="5"/>
          </p:nvPr>
        </p:nvSpPr>
        <p:spPr/>
        <p:txBody>
          <a:bodyPr/>
          <a:lstStyle/>
          <a:p>
            <a:fld id="{AFA55F67-C613-4EC2-A7B1-8B2BC8F7163D}" type="slidenum">
              <a:rPr lang="en-US" smtClean="0"/>
              <a:t>12</a:t>
            </a:fld>
            <a:endParaRPr lang="en-US" dirty="0"/>
          </a:p>
        </p:txBody>
      </p:sp>
      <p:sp>
        <p:nvSpPr>
          <p:cNvPr id="4" name="Date Placeholder 3">
            <a:extLst>
              <a:ext uri="{FF2B5EF4-FFF2-40B4-BE49-F238E27FC236}">
                <a16:creationId xmlns:a16="http://schemas.microsoft.com/office/drawing/2014/main" id="{ED0886E0-C2AE-0FA2-F6EB-9082E2DFD2FE}"/>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F8D780F6-EDCC-1373-5904-BF3E839FAABA}"/>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526305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D957F-B14F-7BEC-1E32-369774F283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F2E19B-E1AF-3CB7-2F86-7F4E93A6033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7811FB1-9EF3-2118-4B1E-4B2F2440DBD9}"/>
              </a:ext>
            </a:extLst>
          </p:cNvPr>
          <p:cNvSpPr>
            <a:spLocks noGrp="1"/>
          </p:cNvSpPr>
          <p:nvPr>
            <p:ph type="body" idx="1"/>
          </p:nvPr>
        </p:nvSpPr>
        <p:spPr/>
        <p:txBody>
          <a:bodyPr/>
          <a:lstStyle/>
          <a:p>
            <a:r>
              <a:rPr lang="en-US" dirty="0"/>
              <a:t>Listen and observe what your simple investigation has uncovered.  You'll likely move from not knowing what to pursue to having too many possibilities!  Apply the four criteria to help you select one.  Be realistic: curing cancer, developing a human teleporting system, or stable cold fusion would be incredible problems to solve, but…</a:t>
            </a:r>
          </a:p>
        </p:txBody>
      </p:sp>
      <p:sp>
        <p:nvSpPr>
          <p:cNvPr id="6" name="Footer Placeholder 5">
            <a:extLst>
              <a:ext uri="{FF2B5EF4-FFF2-40B4-BE49-F238E27FC236}">
                <a16:creationId xmlns:a16="http://schemas.microsoft.com/office/drawing/2014/main" id="{36712BA1-0133-2CD7-D8C0-009E8247FC29}"/>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8F980CC9-E3EF-E96D-11D1-49D85F03C564}"/>
              </a:ext>
            </a:extLst>
          </p:cNvPr>
          <p:cNvSpPr>
            <a:spLocks noGrp="1"/>
          </p:cNvSpPr>
          <p:nvPr>
            <p:ph type="sldNum" sz="quarter" idx="5"/>
          </p:nvPr>
        </p:nvSpPr>
        <p:spPr/>
        <p:txBody>
          <a:bodyPr/>
          <a:lstStyle/>
          <a:p>
            <a:fld id="{AFA55F67-C613-4EC2-A7B1-8B2BC8F7163D}" type="slidenum">
              <a:rPr lang="en-US" smtClean="0"/>
              <a:t>13</a:t>
            </a:fld>
            <a:endParaRPr lang="en-US" dirty="0"/>
          </a:p>
        </p:txBody>
      </p:sp>
      <p:sp>
        <p:nvSpPr>
          <p:cNvPr id="4" name="Date Placeholder 3">
            <a:extLst>
              <a:ext uri="{FF2B5EF4-FFF2-40B4-BE49-F238E27FC236}">
                <a16:creationId xmlns:a16="http://schemas.microsoft.com/office/drawing/2014/main" id="{00790D00-17CB-5CF6-FCA4-4A088F69D0E9}"/>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D8F81042-B5EB-E2E6-C48D-5068B1C4251F}"/>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34895651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FD7BD-B382-EEE3-735D-2D1A0075BD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795BC5-B914-0EA9-65E5-525CFA6F8D5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3ACAE55-C2A9-CB25-1F87-E98CD98222AA}"/>
              </a:ext>
            </a:extLst>
          </p:cNvPr>
          <p:cNvSpPr>
            <a:spLocks noGrp="1"/>
          </p:cNvSpPr>
          <p:nvPr>
            <p:ph type="body" idx="1"/>
          </p:nvPr>
        </p:nvSpPr>
        <p:spPr/>
        <p:txBody>
          <a:bodyPr/>
          <a:lstStyle/>
          <a:p>
            <a:r>
              <a:rPr lang="en-US" dirty="0"/>
              <a:t>Unfortunately, I have seen this situation far too often.  A would-be entrepreneur has developed “something” and then starts looking for a place or situation to sell it.  Today, countless people have become familiar with AI and are now trying to sell their ability to develop “something.”  I hear the pitch all the time:  “I know AI; how can I apply it for you.”  </a:t>
            </a:r>
          </a:p>
          <a:p>
            <a:r>
              <a:rPr lang="en-US" dirty="0"/>
              <a:t>The best way to start is through a pragmatic approach to matching a product or service to a market.  Both must be well thought-out.  One without the other leads to frustration, not success.</a:t>
            </a:r>
          </a:p>
          <a:p>
            <a:endParaRPr lang="en-US" dirty="0"/>
          </a:p>
        </p:txBody>
      </p:sp>
      <p:sp>
        <p:nvSpPr>
          <p:cNvPr id="6" name="Footer Placeholder 5">
            <a:extLst>
              <a:ext uri="{FF2B5EF4-FFF2-40B4-BE49-F238E27FC236}">
                <a16:creationId xmlns:a16="http://schemas.microsoft.com/office/drawing/2014/main" id="{EEB9B180-7059-9A94-CE9E-FB99767EB8DA}"/>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B3C9E8F9-6B88-F1D0-BD85-C8DA6BC59869}"/>
              </a:ext>
            </a:extLst>
          </p:cNvPr>
          <p:cNvSpPr>
            <a:spLocks noGrp="1"/>
          </p:cNvSpPr>
          <p:nvPr>
            <p:ph type="sldNum" sz="quarter" idx="5"/>
          </p:nvPr>
        </p:nvSpPr>
        <p:spPr/>
        <p:txBody>
          <a:bodyPr/>
          <a:lstStyle/>
          <a:p>
            <a:fld id="{AFA55F67-C613-4EC2-A7B1-8B2BC8F7163D}" type="slidenum">
              <a:rPr lang="en-US" smtClean="0"/>
              <a:t>14</a:t>
            </a:fld>
            <a:endParaRPr lang="en-US" dirty="0"/>
          </a:p>
        </p:txBody>
      </p:sp>
      <p:sp>
        <p:nvSpPr>
          <p:cNvPr id="4" name="Date Placeholder 3">
            <a:extLst>
              <a:ext uri="{FF2B5EF4-FFF2-40B4-BE49-F238E27FC236}">
                <a16:creationId xmlns:a16="http://schemas.microsoft.com/office/drawing/2014/main" id="{9A143333-3890-1E15-6429-043BACC6D204}"/>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365C948A-E6BB-E602-CEFA-3EAB0571A487}"/>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3727628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1BFD8-8D94-B71D-920B-64ECF5A03C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4F53D5-CAAF-108D-8430-00498B1E16E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48EC6B1-47B1-866B-EE31-0D442BF3F632}"/>
              </a:ext>
            </a:extLst>
          </p:cNvPr>
          <p:cNvSpPr>
            <a:spLocks noGrp="1"/>
          </p:cNvSpPr>
          <p:nvPr>
            <p:ph type="body" idx="1"/>
          </p:nvPr>
        </p:nvSpPr>
        <p:spPr/>
        <p:txBody>
          <a:bodyPr/>
          <a:lstStyle/>
          <a:p>
            <a:r>
              <a:rPr lang="en-US" dirty="0"/>
              <a:t>Determining proper product-market fit follows a simple four-step process.  It is simple but seems hard to follow.</a:t>
            </a:r>
          </a:p>
          <a:p>
            <a:r>
              <a:rPr lang="en-US" dirty="0"/>
              <a:t>After the problem and your solution have solidified in your head, you must set your solution aside and focus on whether others see the problem the same way you do AND feel it needs to be solved.  To illustrate this point, think about some of the difficulties you regularly encounter.  How many could be solved but you have decided not to take the time or make the effort to resolve them – there are simply too many other more important things.</a:t>
            </a:r>
          </a:p>
        </p:txBody>
      </p:sp>
      <p:sp>
        <p:nvSpPr>
          <p:cNvPr id="6" name="Footer Placeholder 5">
            <a:extLst>
              <a:ext uri="{FF2B5EF4-FFF2-40B4-BE49-F238E27FC236}">
                <a16:creationId xmlns:a16="http://schemas.microsoft.com/office/drawing/2014/main" id="{2F8AE544-2874-0FB5-EA61-E456C2C24A04}"/>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63A8366B-C232-60CC-A79F-7DD159A7508E}"/>
              </a:ext>
            </a:extLst>
          </p:cNvPr>
          <p:cNvSpPr>
            <a:spLocks noGrp="1"/>
          </p:cNvSpPr>
          <p:nvPr>
            <p:ph type="sldNum" sz="quarter" idx="5"/>
          </p:nvPr>
        </p:nvSpPr>
        <p:spPr/>
        <p:txBody>
          <a:bodyPr/>
          <a:lstStyle/>
          <a:p>
            <a:fld id="{AFA55F67-C613-4EC2-A7B1-8B2BC8F7163D}" type="slidenum">
              <a:rPr lang="en-US" smtClean="0"/>
              <a:t>15</a:t>
            </a:fld>
            <a:endParaRPr lang="en-US" dirty="0"/>
          </a:p>
        </p:txBody>
      </p:sp>
      <p:sp>
        <p:nvSpPr>
          <p:cNvPr id="4" name="Date Placeholder 3">
            <a:extLst>
              <a:ext uri="{FF2B5EF4-FFF2-40B4-BE49-F238E27FC236}">
                <a16:creationId xmlns:a16="http://schemas.microsoft.com/office/drawing/2014/main" id="{A918ACDD-8BD3-4B73-C1DB-0D2B90DF6844}"/>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2AF4AF63-0D77-BA03-835A-4CE025561309}"/>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501511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EFFC7-1713-7011-AE72-2D334F814D9B}"/>
            </a:ext>
          </a:extLst>
        </p:cNvPr>
        <p:cNvGrpSpPr/>
        <p:nvPr/>
      </p:nvGrpSpPr>
      <p:grpSpPr>
        <a:xfrm>
          <a:off x="0" y="0"/>
          <a:ext cx="0" cy="0"/>
          <a:chOff x="0" y="0"/>
          <a:chExt cx="0" cy="0"/>
        </a:xfrm>
      </p:grpSpPr>
      <p:sp>
        <p:nvSpPr>
          <p:cNvPr id="167" name="Shape 167">
            <a:extLst>
              <a:ext uri="{FF2B5EF4-FFF2-40B4-BE49-F238E27FC236}">
                <a16:creationId xmlns:a16="http://schemas.microsoft.com/office/drawing/2014/main" id="{76076426-B3D9-0632-1650-3013894D355B}"/>
              </a:ext>
            </a:extLst>
          </p:cNvPr>
          <p:cNvSpPr>
            <a:spLocks noGrp="1" noRot="1" noChangeAspect="1"/>
          </p:cNvSpPr>
          <p:nvPr>
            <p:ph type="sldImg"/>
          </p:nvPr>
        </p:nvSpPr>
        <p:spPr>
          <a:xfrm>
            <a:off x="554038" y="754063"/>
            <a:ext cx="6202362" cy="3489325"/>
          </a:xfrm>
          <a:prstGeom prst="rect">
            <a:avLst/>
          </a:prstGeom>
        </p:spPr>
        <p:txBody>
          <a:bodyPr/>
          <a:lstStyle/>
          <a:p>
            <a:endParaRPr dirty="0"/>
          </a:p>
        </p:txBody>
      </p:sp>
      <p:sp>
        <p:nvSpPr>
          <p:cNvPr id="168" name="Shape 168">
            <a:extLst>
              <a:ext uri="{FF2B5EF4-FFF2-40B4-BE49-F238E27FC236}">
                <a16:creationId xmlns:a16="http://schemas.microsoft.com/office/drawing/2014/main" id="{49AB0412-7AB6-DF2C-F89F-9F9D6CA2ADE0}"/>
              </a:ext>
            </a:extLst>
          </p:cNvPr>
          <p:cNvSpPr>
            <a:spLocks noGrp="1"/>
          </p:cNvSpPr>
          <p:nvPr>
            <p:ph type="body" sz="quarter" idx="1"/>
          </p:nvPr>
        </p:nvSpPr>
        <p:spPr>
          <a:prstGeom prst="rect">
            <a:avLst/>
          </a:prstGeom>
        </p:spPr>
        <p:txBody>
          <a:bodyPr/>
          <a:lstStyle/>
          <a:p>
            <a:r>
              <a:rPr lang="en-US" dirty="0"/>
              <a:t>A pragmatic approach will provide the dose of reality to help you move past the dreaming stage and begin making the journey a reality.</a:t>
            </a:r>
          </a:p>
          <a:p>
            <a:r>
              <a:rPr lang="en-US" dirty="0"/>
              <a:t>We can use the terms “Opportunity Identification” and “Opportunity Discovery” almost interchangeably.  However, the discovery process has distinct, sequential phases.  The final phase is more accurately called Paying Customer Discovery to differentiate it from the broader notion of Customer Discovery.</a:t>
            </a:r>
          </a:p>
          <a:p>
            <a:r>
              <a:rPr lang="en-US" dirty="0"/>
              <a:t>The first step is to validate your assumptions about the problem you are addressing.  Do others see it the same way you do?  This phase HAD NOTHING TO DO WITH YOUR SOLUTION.  In fact, don’t even think about your solution.</a:t>
            </a:r>
            <a:endParaRPr dirty="0"/>
          </a:p>
        </p:txBody>
      </p:sp>
      <p:sp>
        <p:nvSpPr>
          <p:cNvPr id="3" name="Footer Placeholder 2">
            <a:extLst>
              <a:ext uri="{FF2B5EF4-FFF2-40B4-BE49-F238E27FC236}">
                <a16:creationId xmlns:a16="http://schemas.microsoft.com/office/drawing/2014/main" id="{66D4C10B-57BF-08DA-565C-96EF7D6084A8}"/>
              </a:ext>
            </a:extLst>
          </p:cNvPr>
          <p:cNvSpPr>
            <a:spLocks noGrp="1"/>
          </p:cNvSpPr>
          <p:nvPr>
            <p:ph type="ftr" sz="quarter" idx="4"/>
          </p:nvPr>
        </p:nvSpPr>
        <p:spPr/>
        <p:txBody>
          <a:bodyPr/>
          <a:lstStyle/>
          <a:p>
            <a:r>
              <a:rPr lang="en-US" dirty="0"/>
              <a:t>RDK Consulting, Inc. (c)</a:t>
            </a:r>
          </a:p>
        </p:txBody>
      </p:sp>
      <p:sp>
        <p:nvSpPr>
          <p:cNvPr id="9" name="Slide Number Placeholder 8">
            <a:extLst>
              <a:ext uri="{FF2B5EF4-FFF2-40B4-BE49-F238E27FC236}">
                <a16:creationId xmlns:a16="http://schemas.microsoft.com/office/drawing/2014/main" id="{2E66C0EB-C70A-1CDE-1183-B1EFC7424549}"/>
              </a:ext>
            </a:extLst>
          </p:cNvPr>
          <p:cNvSpPr>
            <a:spLocks noGrp="1"/>
          </p:cNvSpPr>
          <p:nvPr>
            <p:ph type="sldNum" sz="quarter" idx="5"/>
          </p:nvPr>
        </p:nvSpPr>
        <p:spPr/>
        <p:txBody>
          <a:bodyPr/>
          <a:lstStyle/>
          <a:p>
            <a:fld id="{AFA55F67-C613-4EC2-A7B1-8B2BC8F7163D}" type="slidenum">
              <a:rPr lang="en-US" smtClean="0"/>
              <a:t>16</a:t>
            </a:fld>
            <a:endParaRPr lang="en-US" dirty="0"/>
          </a:p>
        </p:txBody>
      </p:sp>
      <p:sp>
        <p:nvSpPr>
          <p:cNvPr id="2" name="Date Placeholder 1">
            <a:extLst>
              <a:ext uri="{FF2B5EF4-FFF2-40B4-BE49-F238E27FC236}">
                <a16:creationId xmlns:a16="http://schemas.microsoft.com/office/drawing/2014/main" id="{658CB9FA-336F-33A9-B677-5F67E3832767}"/>
              </a:ext>
            </a:extLst>
          </p:cNvPr>
          <p:cNvSpPr>
            <a:spLocks noGrp="1"/>
          </p:cNvSpPr>
          <p:nvPr>
            <p:ph type="dt" idx="1"/>
          </p:nvPr>
        </p:nvSpPr>
        <p:spPr/>
        <p:txBody>
          <a:bodyPr/>
          <a:lstStyle/>
          <a:p>
            <a:r>
              <a:rPr lang="en-US"/>
              <a:t>2026/09/16</a:t>
            </a:r>
            <a:endParaRPr lang="en-US" dirty="0"/>
          </a:p>
        </p:txBody>
      </p:sp>
      <p:sp>
        <p:nvSpPr>
          <p:cNvPr id="4" name="Header Placeholder 3">
            <a:extLst>
              <a:ext uri="{FF2B5EF4-FFF2-40B4-BE49-F238E27FC236}">
                <a16:creationId xmlns:a16="http://schemas.microsoft.com/office/drawing/2014/main" id="{E2C264DB-9079-9DF2-35F1-1D16EA063358}"/>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1568568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205B4-4689-AECC-7D26-0531A99489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6A18B7-EA07-FEF9-A8D3-1363EB43B5C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7395C1F-5369-4FC8-34F2-0AE4A5B37A5E}"/>
              </a:ext>
            </a:extLst>
          </p:cNvPr>
          <p:cNvSpPr>
            <a:spLocks noGrp="1"/>
          </p:cNvSpPr>
          <p:nvPr>
            <p:ph type="body" idx="1"/>
          </p:nvPr>
        </p:nvSpPr>
        <p:spPr/>
        <p:txBody>
          <a:bodyPr/>
          <a:lstStyle/>
          <a:p>
            <a:r>
              <a:rPr lang="en-US" dirty="0"/>
              <a:t>Make a list of the factors associated with the problem.  This is a representative list.  Based on the problem being addressed, the list will vary.  Write down the list and your findings for each one.  At this point, most entrepreneurs are full of enthusiasm and eager to move on quickly.  The mind has a great way of focusing only on the outcome we want to hear, which may or may not reflect reality.</a:t>
            </a:r>
          </a:p>
          <a:p>
            <a:endParaRPr lang="en-US" dirty="0"/>
          </a:p>
        </p:txBody>
      </p:sp>
      <p:sp>
        <p:nvSpPr>
          <p:cNvPr id="6" name="Footer Placeholder 5">
            <a:extLst>
              <a:ext uri="{FF2B5EF4-FFF2-40B4-BE49-F238E27FC236}">
                <a16:creationId xmlns:a16="http://schemas.microsoft.com/office/drawing/2014/main" id="{BDB61F7F-F2C2-BEFA-E621-DB7E63AD4A53}"/>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1906D0E8-3CA9-8CC5-B744-D1B3C75CB6B3}"/>
              </a:ext>
            </a:extLst>
          </p:cNvPr>
          <p:cNvSpPr>
            <a:spLocks noGrp="1"/>
          </p:cNvSpPr>
          <p:nvPr>
            <p:ph type="sldNum" sz="quarter" idx="5"/>
          </p:nvPr>
        </p:nvSpPr>
        <p:spPr/>
        <p:txBody>
          <a:bodyPr/>
          <a:lstStyle/>
          <a:p>
            <a:fld id="{AFA55F67-C613-4EC2-A7B1-8B2BC8F7163D}" type="slidenum">
              <a:rPr lang="en-US" smtClean="0"/>
              <a:t>17</a:t>
            </a:fld>
            <a:endParaRPr lang="en-US" dirty="0"/>
          </a:p>
        </p:txBody>
      </p:sp>
      <p:sp>
        <p:nvSpPr>
          <p:cNvPr id="4" name="Date Placeholder 3">
            <a:extLst>
              <a:ext uri="{FF2B5EF4-FFF2-40B4-BE49-F238E27FC236}">
                <a16:creationId xmlns:a16="http://schemas.microsoft.com/office/drawing/2014/main" id="{0E8F2AAB-1C05-6A63-C0E4-0345B6762F3D}"/>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562B8BB3-3514-3264-D658-5894C14776B6}"/>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9609372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B250C-32C7-475F-4654-AA13683E8784}"/>
            </a:ext>
          </a:extLst>
        </p:cNvPr>
        <p:cNvGrpSpPr/>
        <p:nvPr/>
      </p:nvGrpSpPr>
      <p:grpSpPr>
        <a:xfrm>
          <a:off x="0" y="0"/>
          <a:ext cx="0" cy="0"/>
          <a:chOff x="0" y="0"/>
          <a:chExt cx="0" cy="0"/>
        </a:xfrm>
      </p:grpSpPr>
      <p:sp>
        <p:nvSpPr>
          <p:cNvPr id="167" name="Shape 167">
            <a:extLst>
              <a:ext uri="{FF2B5EF4-FFF2-40B4-BE49-F238E27FC236}">
                <a16:creationId xmlns:a16="http://schemas.microsoft.com/office/drawing/2014/main" id="{1F54C958-EB6A-4F4B-32A6-8A663EEC7E62}"/>
              </a:ext>
            </a:extLst>
          </p:cNvPr>
          <p:cNvSpPr>
            <a:spLocks noGrp="1" noRot="1" noChangeAspect="1"/>
          </p:cNvSpPr>
          <p:nvPr>
            <p:ph type="sldImg"/>
          </p:nvPr>
        </p:nvSpPr>
        <p:spPr>
          <a:xfrm>
            <a:off x="554038" y="754063"/>
            <a:ext cx="6202362" cy="3489325"/>
          </a:xfrm>
          <a:prstGeom prst="rect">
            <a:avLst/>
          </a:prstGeom>
        </p:spPr>
        <p:txBody>
          <a:bodyPr/>
          <a:lstStyle/>
          <a:p>
            <a:endParaRPr dirty="0"/>
          </a:p>
        </p:txBody>
      </p:sp>
      <p:sp>
        <p:nvSpPr>
          <p:cNvPr id="168" name="Shape 168">
            <a:extLst>
              <a:ext uri="{FF2B5EF4-FFF2-40B4-BE49-F238E27FC236}">
                <a16:creationId xmlns:a16="http://schemas.microsoft.com/office/drawing/2014/main" id="{C0FBA666-AE94-F5B5-AA8F-836DB4B6E938}"/>
              </a:ext>
            </a:extLst>
          </p:cNvPr>
          <p:cNvSpPr>
            <a:spLocks noGrp="1"/>
          </p:cNvSpPr>
          <p:nvPr>
            <p:ph type="body" sz="quarter" idx="1"/>
          </p:nvPr>
        </p:nvSpPr>
        <p:spPr>
          <a:prstGeom prst="rect">
            <a:avLst/>
          </a:prstGeom>
        </p:spPr>
        <p:txBody>
          <a:bodyPr/>
          <a:lstStyle/>
          <a:p>
            <a:r>
              <a:rPr lang="en-US" dirty="0"/>
              <a:t>Once you have convinced yourself of the problem and all its related factors, it is time to test your understanding.  Meet with UNBIASED individuals who are familiar with the problem, or better yet, have experienced it.  Share your observations and ask for their opinions.  When they share them, carefully avoid the “Yes, but” trap.  It often happens when someone expresses an opinion or makes an observation that doesn't align with your thinking.  You are likely to respond quickly with "Yes, but."  Unfortunately, the “yes” part of your response acknowledges that they said “something.”  The “but” part sets the stage for you to refute what they just said.  Do this often enough (two or three times), and the other person is likely to shut down and offer no more opinions or useful information.</a:t>
            </a:r>
          </a:p>
          <a:p>
            <a:r>
              <a:rPr lang="en-US" dirty="0"/>
              <a:t>Only if you agree on the problem should you share your solution.  Then ask again for their candid opinion, carefully keeping “yes, but” out of your responses.</a:t>
            </a:r>
          </a:p>
          <a:p>
            <a:r>
              <a:rPr lang="en-US" dirty="0"/>
              <a:t>Don't be surprised that, through this open dialogue, you uncover nuances you never considered in all your previous hard work.</a:t>
            </a:r>
          </a:p>
          <a:p>
            <a:endParaRPr dirty="0"/>
          </a:p>
        </p:txBody>
      </p:sp>
      <p:sp>
        <p:nvSpPr>
          <p:cNvPr id="3" name="Footer Placeholder 2">
            <a:extLst>
              <a:ext uri="{FF2B5EF4-FFF2-40B4-BE49-F238E27FC236}">
                <a16:creationId xmlns:a16="http://schemas.microsoft.com/office/drawing/2014/main" id="{5BF0948B-01E0-F830-D837-4F917193A25D}"/>
              </a:ext>
            </a:extLst>
          </p:cNvPr>
          <p:cNvSpPr>
            <a:spLocks noGrp="1"/>
          </p:cNvSpPr>
          <p:nvPr>
            <p:ph type="ftr" sz="quarter" idx="4"/>
          </p:nvPr>
        </p:nvSpPr>
        <p:spPr/>
        <p:txBody>
          <a:bodyPr/>
          <a:lstStyle/>
          <a:p>
            <a:r>
              <a:rPr lang="en-US" dirty="0"/>
              <a:t>RDK Consulting, Inc. (c)</a:t>
            </a:r>
          </a:p>
        </p:txBody>
      </p:sp>
      <p:sp>
        <p:nvSpPr>
          <p:cNvPr id="9" name="Slide Number Placeholder 8">
            <a:extLst>
              <a:ext uri="{FF2B5EF4-FFF2-40B4-BE49-F238E27FC236}">
                <a16:creationId xmlns:a16="http://schemas.microsoft.com/office/drawing/2014/main" id="{F7CD8E2E-6FFF-87C6-D4B8-C7656FA45280}"/>
              </a:ext>
            </a:extLst>
          </p:cNvPr>
          <p:cNvSpPr>
            <a:spLocks noGrp="1"/>
          </p:cNvSpPr>
          <p:nvPr>
            <p:ph type="sldNum" sz="quarter" idx="5"/>
          </p:nvPr>
        </p:nvSpPr>
        <p:spPr/>
        <p:txBody>
          <a:bodyPr/>
          <a:lstStyle/>
          <a:p>
            <a:fld id="{AFA55F67-C613-4EC2-A7B1-8B2BC8F7163D}" type="slidenum">
              <a:rPr lang="en-US" smtClean="0"/>
              <a:t>18</a:t>
            </a:fld>
            <a:endParaRPr lang="en-US" dirty="0"/>
          </a:p>
        </p:txBody>
      </p:sp>
      <p:sp>
        <p:nvSpPr>
          <p:cNvPr id="2" name="Date Placeholder 1">
            <a:extLst>
              <a:ext uri="{FF2B5EF4-FFF2-40B4-BE49-F238E27FC236}">
                <a16:creationId xmlns:a16="http://schemas.microsoft.com/office/drawing/2014/main" id="{E3852291-47DD-5F22-F45A-4CE103D6A064}"/>
              </a:ext>
            </a:extLst>
          </p:cNvPr>
          <p:cNvSpPr>
            <a:spLocks noGrp="1"/>
          </p:cNvSpPr>
          <p:nvPr>
            <p:ph type="dt" idx="1"/>
          </p:nvPr>
        </p:nvSpPr>
        <p:spPr/>
        <p:txBody>
          <a:bodyPr/>
          <a:lstStyle/>
          <a:p>
            <a:r>
              <a:rPr lang="en-US"/>
              <a:t>2026/09/16</a:t>
            </a:r>
            <a:endParaRPr lang="en-US" dirty="0"/>
          </a:p>
        </p:txBody>
      </p:sp>
      <p:sp>
        <p:nvSpPr>
          <p:cNvPr id="4" name="Header Placeholder 3">
            <a:extLst>
              <a:ext uri="{FF2B5EF4-FFF2-40B4-BE49-F238E27FC236}">
                <a16:creationId xmlns:a16="http://schemas.microsoft.com/office/drawing/2014/main" id="{E1911849-38AA-0F44-16C2-9B50DFE3E03C}"/>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2012461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0B9F0-CC75-97A2-3AF9-26577F107CAF}"/>
            </a:ext>
          </a:extLst>
        </p:cNvPr>
        <p:cNvGrpSpPr/>
        <p:nvPr/>
      </p:nvGrpSpPr>
      <p:grpSpPr>
        <a:xfrm>
          <a:off x="0" y="0"/>
          <a:ext cx="0" cy="0"/>
          <a:chOff x="0" y="0"/>
          <a:chExt cx="0" cy="0"/>
        </a:xfrm>
      </p:grpSpPr>
      <p:sp>
        <p:nvSpPr>
          <p:cNvPr id="167" name="Shape 167">
            <a:extLst>
              <a:ext uri="{FF2B5EF4-FFF2-40B4-BE49-F238E27FC236}">
                <a16:creationId xmlns:a16="http://schemas.microsoft.com/office/drawing/2014/main" id="{E202E1B7-2842-F401-7275-98062C5B6F62}"/>
              </a:ext>
            </a:extLst>
          </p:cNvPr>
          <p:cNvSpPr>
            <a:spLocks noGrp="1" noRot="1" noChangeAspect="1"/>
          </p:cNvSpPr>
          <p:nvPr>
            <p:ph type="sldImg"/>
          </p:nvPr>
        </p:nvSpPr>
        <p:spPr>
          <a:xfrm>
            <a:off x="554038" y="754063"/>
            <a:ext cx="6200775" cy="3489325"/>
          </a:xfrm>
          <a:prstGeom prst="rect">
            <a:avLst/>
          </a:prstGeom>
        </p:spPr>
        <p:txBody>
          <a:bodyPr/>
          <a:lstStyle/>
          <a:p>
            <a:endParaRPr dirty="0"/>
          </a:p>
        </p:txBody>
      </p:sp>
      <p:sp>
        <p:nvSpPr>
          <p:cNvPr id="168" name="Shape 168">
            <a:extLst>
              <a:ext uri="{FF2B5EF4-FFF2-40B4-BE49-F238E27FC236}">
                <a16:creationId xmlns:a16="http://schemas.microsoft.com/office/drawing/2014/main" id="{FDCFCF9C-719A-F5DC-0305-C26BD20B0AED}"/>
              </a:ext>
            </a:extLst>
          </p:cNvPr>
          <p:cNvSpPr>
            <a:spLocks noGrp="1"/>
          </p:cNvSpPr>
          <p:nvPr>
            <p:ph type="body" sz="quarter" idx="1"/>
          </p:nvPr>
        </p:nvSpPr>
        <p:spPr>
          <a:prstGeom prst="rect">
            <a:avLst/>
          </a:prstGeom>
        </p:spPr>
        <p:txBody>
          <a:bodyPr/>
          <a:lstStyle/>
          <a:p>
            <a:r>
              <a:rPr lang="en-US" dirty="0"/>
              <a:t>An entrepreneur needs to be willing to accept bad news during the discovery process.  Some level of pivoting will likely be required as you gain more direct feedback and insight.  It is tough to accept contrary opinions, but they must be carefully considered.</a:t>
            </a:r>
          </a:p>
          <a:p>
            <a:r>
              <a:rPr lang="en-US" dirty="0"/>
              <a:t>It is easy to get trapped in, what I call, the shopping cart syndrome.  It involves changing the message until you find people to agree with your fundamental idea.  It is a re-packaging exercise whose sole purpose is to get people to agree with you – being right or wrong is not important!  A key indicator of when this situation is occurring is when you fall into the trap of rationalizing with the thought, “they just didn’t get it!”  </a:t>
            </a:r>
          </a:p>
          <a:p>
            <a:r>
              <a:rPr lang="en-US" dirty="0"/>
              <a:t>The proverb ”You can’t make a silk purse out of a sow’s ear” can be interpreted as you cannot make a bad idea into a good one by repacking it.</a:t>
            </a:r>
            <a:endParaRPr dirty="0"/>
          </a:p>
        </p:txBody>
      </p:sp>
      <p:sp>
        <p:nvSpPr>
          <p:cNvPr id="3" name="Footer Placeholder 2">
            <a:extLst>
              <a:ext uri="{FF2B5EF4-FFF2-40B4-BE49-F238E27FC236}">
                <a16:creationId xmlns:a16="http://schemas.microsoft.com/office/drawing/2014/main" id="{D37D5AEC-3FCF-B3DB-4EAF-19C7C89307E1}"/>
              </a:ext>
            </a:extLst>
          </p:cNvPr>
          <p:cNvSpPr>
            <a:spLocks noGrp="1"/>
          </p:cNvSpPr>
          <p:nvPr>
            <p:ph type="ftr" sz="quarter" idx="4"/>
          </p:nvPr>
        </p:nvSpPr>
        <p:spPr/>
        <p:txBody>
          <a:bodyPr/>
          <a:lstStyle/>
          <a:p>
            <a:r>
              <a:rPr lang="en-US" dirty="0"/>
              <a:t>RDK Consulting, Inc. (c)</a:t>
            </a:r>
          </a:p>
        </p:txBody>
      </p:sp>
      <p:sp>
        <p:nvSpPr>
          <p:cNvPr id="9" name="Slide Number Placeholder 8">
            <a:extLst>
              <a:ext uri="{FF2B5EF4-FFF2-40B4-BE49-F238E27FC236}">
                <a16:creationId xmlns:a16="http://schemas.microsoft.com/office/drawing/2014/main" id="{F8C82E82-8334-156E-8DF8-A9AC175EB749}"/>
              </a:ext>
            </a:extLst>
          </p:cNvPr>
          <p:cNvSpPr>
            <a:spLocks noGrp="1"/>
          </p:cNvSpPr>
          <p:nvPr>
            <p:ph type="sldNum" sz="quarter" idx="5"/>
          </p:nvPr>
        </p:nvSpPr>
        <p:spPr/>
        <p:txBody>
          <a:bodyPr/>
          <a:lstStyle/>
          <a:p>
            <a:fld id="{AFA55F67-C613-4EC2-A7B1-8B2BC8F7163D}" type="slidenum">
              <a:rPr lang="en-US" smtClean="0"/>
              <a:t>19</a:t>
            </a:fld>
            <a:endParaRPr lang="en-US" dirty="0"/>
          </a:p>
        </p:txBody>
      </p:sp>
      <p:sp>
        <p:nvSpPr>
          <p:cNvPr id="2" name="Date Placeholder 1">
            <a:extLst>
              <a:ext uri="{FF2B5EF4-FFF2-40B4-BE49-F238E27FC236}">
                <a16:creationId xmlns:a16="http://schemas.microsoft.com/office/drawing/2014/main" id="{D8998BAE-652A-7789-8E66-C27F990D3CE2}"/>
              </a:ext>
            </a:extLst>
          </p:cNvPr>
          <p:cNvSpPr>
            <a:spLocks noGrp="1"/>
          </p:cNvSpPr>
          <p:nvPr>
            <p:ph type="dt" idx="1"/>
          </p:nvPr>
        </p:nvSpPr>
        <p:spPr/>
        <p:txBody>
          <a:bodyPr/>
          <a:lstStyle/>
          <a:p>
            <a:r>
              <a:rPr lang="en-US"/>
              <a:t>2026/09/16</a:t>
            </a:r>
            <a:endParaRPr lang="en-US" dirty="0"/>
          </a:p>
        </p:txBody>
      </p:sp>
      <p:sp>
        <p:nvSpPr>
          <p:cNvPr id="4" name="Header Placeholder 3">
            <a:extLst>
              <a:ext uri="{FF2B5EF4-FFF2-40B4-BE49-F238E27FC236}">
                <a16:creationId xmlns:a16="http://schemas.microsoft.com/office/drawing/2014/main" id="{2F01BA7B-75DE-23CC-8C01-9CBB0D7047DA}"/>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1646226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FEA16-55FC-7F4A-074B-CA4AB28B6D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AB8F84-A47F-96AE-24B8-6B3208998258}"/>
              </a:ext>
            </a:extLst>
          </p:cNvPr>
          <p:cNvSpPr>
            <a:spLocks noGrp="1" noRot="1" noChangeAspect="1"/>
          </p:cNvSpPr>
          <p:nvPr>
            <p:ph type="sldImg"/>
          </p:nvPr>
        </p:nvSpPr>
        <p:spPr>
          <a:xfrm>
            <a:off x="766763" y="625475"/>
            <a:ext cx="5761037" cy="3240088"/>
          </a:xfrm>
        </p:spPr>
        <p:txBody>
          <a:bodyPr/>
          <a:lstStyle/>
          <a:p>
            <a:endParaRPr lang="en-US" dirty="0"/>
          </a:p>
        </p:txBody>
      </p:sp>
      <p:sp>
        <p:nvSpPr>
          <p:cNvPr id="3" name="Notes Placeholder 2">
            <a:extLst>
              <a:ext uri="{FF2B5EF4-FFF2-40B4-BE49-F238E27FC236}">
                <a16:creationId xmlns:a16="http://schemas.microsoft.com/office/drawing/2014/main" id="{151C9709-9C16-3DC7-2D5B-E40EF533880D}"/>
              </a:ext>
            </a:extLst>
          </p:cNvPr>
          <p:cNvSpPr>
            <a:spLocks noGrp="1"/>
          </p:cNvSpPr>
          <p:nvPr>
            <p:ph type="body" idx="1"/>
          </p:nvPr>
        </p:nvSpPr>
        <p:spPr/>
        <p:txBody>
          <a:bodyPr/>
          <a:lstStyle/>
          <a:p>
            <a:r>
              <a:rPr lang="en-US" dirty="0"/>
              <a:t>I worked with Melissa Gordon, founder of Echelon Communicate, a communications professional who coaches individuals and groups on the art of effective communication.  Her lectures and workshops cover a wide variety of topics.  However, one message comes through that is more important than anything else: ‘For communications to be effective, they must be Clear, Concise, and Compelling.”  Those simple words are an example of that message!</a:t>
            </a:r>
          </a:p>
          <a:p>
            <a:r>
              <a:rPr lang="en-US" dirty="0"/>
              <a:t>But there is a fundamental approach when being Clear, Concise, and Compelling.  Communications must be based on what the audience wants to hear, not what you want to say!  There is a huge difference between these two perspectives, and it's often missed.  To drive home this critical point, always focus on “them,” not “you.”</a:t>
            </a:r>
          </a:p>
        </p:txBody>
      </p:sp>
      <p:sp>
        <p:nvSpPr>
          <p:cNvPr id="4" name="Slide Number Placeholder 3">
            <a:extLst>
              <a:ext uri="{FF2B5EF4-FFF2-40B4-BE49-F238E27FC236}">
                <a16:creationId xmlns:a16="http://schemas.microsoft.com/office/drawing/2014/main" id="{BD03E43D-BF3B-56AE-33BB-3CD673DE816D}"/>
              </a:ext>
            </a:extLst>
          </p:cNvPr>
          <p:cNvSpPr>
            <a:spLocks noGrp="1"/>
          </p:cNvSpPr>
          <p:nvPr>
            <p:ph type="sldNum" sz="quarter" idx="5"/>
          </p:nvPr>
        </p:nvSpPr>
        <p:spPr/>
        <p:txBody>
          <a:bodyPr/>
          <a:lstStyle/>
          <a:p>
            <a:fld id="{AFA55F67-C613-4EC2-A7B1-8B2BC8F7163D}" type="slidenum">
              <a:rPr lang="en-US" smtClean="0"/>
              <a:t>20</a:t>
            </a:fld>
            <a:endParaRPr lang="en-US" dirty="0"/>
          </a:p>
        </p:txBody>
      </p:sp>
      <p:sp>
        <p:nvSpPr>
          <p:cNvPr id="5" name="Date Placeholder 4">
            <a:extLst>
              <a:ext uri="{FF2B5EF4-FFF2-40B4-BE49-F238E27FC236}">
                <a16:creationId xmlns:a16="http://schemas.microsoft.com/office/drawing/2014/main" id="{94B7AA48-32AC-CDAC-3E37-BF7ABCFA7520}"/>
              </a:ext>
            </a:extLst>
          </p:cNvPr>
          <p:cNvSpPr>
            <a:spLocks noGrp="1"/>
          </p:cNvSpPr>
          <p:nvPr>
            <p:ph type="dt" idx="1"/>
          </p:nvPr>
        </p:nvSpPr>
        <p:spPr/>
        <p:txBody>
          <a:bodyPr/>
          <a:lstStyle/>
          <a:p>
            <a:r>
              <a:rPr lang="en-US"/>
              <a:t>2026/09/16</a:t>
            </a:r>
            <a:endParaRPr lang="en-US" dirty="0"/>
          </a:p>
        </p:txBody>
      </p:sp>
      <p:sp>
        <p:nvSpPr>
          <p:cNvPr id="6" name="Header Placeholder 5">
            <a:extLst>
              <a:ext uri="{FF2B5EF4-FFF2-40B4-BE49-F238E27FC236}">
                <a16:creationId xmlns:a16="http://schemas.microsoft.com/office/drawing/2014/main" id="{0185D2AA-354C-E0EE-F521-21B5D678765F}"/>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13048210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Above all, the messages must resonate with the audience if you want them to be compelled to listen and act.  Include something they care about.  Here are some examples of converting generic messages into messages that are easy to internalize.  They invoke a feeling.  Feelings are remembered longer than facts.</a:t>
            </a:r>
          </a:p>
        </p:txBody>
      </p:sp>
      <p:sp>
        <p:nvSpPr>
          <p:cNvPr id="4" name="Slide Number Placeholder 3"/>
          <p:cNvSpPr>
            <a:spLocks noGrp="1"/>
          </p:cNvSpPr>
          <p:nvPr>
            <p:ph type="sldNum" sz="quarter" idx="5"/>
          </p:nvPr>
        </p:nvSpPr>
        <p:spPr/>
        <p:txBody>
          <a:bodyPr/>
          <a:lstStyle/>
          <a:p>
            <a:fld id="{AFA55F67-C613-4EC2-A7B1-8B2BC8F7163D}" type="slidenum">
              <a:rPr lang="en-US" smtClean="0"/>
              <a:t>21</a:t>
            </a:fld>
            <a:endParaRPr lang="en-US" dirty="0"/>
          </a:p>
        </p:txBody>
      </p:sp>
      <p:sp>
        <p:nvSpPr>
          <p:cNvPr id="5" name="Date Placeholder 4">
            <a:extLst>
              <a:ext uri="{FF2B5EF4-FFF2-40B4-BE49-F238E27FC236}">
                <a16:creationId xmlns:a16="http://schemas.microsoft.com/office/drawing/2014/main" id="{642236B0-D549-6045-9156-8ACC64E487F0}"/>
              </a:ext>
            </a:extLst>
          </p:cNvPr>
          <p:cNvSpPr>
            <a:spLocks noGrp="1"/>
          </p:cNvSpPr>
          <p:nvPr>
            <p:ph type="dt" idx="1"/>
          </p:nvPr>
        </p:nvSpPr>
        <p:spPr/>
        <p:txBody>
          <a:bodyPr/>
          <a:lstStyle/>
          <a:p>
            <a:r>
              <a:rPr lang="en-US"/>
              <a:t>2026/09/16</a:t>
            </a:r>
            <a:endParaRPr lang="en-US" dirty="0"/>
          </a:p>
        </p:txBody>
      </p:sp>
      <p:sp>
        <p:nvSpPr>
          <p:cNvPr id="6" name="Header Placeholder 5">
            <a:extLst>
              <a:ext uri="{FF2B5EF4-FFF2-40B4-BE49-F238E27FC236}">
                <a16:creationId xmlns:a16="http://schemas.microsoft.com/office/drawing/2014/main" id="{158AFBB3-313A-979E-03E7-F4EFA27DBF03}"/>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3558576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Here are a few more examples.</a:t>
            </a:r>
          </a:p>
        </p:txBody>
      </p:sp>
      <p:sp>
        <p:nvSpPr>
          <p:cNvPr id="4" name="Slide Number Placeholder 3"/>
          <p:cNvSpPr>
            <a:spLocks noGrp="1"/>
          </p:cNvSpPr>
          <p:nvPr>
            <p:ph type="sldNum" sz="quarter" idx="5"/>
          </p:nvPr>
        </p:nvSpPr>
        <p:spPr/>
        <p:txBody>
          <a:bodyPr/>
          <a:lstStyle/>
          <a:p>
            <a:fld id="{AFA55F67-C613-4EC2-A7B1-8B2BC8F7163D}" type="slidenum">
              <a:rPr lang="en-US" smtClean="0"/>
              <a:t>22</a:t>
            </a:fld>
            <a:endParaRPr lang="en-US" dirty="0"/>
          </a:p>
        </p:txBody>
      </p:sp>
      <p:sp>
        <p:nvSpPr>
          <p:cNvPr id="5" name="Date Placeholder 4">
            <a:extLst>
              <a:ext uri="{FF2B5EF4-FFF2-40B4-BE49-F238E27FC236}">
                <a16:creationId xmlns:a16="http://schemas.microsoft.com/office/drawing/2014/main" id="{9261FB20-5144-10DF-411B-CBA865548F4C}"/>
              </a:ext>
            </a:extLst>
          </p:cNvPr>
          <p:cNvSpPr>
            <a:spLocks noGrp="1"/>
          </p:cNvSpPr>
          <p:nvPr>
            <p:ph type="dt" idx="1"/>
          </p:nvPr>
        </p:nvSpPr>
        <p:spPr/>
        <p:txBody>
          <a:bodyPr/>
          <a:lstStyle/>
          <a:p>
            <a:r>
              <a:rPr lang="en-US"/>
              <a:t>2026/09/16</a:t>
            </a:r>
            <a:endParaRPr lang="en-US" dirty="0"/>
          </a:p>
        </p:txBody>
      </p:sp>
      <p:sp>
        <p:nvSpPr>
          <p:cNvPr id="6" name="Header Placeholder 5">
            <a:extLst>
              <a:ext uri="{FF2B5EF4-FFF2-40B4-BE49-F238E27FC236}">
                <a16:creationId xmlns:a16="http://schemas.microsoft.com/office/drawing/2014/main" id="{9BCE97E2-95DB-5697-E5EB-6517E2089E5A}"/>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989390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F3BA0-0ABD-703F-3A48-C30D39ECA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062F54-7039-C343-A5AA-B2DE792CEB7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08182CE-8654-7D5F-7134-E158F63AAB71}"/>
              </a:ext>
            </a:extLst>
          </p:cNvPr>
          <p:cNvSpPr>
            <a:spLocks noGrp="1"/>
          </p:cNvSpPr>
          <p:nvPr>
            <p:ph type="body" idx="1"/>
          </p:nvPr>
        </p:nvSpPr>
        <p:spPr/>
        <p:txBody>
          <a:bodyPr/>
          <a:lstStyle/>
          <a:p>
            <a:r>
              <a:rPr lang="en-US" dirty="0"/>
              <a:t>A good test for your message is to imagine that it is Thanksgiving and you just arrived at your grandmother’s house.  You find her in the kitchen with hot gloves, carrying a pumpkin pie she just took out of the oven.  One of her grandchildren is pulling on her apron, trying to get her attention, while others are hustling and bustling around.  She turns to you and says: “So Tommy, I understand you just started a new company.  What does it do?”</a:t>
            </a:r>
          </a:p>
          <a:p>
            <a:r>
              <a:rPr lang="en-US" dirty="0"/>
              <a:t>How are you going to answer her with something that she will hear, understand, and remember?</a:t>
            </a:r>
          </a:p>
        </p:txBody>
      </p:sp>
      <p:sp>
        <p:nvSpPr>
          <p:cNvPr id="4" name="Slide Number Placeholder 3">
            <a:extLst>
              <a:ext uri="{FF2B5EF4-FFF2-40B4-BE49-F238E27FC236}">
                <a16:creationId xmlns:a16="http://schemas.microsoft.com/office/drawing/2014/main" id="{862691EE-58B9-A41D-62DD-4AC2D4D98AFD}"/>
              </a:ext>
            </a:extLst>
          </p:cNvPr>
          <p:cNvSpPr>
            <a:spLocks noGrp="1"/>
          </p:cNvSpPr>
          <p:nvPr>
            <p:ph type="sldNum" sz="quarter" idx="5"/>
          </p:nvPr>
        </p:nvSpPr>
        <p:spPr/>
        <p:txBody>
          <a:bodyPr/>
          <a:lstStyle/>
          <a:p>
            <a:fld id="{AFA55F67-C613-4EC2-A7B1-8B2BC8F7163D}" type="slidenum">
              <a:rPr lang="en-US" smtClean="0"/>
              <a:t>23</a:t>
            </a:fld>
            <a:endParaRPr lang="en-US" dirty="0"/>
          </a:p>
        </p:txBody>
      </p:sp>
      <p:sp>
        <p:nvSpPr>
          <p:cNvPr id="5" name="Date Placeholder 4">
            <a:extLst>
              <a:ext uri="{FF2B5EF4-FFF2-40B4-BE49-F238E27FC236}">
                <a16:creationId xmlns:a16="http://schemas.microsoft.com/office/drawing/2014/main" id="{DDAAD68F-7453-3145-2712-34562E611A09}"/>
              </a:ext>
            </a:extLst>
          </p:cNvPr>
          <p:cNvSpPr>
            <a:spLocks noGrp="1"/>
          </p:cNvSpPr>
          <p:nvPr>
            <p:ph type="dt" idx="1"/>
          </p:nvPr>
        </p:nvSpPr>
        <p:spPr/>
        <p:txBody>
          <a:bodyPr/>
          <a:lstStyle/>
          <a:p>
            <a:r>
              <a:rPr lang="en-US"/>
              <a:t>2026/09/16</a:t>
            </a:r>
            <a:endParaRPr lang="en-US" dirty="0"/>
          </a:p>
        </p:txBody>
      </p:sp>
      <p:sp>
        <p:nvSpPr>
          <p:cNvPr id="6" name="Header Placeholder 5">
            <a:extLst>
              <a:ext uri="{FF2B5EF4-FFF2-40B4-BE49-F238E27FC236}">
                <a16:creationId xmlns:a16="http://schemas.microsoft.com/office/drawing/2014/main" id="{80CEFCF0-BB20-75C8-73A1-ED9C97A0A5E9}"/>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42846969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ECC5C-FAE1-A8FC-39FA-0D3BFAD785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02434A-832B-483F-02F5-45B376C82B3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9CE2AC1-A7B0-7DD9-0B3F-29C10688A5C8}"/>
              </a:ext>
            </a:extLst>
          </p:cNvPr>
          <p:cNvSpPr>
            <a:spLocks noGrp="1"/>
          </p:cNvSpPr>
          <p:nvPr>
            <p:ph type="body" idx="1"/>
          </p:nvPr>
        </p:nvSpPr>
        <p:spPr/>
        <p:txBody>
          <a:bodyPr/>
          <a:lstStyle/>
          <a:p>
            <a:r>
              <a:rPr lang="en-US" dirty="0"/>
              <a:t>People are terrible mind readers.  What they hear may be markedly different from what you say or intend.  There is a classic story about the students in a Freshman English Class repeatedly asking their professor what would be on their final exam.  She kept dodging the question until she was halfway out the door.  She turned and gave them a hint.  Half the class heard one thing, and the other half heard another.  She was concise and compelling, but not clear.  What would you have done?</a:t>
            </a:r>
          </a:p>
          <a:p>
            <a:endParaRPr lang="en-US" dirty="0"/>
          </a:p>
        </p:txBody>
      </p:sp>
      <p:sp>
        <p:nvSpPr>
          <p:cNvPr id="4" name="Slide Number Placeholder 3">
            <a:extLst>
              <a:ext uri="{FF2B5EF4-FFF2-40B4-BE49-F238E27FC236}">
                <a16:creationId xmlns:a16="http://schemas.microsoft.com/office/drawing/2014/main" id="{68E59910-A2DF-4283-25D4-FA174CBA47C9}"/>
              </a:ext>
            </a:extLst>
          </p:cNvPr>
          <p:cNvSpPr>
            <a:spLocks noGrp="1"/>
          </p:cNvSpPr>
          <p:nvPr>
            <p:ph type="sldNum" sz="quarter" idx="5"/>
          </p:nvPr>
        </p:nvSpPr>
        <p:spPr/>
        <p:txBody>
          <a:bodyPr/>
          <a:lstStyle/>
          <a:p>
            <a:fld id="{AFA55F67-C613-4EC2-A7B1-8B2BC8F7163D}" type="slidenum">
              <a:rPr lang="en-US" smtClean="0"/>
              <a:t>24</a:t>
            </a:fld>
            <a:endParaRPr lang="en-US" dirty="0"/>
          </a:p>
        </p:txBody>
      </p:sp>
      <p:sp>
        <p:nvSpPr>
          <p:cNvPr id="5" name="Date Placeholder 4">
            <a:extLst>
              <a:ext uri="{FF2B5EF4-FFF2-40B4-BE49-F238E27FC236}">
                <a16:creationId xmlns:a16="http://schemas.microsoft.com/office/drawing/2014/main" id="{53E8E3A6-CF19-89BD-F5B1-3858744C6589}"/>
              </a:ext>
            </a:extLst>
          </p:cNvPr>
          <p:cNvSpPr>
            <a:spLocks noGrp="1"/>
          </p:cNvSpPr>
          <p:nvPr>
            <p:ph type="dt" idx="1"/>
          </p:nvPr>
        </p:nvSpPr>
        <p:spPr/>
        <p:txBody>
          <a:bodyPr/>
          <a:lstStyle/>
          <a:p>
            <a:r>
              <a:rPr lang="en-US"/>
              <a:t>2026/09/16</a:t>
            </a:r>
            <a:endParaRPr lang="en-US" dirty="0"/>
          </a:p>
        </p:txBody>
      </p:sp>
      <p:sp>
        <p:nvSpPr>
          <p:cNvPr id="6" name="Header Placeholder 5">
            <a:extLst>
              <a:ext uri="{FF2B5EF4-FFF2-40B4-BE49-F238E27FC236}">
                <a16:creationId xmlns:a16="http://schemas.microsoft.com/office/drawing/2014/main" id="{BEE38D00-E435-E9E3-C1C4-7316E160E9C5}"/>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26288468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13DEFE-2D12-6CF6-0E95-4987823C81E5}"/>
            </a:ext>
          </a:extLst>
        </p:cNvPr>
        <p:cNvGrpSpPr/>
        <p:nvPr/>
      </p:nvGrpSpPr>
      <p:grpSpPr>
        <a:xfrm>
          <a:off x="0" y="0"/>
          <a:ext cx="0" cy="0"/>
          <a:chOff x="0" y="0"/>
          <a:chExt cx="0" cy="0"/>
        </a:xfrm>
      </p:grpSpPr>
      <p:sp>
        <p:nvSpPr>
          <p:cNvPr id="167" name="Shape 167">
            <a:extLst>
              <a:ext uri="{FF2B5EF4-FFF2-40B4-BE49-F238E27FC236}">
                <a16:creationId xmlns:a16="http://schemas.microsoft.com/office/drawing/2014/main" id="{C60259AB-B9C1-182C-02DB-430E10691E30}"/>
              </a:ext>
            </a:extLst>
          </p:cNvPr>
          <p:cNvSpPr>
            <a:spLocks noGrp="1" noRot="1" noChangeAspect="1"/>
          </p:cNvSpPr>
          <p:nvPr>
            <p:ph type="sldImg"/>
          </p:nvPr>
        </p:nvSpPr>
        <p:spPr>
          <a:xfrm>
            <a:off x="554038" y="754063"/>
            <a:ext cx="6202362" cy="3489325"/>
          </a:xfrm>
          <a:prstGeom prst="rect">
            <a:avLst/>
          </a:prstGeom>
        </p:spPr>
        <p:txBody>
          <a:bodyPr/>
          <a:lstStyle/>
          <a:p>
            <a:r>
              <a:rPr lang="en-US" dirty="0"/>
              <a:t>I</a:t>
            </a:r>
            <a:endParaRPr dirty="0"/>
          </a:p>
        </p:txBody>
      </p:sp>
      <p:sp>
        <p:nvSpPr>
          <p:cNvPr id="168" name="Shape 168">
            <a:extLst>
              <a:ext uri="{FF2B5EF4-FFF2-40B4-BE49-F238E27FC236}">
                <a16:creationId xmlns:a16="http://schemas.microsoft.com/office/drawing/2014/main" id="{9F278378-9A9E-BD1C-79CE-FB4559253114}"/>
              </a:ext>
            </a:extLst>
          </p:cNvPr>
          <p:cNvSpPr>
            <a:spLocks noGrp="1"/>
          </p:cNvSpPr>
          <p:nvPr>
            <p:ph type="body" sz="quarter" idx="1"/>
          </p:nvPr>
        </p:nvSpPr>
        <p:spPr>
          <a:prstGeom prst="rect">
            <a:avLst/>
          </a:prstGeom>
        </p:spPr>
        <p:txBody>
          <a:bodyPr/>
          <a:lstStyle/>
          <a:p>
            <a:r>
              <a:rPr lang="en-US" dirty="0"/>
              <a:t>The first two categories of Customer Discovery, Problem Discovery and Prospect Discovery, are based on your opinion and those of the prospects.  The third level, Buying Customer Discovery, is based on action, not words.  Did they buy?  If they did, your solution resonated with them and was important enough for them to act.  All of us, in our personal and professional lives, constantly make choices about where to spend our resources, whether time, money, or both.  Receiving an order from a customer clearly demonstrates the customer has prioritized you over many other options.</a:t>
            </a:r>
            <a:endParaRPr dirty="0"/>
          </a:p>
        </p:txBody>
      </p:sp>
      <p:sp>
        <p:nvSpPr>
          <p:cNvPr id="3" name="Footer Placeholder 2">
            <a:extLst>
              <a:ext uri="{FF2B5EF4-FFF2-40B4-BE49-F238E27FC236}">
                <a16:creationId xmlns:a16="http://schemas.microsoft.com/office/drawing/2014/main" id="{E1F45FCC-2AEA-9AAA-AC0C-565CB1046ABF}"/>
              </a:ext>
            </a:extLst>
          </p:cNvPr>
          <p:cNvSpPr>
            <a:spLocks noGrp="1"/>
          </p:cNvSpPr>
          <p:nvPr>
            <p:ph type="ftr" sz="quarter" idx="4"/>
          </p:nvPr>
        </p:nvSpPr>
        <p:spPr/>
        <p:txBody>
          <a:bodyPr/>
          <a:lstStyle/>
          <a:p>
            <a:r>
              <a:rPr lang="en-US" dirty="0"/>
              <a:t>RDK Consulting, Inc. (c)</a:t>
            </a:r>
          </a:p>
        </p:txBody>
      </p:sp>
      <p:sp>
        <p:nvSpPr>
          <p:cNvPr id="9" name="Slide Number Placeholder 8">
            <a:extLst>
              <a:ext uri="{FF2B5EF4-FFF2-40B4-BE49-F238E27FC236}">
                <a16:creationId xmlns:a16="http://schemas.microsoft.com/office/drawing/2014/main" id="{5BFCE92F-28A0-71FE-C762-FBF3673017DE}"/>
              </a:ext>
            </a:extLst>
          </p:cNvPr>
          <p:cNvSpPr>
            <a:spLocks noGrp="1"/>
          </p:cNvSpPr>
          <p:nvPr>
            <p:ph type="sldNum" sz="quarter" idx="5"/>
          </p:nvPr>
        </p:nvSpPr>
        <p:spPr/>
        <p:txBody>
          <a:bodyPr/>
          <a:lstStyle/>
          <a:p>
            <a:fld id="{AFA55F67-C613-4EC2-A7B1-8B2BC8F7163D}" type="slidenum">
              <a:rPr lang="en-US" smtClean="0"/>
              <a:t>25</a:t>
            </a:fld>
            <a:endParaRPr lang="en-US" dirty="0"/>
          </a:p>
        </p:txBody>
      </p:sp>
      <p:sp>
        <p:nvSpPr>
          <p:cNvPr id="2" name="Date Placeholder 1">
            <a:extLst>
              <a:ext uri="{FF2B5EF4-FFF2-40B4-BE49-F238E27FC236}">
                <a16:creationId xmlns:a16="http://schemas.microsoft.com/office/drawing/2014/main" id="{7BC2F198-7702-C60C-EC97-053144DA6281}"/>
              </a:ext>
            </a:extLst>
          </p:cNvPr>
          <p:cNvSpPr>
            <a:spLocks noGrp="1"/>
          </p:cNvSpPr>
          <p:nvPr>
            <p:ph type="dt" idx="1"/>
          </p:nvPr>
        </p:nvSpPr>
        <p:spPr/>
        <p:txBody>
          <a:bodyPr/>
          <a:lstStyle/>
          <a:p>
            <a:r>
              <a:rPr lang="en-US"/>
              <a:t>2026/09/16</a:t>
            </a:r>
            <a:endParaRPr lang="en-US" dirty="0"/>
          </a:p>
        </p:txBody>
      </p:sp>
      <p:sp>
        <p:nvSpPr>
          <p:cNvPr id="4" name="Header Placeholder 3">
            <a:extLst>
              <a:ext uri="{FF2B5EF4-FFF2-40B4-BE49-F238E27FC236}">
                <a16:creationId xmlns:a16="http://schemas.microsoft.com/office/drawing/2014/main" id="{D4C1C935-476A-5F5D-6EA2-0622210991A4}"/>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1604101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86678-C38F-6C35-100C-1EF5E6800B3C}"/>
            </a:ext>
          </a:extLst>
        </p:cNvPr>
        <p:cNvGrpSpPr/>
        <p:nvPr/>
      </p:nvGrpSpPr>
      <p:grpSpPr>
        <a:xfrm>
          <a:off x="0" y="0"/>
          <a:ext cx="0" cy="0"/>
          <a:chOff x="0" y="0"/>
          <a:chExt cx="0" cy="0"/>
        </a:xfrm>
      </p:grpSpPr>
      <p:sp>
        <p:nvSpPr>
          <p:cNvPr id="167" name="Shape 167">
            <a:extLst>
              <a:ext uri="{FF2B5EF4-FFF2-40B4-BE49-F238E27FC236}">
                <a16:creationId xmlns:a16="http://schemas.microsoft.com/office/drawing/2014/main" id="{936EC032-82A5-EFE9-11ED-830E565A3C09}"/>
              </a:ext>
            </a:extLst>
          </p:cNvPr>
          <p:cNvSpPr>
            <a:spLocks noGrp="1" noRot="1" noChangeAspect="1"/>
          </p:cNvSpPr>
          <p:nvPr>
            <p:ph type="sldImg"/>
          </p:nvPr>
        </p:nvSpPr>
        <p:spPr>
          <a:xfrm>
            <a:off x="554038" y="754063"/>
            <a:ext cx="6202362" cy="3489325"/>
          </a:xfrm>
          <a:prstGeom prst="rect">
            <a:avLst/>
          </a:prstGeom>
        </p:spPr>
        <p:txBody>
          <a:bodyPr/>
          <a:lstStyle/>
          <a:p>
            <a:endParaRPr dirty="0"/>
          </a:p>
        </p:txBody>
      </p:sp>
      <p:sp>
        <p:nvSpPr>
          <p:cNvPr id="168" name="Shape 168">
            <a:extLst>
              <a:ext uri="{FF2B5EF4-FFF2-40B4-BE49-F238E27FC236}">
                <a16:creationId xmlns:a16="http://schemas.microsoft.com/office/drawing/2014/main" id="{A72424CD-32FD-B36B-C8A5-EFA82D8AF8ED}"/>
              </a:ext>
            </a:extLst>
          </p:cNvPr>
          <p:cNvSpPr>
            <a:spLocks noGrp="1"/>
          </p:cNvSpPr>
          <p:nvPr>
            <p:ph type="body" sz="quarter" idx="1"/>
          </p:nvPr>
        </p:nvSpPr>
        <p:spPr>
          <a:prstGeom prst="rect">
            <a:avLst/>
          </a:prstGeom>
        </p:spPr>
        <p:txBody>
          <a:bodyPr/>
          <a:lstStyle/>
          <a:p>
            <a:r>
              <a:rPr lang="en-US" dirty="0"/>
              <a:t>Most experts talk about Customer Discovery.  It is, in fact, the most important, but it only comes later.  It is very easy to measure – did the prospects buy from you?  The first two forms of discovery must be addressed first.</a:t>
            </a:r>
          </a:p>
          <a:p>
            <a:r>
              <a:rPr lang="en-US" dirty="0"/>
              <a:t>Probably the most common error entrepreneurs make is focusing on their super-duper solution to a customer’s perceived problem.  They become so infatuated with their solution that they do not carefully research and understand the customer’s actual problem and how it impacts their business.</a:t>
            </a:r>
          </a:p>
          <a:p>
            <a:r>
              <a:rPr lang="en-US" dirty="0"/>
              <a:t>The lack of adequate problem discovery often results in misleading prospect discovery.   The often-recommended advice to talk to hundreds of customers will never help if you focus on the solution instead of the problem. </a:t>
            </a:r>
          </a:p>
          <a:p>
            <a:r>
              <a:rPr lang="en-US" dirty="0"/>
              <a:t>Once the process is complete and customers buy, you can feel confident your offering meets the critical test of Proper Product-Market Fit.  Most startup failures can be attributed to not attaining that simple goal.  </a:t>
            </a:r>
          </a:p>
          <a:p>
            <a:r>
              <a:rPr lang="en-US" dirty="0"/>
              <a:t>It is positive proof that you have met all of the requirements of the quoted statement.</a:t>
            </a:r>
            <a:endParaRPr dirty="0"/>
          </a:p>
        </p:txBody>
      </p:sp>
      <p:sp>
        <p:nvSpPr>
          <p:cNvPr id="3" name="Footer Placeholder 2">
            <a:extLst>
              <a:ext uri="{FF2B5EF4-FFF2-40B4-BE49-F238E27FC236}">
                <a16:creationId xmlns:a16="http://schemas.microsoft.com/office/drawing/2014/main" id="{2FF6329C-BA1C-E01D-B3C9-0F91DDA20BC7}"/>
              </a:ext>
            </a:extLst>
          </p:cNvPr>
          <p:cNvSpPr>
            <a:spLocks noGrp="1"/>
          </p:cNvSpPr>
          <p:nvPr>
            <p:ph type="ftr" sz="quarter" idx="4"/>
          </p:nvPr>
        </p:nvSpPr>
        <p:spPr/>
        <p:txBody>
          <a:bodyPr/>
          <a:lstStyle/>
          <a:p>
            <a:r>
              <a:rPr lang="en-US" dirty="0"/>
              <a:t>RDK Consulting, Inc. (c)</a:t>
            </a:r>
          </a:p>
        </p:txBody>
      </p:sp>
      <p:sp>
        <p:nvSpPr>
          <p:cNvPr id="9" name="Slide Number Placeholder 8">
            <a:extLst>
              <a:ext uri="{FF2B5EF4-FFF2-40B4-BE49-F238E27FC236}">
                <a16:creationId xmlns:a16="http://schemas.microsoft.com/office/drawing/2014/main" id="{0881EB19-2EBD-0A8F-2411-BB9850512006}"/>
              </a:ext>
            </a:extLst>
          </p:cNvPr>
          <p:cNvSpPr>
            <a:spLocks noGrp="1"/>
          </p:cNvSpPr>
          <p:nvPr>
            <p:ph type="sldNum" sz="quarter" idx="5"/>
          </p:nvPr>
        </p:nvSpPr>
        <p:spPr/>
        <p:txBody>
          <a:bodyPr/>
          <a:lstStyle/>
          <a:p>
            <a:fld id="{AFA55F67-C613-4EC2-A7B1-8B2BC8F7163D}" type="slidenum">
              <a:rPr lang="en-US" smtClean="0"/>
              <a:t>26</a:t>
            </a:fld>
            <a:endParaRPr lang="en-US" dirty="0"/>
          </a:p>
        </p:txBody>
      </p:sp>
      <p:sp>
        <p:nvSpPr>
          <p:cNvPr id="2" name="Date Placeholder 1">
            <a:extLst>
              <a:ext uri="{FF2B5EF4-FFF2-40B4-BE49-F238E27FC236}">
                <a16:creationId xmlns:a16="http://schemas.microsoft.com/office/drawing/2014/main" id="{4563E1FD-2D06-2F3B-852A-35C8AFF02C9A}"/>
              </a:ext>
            </a:extLst>
          </p:cNvPr>
          <p:cNvSpPr>
            <a:spLocks noGrp="1"/>
          </p:cNvSpPr>
          <p:nvPr>
            <p:ph type="dt" idx="1"/>
          </p:nvPr>
        </p:nvSpPr>
        <p:spPr/>
        <p:txBody>
          <a:bodyPr/>
          <a:lstStyle/>
          <a:p>
            <a:r>
              <a:rPr lang="en-US"/>
              <a:t>2026/09/16</a:t>
            </a:r>
            <a:endParaRPr lang="en-US" dirty="0"/>
          </a:p>
        </p:txBody>
      </p:sp>
      <p:sp>
        <p:nvSpPr>
          <p:cNvPr id="4" name="Header Placeholder 3">
            <a:extLst>
              <a:ext uri="{FF2B5EF4-FFF2-40B4-BE49-F238E27FC236}">
                <a16:creationId xmlns:a16="http://schemas.microsoft.com/office/drawing/2014/main" id="{AFD925C4-DF2B-5465-B7B0-FF448D0F1995}"/>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27594365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84B51-0D01-C066-5C97-D5CCBB207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0B0E0-329C-904F-DB62-442E40FCACBD}"/>
              </a:ext>
            </a:extLst>
          </p:cNvPr>
          <p:cNvSpPr>
            <a:spLocks noGrp="1" noRot="1" noChangeAspect="1"/>
          </p:cNvSpPr>
          <p:nvPr>
            <p:ph type="sldImg"/>
          </p:nvPr>
        </p:nvSpPr>
        <p:spPr>
          <a:xfrm>
            <a:off x="584200" y="871538"/>
            <a:ext cx="5784850" cy="3254375"/>
          </a:xfrm>
        </p:spPr>
        <p:txBody>
          <a:bodyPr/>
          <a:lstStyle/>
          <a:p>
            <a:endParaRPr lang="en-US" dirty="0"/>
          </a:p>
        </p:txBody>
      </p:sp>
      <p:sp>
        <p:nvSpPr>
          <p:cNvPr id="3" name="Notes Placeholder 2">
            <a:extLst>
              <a:ext uri="{FF2B5EF4-FFF2-40B4-BE49-F238E27FC236}">
                <a16:creationId xmlns:a16="http://schemas.microsoft.com/office/drawing/2014/main" id="{73BB04A2-7EFC-3B8A-BAA9-C0B8A53C2132}"/>
              </a:ext>
            </a:extLst>
          </p:cNvPr>
          <p:cNvSpPr>
            <a:spLocks noGrp="1"/>
          </p:cNvSpPr>
          <p:nvPr>
            <p:ph type="body" idx="1"/>
          </p:nvPr>
        </p:nvSpPr>
        <p:spPr/>
        <p:txBody>
          <a:bodyPr/>
          <a:lstStyle/>
          <a:p>
            <a:r>
              <a:rPr lang="en-US" dirty="0"/>
              <a:t>The simple, 21-word statement has eight separate, equally important elements.  Missing any one will stop the flow of revenue.  The elements are:</a:t>
            </a:r>
          </a:p>
          <a:p>
            <a:pPr lvl="0"/>
            <a:r>
              <a:rPr lang="en-US" dirty="0"/>
              <a:t>You: Not someone else.</a:t>
            </a:r>
          </a:p>
          <a:p>
            <a:pPr lvl="0"/>
            <a:r>
              <a:rPr lang="en-US" dirty="0"/>
              <a:t>Solving: You need to solve it, not just partially address it.  If you have to rely on others for the complete problem solution, you do not have control – someone else does.</a:t>
            </a:r>
          </a:p>
          <a:p>
            <a:pPr lvl="0"/>
            <a:r>
              <a:rPr lang="en-US" dirty="0"/>
              <a:t>Problem:  The problem or condition must be real in the minds of the prospect and must be worthy of addressing.</a:t>
            </a:r>
          </a:p>
          <a:p>
            <a:pPr lvl="0"/>
            <a:r>
              <a:rPr lang="en-US" dirty="0"/>
              <a:t>Prospects:  It does not matter how convinced you are about the problem and your solution.  Only the prospect’s perspective is important.</a:t>
            </a:r>
          </a:p>
          <a:p>
            <a:pPr lvl="0"/>
            <a:r>
              <a:rPr lang="en-US" dirty="0"/>
              <a:t>Agree:  Prospects must agree that the problem or condition needs to be addressed.  Ignoring it is not an option.</a:t>
            </a:r>
          </a:p>
          <a:p>
            <a:pPr lvl="0"/>
            <a:r>
              <a:rPr lang="en-US" dirty="0"/>
              <a:t>Now: The prospect needs urgency to address the problem now, not “sometime later.”</a:t>
            </a:r>
          </a:p>
          <a:p>
            <a:pPr lvl="0"/>
            <a:r>
              <a:rPr lang="en-US" dirty="0"/>
              <a:t>Pay: Are prospects willing to pay for the solution at a price that makes sense for you?  They will have to consider all of the other costs that they will incur in making their decision.</a:t>
            </a:r>
          </a:p>
          <a:p>
            <a:pPr lvl="0"/>
            <a:r>
              <a:rPr lang="en-US" dirty="0"/>
              <a:t>You: In this context, it means paying you, not someone else.  You may have done an excellent job at making the prospect aware of the need to solve the problem only to find out they will select someone else!  Be sure the prospect knows and believes why you are the best choice.</a:t>
            </a:r>
          </a:p>
          <a:p>
            <a:endParaRPr lang="en-US" dirty="0"/>
          </a:p>
        </p:txBody>
      </p:sp>
      <p:sp>
        <p:nvSpPr>
          <p:cNvPr id="6" name="Slide Number Placeholder 5">
            <a:extLst>
              <a:ext uri="{FF2B5EF4-FFF2-40B4-BE49-F238E27FC236}">
                <a16:creationId xmlns:a16="http://schemas.microsoft.com/office/drawing/2014/main" id="{1059E79D-A8A2-57C4-9388-6E05240DB671}"/>
              </a:ext>
            </a:extLst>
          </p:cNvPr>
          <p:cNvSpPr>
            <a:spLocks noGrp="1"/>
          </p:cNvSpPr>
          <p:nvPr>
            <p:ph type="sldNum" sz="quarter" idx="5"/>
          </p:nvPr>
        </p:nvSpPr>
        <p:spPr/>
        <p:txBody>
          <a:bodyPr/>
          <a:lstStyle/>
          <a:p>
            <a:fld id="{AFA55F67-C613-4EC2-A7B1-8B2BC8F7163D}" type="slidenum">
              <a:rPr lang="en-US" smtClean="0"/>
              <a:pPr/>
              <a:t>27</a:t>
            </a:fld>
            <a:endParaRPr lang="en-US" dirty="0"/>
          </a:p>
        </p:txBody>
      </p:sp>
      <p:sp>
        <p:nvSpPr>
          <p:cNvPr id="4" name="Date Placeholder 3">
            <a:extLst>
              <a:ext uri="{FF2B5EF4-FFF2-40B4-BE49-F238E27FC236}">
                <a16:creationId xmlns:a16="http://schemas.microsoft.com/office/drawing/2014/main" id="{71D00BDC-EC6D-E409-AFC1-A5933820F894}"/>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BB948043-F86C-64DD-90F3-45815FB04A95}"/>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11753835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2FFBD-8027-9A1B-F57A-33D3B0B2C8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441597-3253-CBE8-3548-6D98124657D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E21CB24-EC50-9276-D6D1-BDF670CDDC72}"/>
              </a:ext>
            </a:extLst>
          </p:cNvPr>
          <p:cNvSpPr>
            <a:spLocks noGrp="1"/>
          </p:cNvSpPr>
          <p:nvPr>
            <p:ph type="body" idx="1"/>
          </p:nvPr>
        </p:nvSpPr>
        <p:spPr/>
        <p:txBody>
          <a:bodyPr/>
          <a:lstStyle/>
          <a:p>
            <a:r>
              <a:rPr lang="en-US" dirty="0"/>
              <a:t>Thinking objectively about the problem and your solution could be the hardest task an entrepreneur faces.  Quite simply, they want to believe that what they have uncovered and solved is the best approach.  It is very easy to rationalize your position unconsciously.  Questioning one’s self is very difficult.</a:t>
            </a:r>
          </a:p>
          <a:p>
            <a:r>
              <a:rPr lang="en-US" dirty="0"/>
              <a:t>Instead of validating these issues, ask someone else for objective feedback.  That person is unlikely to be a friend or relative.  Those individuals, although well-intentioned, will be biased toward supporting you and telling you what they think you want to hear instead of the, perhaps, brutal truth.</a:t>
            </a:r>
          </a:p>
        </p:txBody>
      </p:sp>
      <p:sp>
        <p:nvSpPr>
          <p:cNvPr id="4" name="Slide Number Placeholder 3">
            <a:extLst>
              <a:ext uri="{FF2B5EF4-FFF2-40B4-BE49-F238E27FC236}">
                <a16:creationId xmlns:a16="http://schemas.microsoft.com/office/drawing/2014/main" id="{052079AB-CC12-78B0-A703-392D28F18F39}"/>
              </a:ext>
            </a:extLst>
          </p:cNvPr>
          <p:cNvSpPr>
            <a:spLocks noGrp="1"/>
          </p:cNvSpPr>
          <p:nvPr>
            <p:ph type="sldNum" sz="quarter" idx="5"/>
          </p:nvPr>
        </p:nvSpPr>
        <p:spPr/>
        <p:txBody>
          <a:bodyPr/>
          <a:lstStyle/>
          <a:p>
            <a:fld id="{AFA55F67-C613-4EC2-A7B1-8B2BC8F7163D}" type="slidenum">
              <a:rPr lang="en-US" smtClean="0"/>
              <a:t>28</a:t>
            </a:fld>
            <a:endParaRPr lang="en-US" dirty="0"/>
          </a:p>
        </p:txBody>
      </p:sp>
      <p:sp>
        <p:nvSpPr>
          <p:cNvPr id="5" name="Date Placeholder 4">
            <a:extLst>
              <a:ext uri="{FF2B5EF4-FFF2-40B4-BE49-F238E27FC236}">
                <a16:creationId xmlns:a16="http://schemas.microsoft.com/office/drawing/2014/main" id="{69C8FC85-2DD6-A0DE-D857-2DE67F4365CF}"/>
              </a:ext>
            </a:extLst>
          </p:cNvPr>
          <p:cNvSpPr>
            <a:spLocks noGrp="1"/>
          </p:cNvSpPr>
          <p:nvPr>
            <p:ph type="dt" idx="1"/>
          </p:nvPr>
        </p:nvSpPr>
        <p:spPr/>
        <p:txBody>
          <a:bodyPr/>
          <a:lstStyle/>
          <a:p>
            <a:r>
              <a:rPr lang="en-US"/>
              <a:t>2026/09/16</a:t>
            </a:r>
            <a:endParaRPr lang="en-US" dirty="0"/>
          </a:p>
        </p:txBody>
      </p:sp>
      <p:sp>
        <p:nvSpPr>
          <p:cNvPr id="6" name="Header Placeholder 5">
            <a:extLst>
              <a:ext uri="{FF2B5EF4-FFF2-40B4-BE49-F238E27FC236}">
                <a16:creationId xmlns:a16="http://schemas.microsoft.com/office/drawing/2014/main" id="{3B4F2B5D-11B0-4449-25C5-ADED504E50E3}"/>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8182201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871538"/>
            <a:ext cx="5784850" cy="3254375"/>
          </a:xfrm>
        </p:spPr>
        <p:txBody>
          <a:bodyPr/>
          <a:lstStyle/>
          <a:p>
            <a:endParaRPr lang="en-US" dirty="0"/>
          </a:p>
        </p:txBody>
      </p:sp>
      <p:sp>
        <p:nvSpPr>
          <p:cNvPr id="3" name="Notes Placeholder 2"/>
          <p:cNvSpPr>
            <a:spLocks noGrp="1"/>
          </p:cNvSpPr>
          <p:nvPr>
            <p:ph type="body" idx="1"/>
          </p:nvPr>
        </p:nvSpPr>
        <p:spPr>
          <a:xfrm>
            <a:off x="746786" y="4620577"/>
            <a:ext cx="5852160" cy="3780472"/>
          </a:xfrm>
        </p:spPr>
        <p:txBody>
          <a:bodyPr/>
          <a:lstStyle/>
          <a:p>
            <a:r>
              <a:rPr lang="en-US" dirty="0"/>
              <a:t>Probably the biggest factor affecting an entrepreneur's success or failure is the effectiveness of their mentor and their ability to provide proper guidance.  Their heavy involvement will not necessarily guarantee your success, but their absence will almost certainly guarantee failure!</a:t>
            </a:r>
          </a:p>
          <a:p>
            <a:r>
              <a:rPr lang="en-US" dirty="0"/>
              <a:t>Find a mentor early in the journey.  They will be most valuable in the early days of Customer Discovery.  With that involvement, they will have the background to guide you during your entire journey. </a:t>
            </a:r>
          </a:p>
        </p:txBody>
      </p:sp>
      <p:sp>
        <p:nvSpPr>
          <p:cNvPr id="6" name="Slide Number Placeholder 5"/>
          <p:cNvSpPr>
            <a:spLocks noGrp="1"/>
          </p:cNvSpPr>
          <p:nvPr>
            <p:ph type="sldNum" sz="quarter" idx="5"/>
          </p:nvPr>
        </p:nvSpPr>
        <p:spPr/>
        <p:txBody>
          <a:bodyPr/>
          <a:lstStyle/>
          <a:p>
            <a:fld id="{AFA55F67-C613-4EC2-A7B1-8B2BC8F7163D}" type="slidenum">
              <a:rPr lang="en-US" smtClean="0"/>
              <a:pPr/>
              <a:t>29</a:t>
            </a:fld>
            <a:endParaRPr lang="en-US" dirty="0"/>
          </a:p>
        </p:txBody>
      </p:sp>
      <p:sp>
        <p:nvSpPr>
          <p:cNvPr id="4" name="Date Placeholder 3">
            <a:extLst>
              <a:ext uri="{FF2B5EF4-FFF2-40B4-BE49-F238E27FC236}">
                <a16:creationId xmlns:a16="http://schemas.microsoft.com/office/drawing/2014/main" id="{DEFA5254-F914-FFBC-07CE-36BA967E0C91}"/>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11EDF5FF-9930-7360-A4E3-3E7962984AFC}"/>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564204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45876-C638-667D-04B1-AF4A21CDB3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5CEE1F-7ED9-A681-24B1-01BF71CC785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D7F3C40-4CE2-082F-4420-7B282F6F146B}"/>
              </a:ext>
            </a:extLst>
          </p:cNvPr>
          <p:cNvSpPr>
            <a:spLocks noGrp="1"/>
          </p:cNvSpPr>
          <p:nvPr>
            <p:ph type="body" idx="1"/>
          </p:nvPr>
        </p:nvSpPr>
        <p:spPr/>
        <p:txBody>
          <a:bodyPr/>
          <a:lstStyle/>
          <a:p>
            <a:r>
              <a:rPr lang="en-US" dirty="0"/>
              <a:t>There is an outstanding book, “Founders Keepers,” written by Hagberg &amp; </a:t>
            </a:r>
            <a:r>
              <a:rPr lang="en-US" dirty="0" err="1"/>
              <a:t>Tzuo</a:t>
            </a:r>
            <a:r>
              <a:rPr lang="en-US" dirty="0"/>
              <a:t>, which should be mandatory reading for every would-be entrepreneur.  It identifies three trails based on real-world experience.  With this knowledge, an entrepreneur can assess their capabilities as their role transitions.  “Going it alone”” may seem like the “macho” thing to do, but the reality that few successful entrepreneurs do it single-handedly.</a:t>
            </a:r>
          </a:p>
        </p:txBody>
      </p:sp>
      <p:sp>
        <p:nvSpPr>
          <p:cNvPr id="6" name="Footer Placeholder 5">
            <a:extLst>
              <a:ext uri="{FF2B5EF4-FFF2-40B4-BE49-F238E27FC236}">
                <a16:creationId xmlns:a16="http://schemas.microsoft.com/office/drawing/2014/main" id="{767E6E1D-D493-1C97-F97D-6135354B2236}"/>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4A125E85-14B0-B67F-5687-E8A4F705624E}"/>
              </a:ext>
            </a:extLst>
          </p:cNvPr>
          <p:cNvSpPr>
            <a:spLocks noGrp="1"/>
          </p:cNvSpPr>
          <p:nvPr>
            <p:ph type="sldNum" sz="quarter" idx="5"/>
          </p:nvPr>
        </p:nvSpPr>
        <p:spPr/>
        <p:txBody>
          <a:bodyPr/>
          <a:lstStyle/>
          <a:p>
            <a:fld id="{AFA55F67-C613-4EC2-A7B1-8B2BC8F7163D}" type="slidenum">
              <a:rPr lang="en-US" smtClean="0"/>
              <a:t>30</a:t>
            </a:fld>
            <a:endParaRPr lang="en-US" dirty="0"/>
          </a:p>
        </p:txBody>
      </p:sp>
      <p:sp>
        <p:nvSpPr>
          <p:cNvPr id="4" name="Date Placeholder 3">
            <a:extLst>
              <a:ext uri="{FF2B5EF4-FFF2-40B4-BE49-F238E27FC236}">
                <a16:creationId xmlns:a16="http://schemas.microsoft.com/office/drawing/2014/main" id="{41EBACE1-A0BD-1179-FB06-F1E11B326435}"/>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FC5CEC5D-8B02-807E-DC79-0543D0ACE566}"/>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23761728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20E83-7A04-A2D6-D55D-B9E3BD1FE8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641320-B3D5-704A-1090-F5896D049EB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C7046EF-24BE-C423-E653-52C73BBC3905}"/>
              </a:ext>
            </a:extLst>
          </p:cNvPr>
          <p:cNvSpPr>
            <a:spLocks noGrp="1"/>
          </p:cNvSpPr>
          <p:nvPr>
            <p:ph type="body" idx="1"/>
          </p:nvPr>
        </p:nvSpPr>
        <p:spPr/>
        <p:txBody>
          <a:bodyPr/>
          <a:lstStyle/>
          <a:p>
            <a:r>
              <a:rPr lang="en-US" dirty="0"/>
              <a:t>Although the list of traits is long, try to identify which ones aren't important.  Not having all of them isn't necessarily an issue, but not addressing them is.   Look for help!</a:t>
            </a:r>
          </a:p>
        </p:txBody>
      </p:sp>
      <p:sp>
        <p:nvSpPr>
          <p:cNvPr id="6" name="Footer Placeholder 5">
            <a:extLst>
              <a:ext uri="{FF2B5EF4-FFF2-40B4-BE49-F238E27FC236}">
                <a16:creationId xmlns:a16="http://schemas.microsoft.com/office/drawing/2014/main" id="{37F8DC5C-76AB-F00F-7E4C-0D9CE997FC37}"/>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9C0D6DE5-036C-B8CC-183A-A7F7BC4A7161}"/>
              </a:ext>
            </a:extLst>
          </p:cNvPr>
          <p:cNvSpPr>
            <a:spLocks noGrp="1"/>
          </p:cNvSpPr>
          <p:nvPr>
            <p:ph type="sldNum" sz="quarter" idx="5"/>
          </p:nvPr>
        </p:nvSpPr>
        <p:spPr/>
        <p:txBody>
          <a:bodyPr/>
          <a:lstStyle/>
          <a:p>
            <a:fld id="{AFA55F67-C613-4EC2-A7B1-8B2BC8F7163D}" type="slidenum">
              <a:rPr lang="en-US" smtClean="0"/>
              <a:t>31</a:t>
            </a:fld>
            <a:endParaRPr lang="en-US" dirty="0"/>
          </a:p>
        </p:txBody>
      </p:sp>
      <p:sp>
        <p:nvSpPr>
          <p:cNvPr id="4" name="Date Placeholder 3">
            <a:extLst>
              <a:ext uri="{FF2B5EF4-FFF2-40B4-BE49-F238E27FC236}">
                <a16:creationId xmlns:a16="http://schemas.microsoft.com/office/drawing/2014/main" id="{88FC1A66-F6AD-DFFA-7E82-AD227123557D}"/>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45AE208D-0C5F-2517-B43F-318B15AE0809}"/>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9626392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48D22-6F22-CF8F-C429-2F940F9F99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638F81-AB8F-7E66-0B64-82E0E02EB99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8AB1015-9505-CA97-35FB-B4C238BB8047}"/>
              </a:ext>
            </a:extLst>
          </p:cNvPr>
          <p:cNvSpPr>
            <a:spLocks noGrp="1"/>
          </p:cNvSpPr>
          <p:nvPr>
            <p:ph type="body" idx="1"/>
          </p:nvPr>
        </p:nvSpPr>
        <p:spPr/>
        <p:txBody>
          <a:bodyPr/>
          <a:lstStyle/>
          <a:p>
            <a:r>
              <a:rPr lang="en-US" dirty="0"/>
              <a:t>Again, objectively identifying your strengths and areas in which you need help is critical.  A mentor can help with this task.  Many of us can learn most of these traits – given the time to do it.  However, time is the one commodity that is not fungible – once it is gone, it is gone.  The best approach is to find others to fill in your voids.  There is nothing to be ashamed of in asking for help.  In fact, it is a sign of strength and confidence.</a:t>
            </a:r>
          </a:p>
          <a:p>
            <a:r>
              <a:rPr lang="en-US" dirty="0"/>
              <a:t>This approach is easy to validate.  Ask any successful business person if they did it alone or relied on others for help.   The answer will always be the same.</a:t>
            </a:r>
          </a:p>
          <a:p>
            <a:endParaRPr lang="en-US" dirty="0"/>
          </a:p>
        </p:txBody>
      </p:sp>
      <p:sp>
        <p:nvSpPr>
          <p:cNvPr id="6" name="Footer Placeholder 5">
            <a:extLst>
              <a:ext uri="{FF2B5EF4-FFF2-40B4-BE49-F238E27FC236}">
                <a16:creationId xmlns:a16="http://schemas.microsoft.com/office/drawing/2014/main" id="{132D6AB4-93FE-6103-FD51-33CF32C349EF}"/>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6861BD2D-807F-AF6D-FEDF-EC69AC009E11}"/>
              </a:ext>
            </a:extLst>
          </p:cNvPr>
          <p:cNvSpPr>
            <a:spLocks noGrp="1"/>
          </p:cNvSpPr>
          <p:nvPr>
            <p:ph type="sldNum" sz="quarter" idx="5"/>
          </p:nvPr>
        </p:nvSpPr>
        <p:spPr/>
        <p:txBody>
          <a:bodyPr/>
          <a:lstStyle/>
          <a:p>
            <a:fld id="{AFA55F67-C613-4EC2-A7B1-8B2BC8F7163D}" type="slidenum">
              <a:rPr lang="en-US" smtClean="0"/>
              <a:t>32</a:t>
            </a:fld>
            <a:endParaRPr lang="en-US" dirty="0"/>
          </a:p>
        </p:txBody>
      </p:sp>
      <p:sp>
        <p:nvSpPr>
          <p:cNvPr id="4" name="Date Placeholder 3">
            <a:extLst>
              <a:ext uri="{FF2B5EF4-FFF2-40B4-BE49-F238E27FC236}">
                <a16:creationId xmlns:a16="http://schemas.microsoft.com/office/drawing/2014/main" id="{1727819F-1883-3D24-5A24-78E9561954D9}"/>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4B9CAA90-A56C-A657-6B22-642B4F112F3E}"/>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42483836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81DBC-C95C-024C-0089-8D920F8185BD}"/>
            </a:ext>
          </a:extLst>
        </p:cNvPr>
        <p:cNvGrpSpPr/>
        <p:nvPr/>
      </p:nvGrpSpPr>
      <p:grpSpPr>
        <a:xfrm>
          <a:off x="0" y="0"/>
          <a:ext cx="0" cy="0"/>
          <a:chOff x="0" y="0"/>
          <a:chExt cx="0" cy="0"/>
        </a:xfrm>
      </p:grpSpPr>
      <p:sp>
        <p:nvSpPr>
          <p:cNvPr id="167" name="Shape 167">
            <a:extLst>
              <a:ext uri="{FF2B5EF4-FFF2-40B4-BE49-F238E27FC236}">
                <a16:creationId xmlns:a16="http://schemas.microsoft.com/office/drawing/2014/main" id="{9C25C747-3F38-D452-9263-AA45A06CCCA3}"/>
              </a:ext>
            </a:extLst>
          </p:cNvPr>
          <p:cNvSpPr>
            <a:spLocks noGrp="1" noRot="1" noChangeAspect="1"/>
          </p:cNvSpPr>
          <p:nvPr>
            <p:ph type="sldImg"/>
          </p:nvPr>
        </p:nvSpPr>
        <p:spPr>
          <a:xfrm>
            <a:off x="554038" y="754063"/>
            <a:ext cx="6202362" cy="3489325"/>
          </a:xfrm>
          <a:prstGeom prst="rect">
            <a:avLst/>
          </a:prstGeom>
        </p:spPr>
        <p:txBody>
          <a:bodyPr/>
          <a:lstStyle/>
          <a:p>
            <a:endParaRPr dirty="0"/>
          </a:p>
        </p:txBody>
      </p:sp>
      <p:sp>
        <p:nvSpPr>
          <p:cNvPr id="168" name="Shape 168">
            <a:extLst>
              <a:ext uri="{FF2B5EF4-FFF2-40B4-BE49-F238E27FC236}">
                <a16:creationId xmlns:a16="http://schemas.microsoft.com/office/drawing/2014/main" id="{5790D395-6454-E58E-44DA-C0339C64D114}"/>
              </a:ext>
            </a:extLst>
          </p:cNvPr>
          <p:cNvSpPr>
            <a:spLocks noGrp="1"/>
          </p:cNvSpPr>
          <p:nvPr>
            <p:ph type="body" sz="quarter" idx="1"/>
          </p:nvPr>
        </p:nvSpPr>
        <p:spPr>
          <a:prstGeom prst="rect">
            <a:avLst/>
          </a:prstGeom>
        </p:spPr>
        <p:txBody>
          <a:bodyPr/>
          <a:lstStyle/>
          <a:p>
            <a:r>
              <a:rPr lang="en-US" dirty="0"/>
              <a:t>Jump in and commit to start.  Your goal should be to learn.  It will be an eye-opening experience, and you'll learn what you never thought about.  Do not become discouraged.  Think of this as a pre-season; a time to develop and hone skills.  Even professional sports teams go through a pre-season period.  Plan on stumbling.  The key is to reground and try again.  Through this process, your experience will help you learn far faster and more deeply than if you just study entrepreneurship from the outside looking in.</a:t>
            </a:r>
            <a:endParaRPr dirty="0"/>
          </a:p>
        </p:txBody>
      </p:sp>
      <p:sp>
        <p:nvSpPr>
          <p:cNvPr id="3" name="Footer Placeholder 2">
            <a:extLst>
              <a:ext uri="{FF2B5EF4-FFF2-40B4-BE49-F238E27FC236}">
                <a16:creationId xmlns:a16="http://schemas.microsoft.com/office/drawing/2014/main" id="{F3D2EED2-EB58-F457-BAFF-0CB21DD9AEE8}"/>
              </a:ext>
            </a:extLst>
          </p:cNvPr>
          <p:cNvSpPr>
            <a:spLocks noGrp="1"/>
          </p:cNvSpPr>
          <p:nvPr>
            <p:ph type="ftr" sz="quarter" idx="4"/>
          </p:nvPr>
        </p:nvSpPr>
        <p:spPr/>
        <p:txBody>
          <a:bodyPr/>
          <a:lstStyle/>
          <a:p>
            <a:r>
              <a:rPr lang="en-US" dirty="0"/>
              <a:t>RDK Consulting, Inc. (c)</a:t>
            </a:r>
          </a:p>
        </p:txBody>
      </p:sp>
      <p:sp>
        <p:nvSpPr>
          <p:cNvPr id="9" name="Slide Number Placeholder 8">
            <a:extLst>
              <a:ext uri="{FF2B5EF4-FFF2-40B4-BE49-F238E27FC236}">
                <a16:creationId xmlns:a16="http://schemas.microsoft.com/office/drawing/2014/main" id="{FB698AAE-313D-328A-9875-7F0D4A4DEB4A}"/>
              </a:ext>
            </a:extLst>
          </p:cNvPr>
          <p:cNvSpPr>
            <a:spLocks noGrp="1"/>
          </p:cNvSpPr>
          <p:nvPr>
            <p:ph type="sldNum" sz="quarter" idx="5"/>
          </p:nvPr>
        </p:nvSpPr>
        <p:spPr/>
        <p:txBody>
          <a:bodyPr/>
          <a:lstStyle/>
          <a:p>
            <a:fld id="{AFA55F67-C613-4EC2-A7B1-8B2BC8F7163D}" type="slidenum">
              <a:rPr lang="en-US" smtClean="0"/>
              <a:t>33</a:t>
            </a:fld>
            <a:endParaRPr lang="en-US" dirty="0"/>
          </a:p>
        </p:txBody>
      </p:sp>
      <p:sp>
        <p:nvSpPr>
          <p:cNvPr id="2" name="Date Placeholder 1">
            <a:extLst>
              <a:ext uri="{FF2B5EF4-FFF2-40B4-BE49-F238E27FC236}">
                <a16:creationId xmlns:a16="http://schemas.microsoft.com/office/drawing/2014/main" id="{F2F009BA-0F7A-0924-75FC-CBA890A72F87}"/>
              </a:ext>
            </a:extLst>
          </p:cNvPr>
          <p:cNvSpPr>
            <a:spLocks noGrp="1"/>
          </p:cNvSpPr>
          <p:nvPr>
            <p:ph type="dt" idx="1"/>
          </p:nvPr>
        </p:nvSpPr>
        <p:spPr/>
        <p:txBody>
          <a:bodyPr/>
          <a:lstStyle/>
          <a:p>
            <a:r>
              <a:rPr lang="en-US"/>
              <a:t>2026/09/16</a:t>
            </a:r>
            <a:endParaRPr lang="en-US" dirty="0"/>
          </a:p>
        </p:txBody>
      </p:sp>
      <p:sp>
        <p:nvSpPr>
          <p:cNvPr id="4" name="Header Placeholder 3">
            <a:extLst>
              <a:ext uri="{FF2B5EF4-FFF2-40B4-BE49-F238E27FC236}">
                <a16:creationId xmlns:a16="http://schemas.microsoft.com/office/drawing/2014/main" id="{6E525F71-08F0-D795-082B-73D2A4D36773}"/>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34403237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So, here is your challenges in identifying an opportunity.  Once the idea pops into your head, write it down, then begin writing answers to these questions.  Do not fall into the trap of “thinking” about answers – write them down.  </a:t>
            </a:r>
          </a:p>
          <a:p>
            <a:r>
              <a:rPr lang="en-US" dirty="0"/>
              <a:t>When you are satisfied with your answers, share them with someone who will give you candid feedback.  It is better to find flaws early than later. </a:t>
            </a:r>
          </a:p>
        </p:txBody>
      </p:sp>
      <p:sp>
        <p:nvSpPr>
          <p:cNvPr id="4" name="Slide Number Placeholder 3"/>
          <p:cNvSpPr>
            <a:spLocks noGrp="1"/>
          </p:cNvSpPr>
          <p:nvPr>
            <p:ph type="sldNum" sz="quarter" idx="5"/>
          </p:nvPr>
        </p:nvSpPr>
        <p:spPr/>
        <p:txBody>
          <a:bodyPr/>
          <a:lstStyle/>
          <a:p>
            <a:fld id="{AFA55F67-C613-4EC2-A7B1-8B2BC8F7163D}" type="slidenum">
              <a:rPr lang="en-US" smtClean="0"/>
              <a:t>34</a:t>
            </a:fld>
            <a:endParaRPr lang="en-US" dirty="0"/>
          </a:p>
        </p:txBody>
      </p:sp>
      <p:sp>
        <p:nvSpPr>
          <p:cNvPr id="6" name="Footer Placeholder 5">
            <a:extLst>
              <a:ext uri="{FF2B5EF4-FFF2-40B4-BE49-F238E27FC236}">
                <a16:creationId xmlns:a16="http://schemas.microsoft.com/office/drawing/2014/main" id="{E84D7D64-A977-405F-8943-37ACB3A4E79B}"/>
              </a:ext>
            </a:extLst>
          </p:cNvPr>
          <p:cNvSpPr>
            <a:spLocks noGrp="1"/>
          </p:cNvSpPr>
          <p:nvPr>
            <p:ph type="ftr" sz="quarter" idx="4"/>
          </p:nvPr>
        </p:nvSpPr>
        <p:spPr/>
        <p:txBody>
          <a:bodyPr/>
          <a:lstStyle/>
          <a:p>
            <a:r>
              <a:rPr lang="en-US" dirty="0"/>
              <a:t>RDK Consulting, Inc. (c)</a:t>
            </a:r>
          </a:p>
        </p:txBody>
      </p:sp>
      <p:sp>
        <p:nvSpPr>
          <p:cNvPr id="5" name="Date Placeholder 4">
            <a:extLst>
              <a:ext uri="{FF2B5EF4-FFF2-40B4-BE49-F238E27FC236}">
                <a16:creationId xmlns:a16="http://schemas.microsoft.com/office/drawing/2014/main" id="{7C49E181-4F87-E4D9-57FC-6ABEDD11EB65}"/>
              </a:ext>
            </a:extLst>
          </p:cNvPr>
          <p:cNvSpPr>
            <a:spLocks noGrp="1"/>
          </p:cNvSpPr>
          <p:nvPr>
            <p:ph type="dt" idx="1"/>
          </p:nvPr>
        </p:nvSpPr>
        <p:spPr/>
        <p:txBody>
          <a:bodyPr/>
          <a:lstStyle/>
          <a:p>
            <a:r>
              <a:rPr lang="en-US"/>
              <a:t>2026/09/16</a:t>
            </a:r>
            <a:endParaRPr lang="en-US" dirty="0"/>
          </a:p>
        </p:txBody>
      </p:sp>
      <p:sp>
        <p:nvSpPr>
          <p:cNvPr id="7" name="Header Placeholder 6">
            <a:extLst>
              <a:ext uri="{FF2B5EF4-FFF2-40B4-BE49-F238E27FC236}">
                <a16:creationId xmlns:a16="http://schemas.microsoft.com/office/drawing/2014/main" id="{4475BD28-7F6A-087D-3213-6490BFDD53F1}"/>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18322265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01371-145A-1754-66DF-36573FA55B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D5360-609A-6D92-B27A-C10C77F930D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3276217-7368-8E6F-4792-1D877B3C079C}"/>
              </a:ext>
            </a:extLst>
          </p:cNvPr>
          <p:cNvSpPr>
            <a:spLocks noGrp="1"/>
          </p:cNvSpPr>
          <p:nvPr>
            <p:ph type="body" idx="1"/>
          </p:nvPr>
        </p:nvSpPr>
        <p:spPr/>
        <p:txBody>
          <a:bodyPr/>
          <a:lstStyle/>
          <a:p>
            <a:r>
              <a:rPr lang="en-US" dirty="0"/>
              <a:t>Once you start, the tasks can feel overwhelming.  Couple that with your enthusiasm, and it will be easy to put your entrepreneurial journey ahead of school – Don’t!  Only work on your business when all of your schoolwork is done.   One of the most important skills that you can learn and it applies to virtually every activity you will be engaged is from now and forever, is the ability to truly listen to others.   Listening is the most important half of the battle.  The other half is to speak clearly and concisely in a way that is appropriate for your audience.</a:t>
            </a:r>
          </a:p>
          <a:p>
            <a:r>
              <a:rPr lang="en-US" dirty="0"/>
              <a:t>Find an opportunity that you feel you will enjoy pursuing.  Passion is the major ingredient that will keep you going when times get tough. </a:t>
            </a:r>
          </a:p>
        </p:txBody>
      </p:sp>
      <p:sp>
        <p:nvSpPr>
          <p:cNvPr id="6" name="Footer Placeholder 5">
            <a:extLst>
              <a:ext uri="{FF2B5EF4-FFF2-40B4-BE49-F238E27FC236}">
                <a16:creationId xmlns:a16="http://schemas.microsoft.com/office/drawing/2014/main" id="{3351E254-4935-A36D-D10E-51E5D30CC07C}"/>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4ABEBD0C-FDF9-6927-E6AC-9A6CE852AE85}"/>
              </a:ext>
            </a:extLst>
          </p:cNvPr>
          <p:cNvSpPr>
            <a:spLocks noGrp="1"/>
          </p:cNvSpPr>
          <p:nvPr>
            <p:ph type="sldNum" sz="quarter" idx="5"/>
          </p:nvPr>
        </p:nvSpPr>
        <p:spPr/>
        <p:txBody>
          <a:bodyPr/>
          <a:lstStyle/>
          <a:p>
            <a:fld id="{AFA55F67-C613-4EC2-A7B1-8B2BC8F7163D}" type="slidenum">
              <a:rPr lang="en-US" smtClean="0"/>
              <a:t>35</a:t>
            </a:fld>
            <a:endParaRPr lang="en-US" dirty="0"/>
          </a:p>
        </p:txBody>
      </p:sp>
      <p:sp>
        <p:nvSpPr>
          <p:cNvPr id="4" name="Date Placeholder 3">
            <a:extLst>
              <a:ext uri="{FF2B5EF4-FFF2-40B4-BE49-F238E27FC236}">
                <a16:creationId xmlns:a16="http://schemas.microsoft.com/office/drawing/2014/main" id="{0B0743A7-1903-D340-4C07-33E7F41F277C}"/>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334397E4-7392-5B59-5A54-F25A9E3D6B3B}"/>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8540947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2C583-64C1-23CF-F9A6-5FB62FA642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D5BE23-A309-26E3-EB1D-4BE594A5617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E4A7981-192C-9D71-4D27-41FDED51AB29}"/>
              </a:ext>
            </a:extLst>
          </p:cNvPr>
          <p:cNvSpPr>
            <a:spLocks noGrp="1"/>
          </p:cNvSpPr>
          <p:nvPr>
            <p:ph type="body" idx="1"/>
          </p:nvPr>
        </p:nvSpPr>
        <p:spPr/>
        <p:txBody>
          <a:bodyPr/>
          <a:lstStyle/>
          <a:p>
            <a:r>
              <a:rPr lang="en-US" dirty="0"/>
              <a:t>As soon as you select a business opportunity, stop pursuing it and find a mentor.  This is an important first step.  If you focus on developing your business first, you may become so invested that, by the time others point out potential issues, you may not want to stop.  There is a saying in the startup world that applies directly: Fail fast.  The reasoning is simple: minimize your investment in activities that will not be successful. </a:t>
            </a:r>
          </a:p>
        </p:txBody>
      </p:sp>
      <p:sp>
        <p:nvSpPr>
          <p:cNvPr id="6" name="Footer Placeholder 5">
            <a:extLst>
              <a:ext uri="{FF2B5EF4-FFF2-40B4-BE49-F238E27FC236}">
                <a16:creationId xmlns:a16="http://schemas.microsoft.com/office/drawing/2014/main" id="{6686AF29-7FCC-D169-EC5F-78B07D36B275}"/>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DC110472-4FD8-88D1-A315-9EF336B7EC27}"/>
              </a:ext>
            </a:extLst>
          </p:cNvPr>
          <p:cNvSpPr>
            <a:spLocks noGrp="1"/>
          </p:cNvSpPr>
          <p:nvPr>
            <p:ph type="sldNum" sz="quarter" idx="5"/>
          </p:nvPr>
        </p:nvSpPr>
        <p:spPr/>
        <p:txBody>
          <a:bodyPr/>
          <a:lstStyle/>
          <a:p>
            <a:fld id="{AFA55F67-C613-4EC2-A7B1-8B2BC8F7163D}" type="slidenum">
              <a:rPr lang="en-US" smtClean="0"/>
              <a:t>36</a:t>
            </a:fld>
            <a:endParaRPr lang="en-US" dirty="0"/>
          </a:p>
        </p:txBody>
      </p:sp>
      <p:sp>
        <p:nvSpPr>
          <p:cNvPr id="4" name="Date Placeholder 3">
            <a:extLst>
              <a:ext uri="{FF2B5EF4-FFF2-40B4-BE49-F238E27FC236}">
                <a16:creationId xmlns:a16="http://schemas.microsoft.com/office/drawing/2014/main" id="{8890CFAF-BCF9-2661-6430-A45DC4FA235C}"/>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4DE74828-F6FB-78F2-C9EA-D5BA00C21002}"/>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22964624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0D485-6B51-7E5B-0F1E-F86FFF2D84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C8B5FA-A6A1-10A7-9BB6-3CEBBCDCDE0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806CB5F-B82C-96F1-6625-CDEE55C82DC0}"/>
              </a:ext>
            </a:extLst>
          </p:cNvPr>
          <p:cNvSpPr>
            <a:spLocks noGrp="1"/>
          </p:cNvSpPr>
          <p:nvPr>
            <p:ph type="body" idx="1"/>
          </p:nvPr>
        </p:nvSpPr>
        <p:spPr/>
        <p:txBody>
          <a:bodyPr/>
          <a:lstStyle/>
          <a:p>
            <a:r>
              <a:rPr lang="en-US" dirty="0"/>
              <a:t>Your entire journey has to be fun.  Unquestionably, you will hit bumps in the road and have to regroup or, perhaps, totally start over.  Every activity will be a lesson – some good, some bad, but you will constantly be learning.  Many times along the journey you will look back and say “How could I have missed that?” Or “How could I have been so naive?” Think of every lesson as an arrow in your quiver.  In the future, when a similar situation arises, you will “pull out” the lesson from your quiver and adjust your aim accordingly.  There is no better way to learn than through experience. </a:t>
            </a:r>
          </a:p>
          <a:p>
            <a:endParaRPr lang="en-US" dirty="0"/>
          </a:p>
        </p:txBody>
      </p:sp>
      <p:sp>
        <p:nvSpPr>
          <p:cNvPr id="6" name="Footer Placeholder 5">
            <a:extLst>
              <a:ext uri="{FF2B5EF4-FFF2-40B4-BE49-F238E27FC236}">
                <a16:creationId xmlns:a16="http://schemas.microsoft.com/office/drawing/2014/main" id="{58952A3E-7776-2E35-AF67-CEE38F56D105}"/>
              </a:ext>
            </a:extLst>
          </p:cNvPr>
          <p:cNvSpPr>
            <a:spLocks noGrp="1"/>
          </p:cNvSpPr>
          <p:nvPr>
            <p:ph type="ftr" sz="quarter" idx="4"/>
          </p:nvPr>
        </p:nvSpPr>
        <p:spPr/>
        <p:txBody>
          <a:bodyPr/>
          <a:lstStyle/>
          <a:p>
            <a:r>
              <a:rPr lang="en-US" dirty="0"/>
              <a:t>RDK Consulting, Inc. (c)</a:t>
            </a:r>
          </a:p>
        </p:txBody>
      </p:sp>
      <p:sp>
        <p:nvSpPr>
          <p:cNvPr id="7" name="Slide Number Placeholder 6">
            <a:extLst>
              <a:ext uri="{FF2B5EF4-FFF2-40B4-BE49-F238E27FC236}">
                <a16:creationId xmlns:a16="http://schemas.microsoft.com/office/drawing/2014/main" id="{843DC9D0-D4A9-A2F9-9088-2F25531D332E}"/>
              </a:ext>
            </a:extLst>
          </p:cNvPr>
          <p:cNvSpPr>
            <a:spLocks noGrp="1"/>
          </p:cNvSpPr>
          <p:nvPr>
            <p:ph type="sldNum" sz="quarter" idx="5"/>
          </p:nvPr>
        </p:nvSpPr>
        <p:spPr/>
        <p:txBody>
          <a:bodyPr/>
          <a:lstStyle/>
          <a:p>
            <a:fld id="{AFA55F67-C613-4EC2-A7B1-8B2BC8F7163D}" type="slidenum">
              <a:rPr lang="en-US" smtClean="0"/>
              <a:t>37</a:t>
            </a:fld>
            <a:endParaRPr lang="en-US" dirty="0"/>
          </a:p>
        </p:txBody>
      </p:sp>
      <p:sp>
        <p:nvSpPr>
          <p:cNvPr id="4" name="Date Placeholder 3">
            <a:extLst>
              <a:ext uri="{FF2B5EF4-FFF2-40B4-BE49-F238E27FC236}">
                <a16:creationId xmlns:a16="http://schemas.microsoft.com/office/drawing/2014/main" id="{F8801D9E-2C8A-1810-5985-F2856079B24E}"/>
              </a:ext>
            </a:extLst>
          </p:cNvPr>
          <p:cNvSpPr>
            <a:spLocks noGrp="1"/>
          </p:cNvSpPr>
          <p:nvPr>
            <p:ph type="dt" idx="1"/>
          </p:nvPr>
        </p:nvSpPr>
        <p:spPr/>
        <p:txBody>
          <a:bodyPr/>
          <a:lstStyle/>
          <a:p>
            <a:r>
              <a:rPr lang="en-US"/>
              <a:t>2026/09/16</a:t>
            </a:r>
            <a:endParaRPr lang="en-US" dirty="0"/>
          </a:p>
        </p:txBody>
      </p:sp>
      <p:sp>
        <p:nvSpPr>
          <p:cNvPr id="5" name="Header Placeholder 4">
            <a:extLst>
              <a:ext uri="{FF2B5EF4-FFF2-40B4-BE49-F238E27FC236}">
                <a16:creationId xmlns:a16="http://schemas.microsoft.com/office/drawing/2014/main" id="{CA8673EB-5902-60AC-99F5-301D73D95726}"/>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32482048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a:spLocks noGrp="1" noRot="1" noChangeAspect="1"/>
          </p:cNvSpPr>
          <p:nvPr>
            <p:ph type="sldImg"/>
          </p:nvPr>
        </p:nvSpPr>
        <p:spPr>
          <a:xfrm>
            <a:off x="554038" y="754063"/>
            <a:ext cx="6202362" cy="3489325"/>
          </a:xfrm>
          <a:prstGeom prst="rect">
            <a:avLst/>
          </a:prstGeom>
        </p:spPr>
        <p:txBody>
          <a:bodyPr/>
          <a:lstStyle/>
          <a:p>
            <a:endParaRPr dirty="0"/>
          </a:p>
        </p:txBody>
      </p:sp>
      <p:sp>
        <p:nvSpPr>
          <p:cNvPr id="168" name="Shape 168"/>
          <p:cNvSpPr>
            <a:spLocks noGrp="1"/>
          </p:cNvSpPr>
          <p:nvPr>
            <p:ph type="body" sz="quarter" idx="1"/>
          </p:nvPr>
        </p:nvSpPr>
        <p:spPr>
          <a:prstGeom prst="rect">
            <a:avLst/>
          </a:prstGeom>
        </p:spPr>
        <p:txBody>
          <a:bodyPr/>
          <a:lstStyle/>
          <a:p>
            <a:r>
              <a:rPr lang="en-US" dirty="0"/>
              <a:t>This has been a long session.  It was like drinking through a fire hose.  It talked about developing new skills, which is always challenging.  One message I want to keep in mind is to find a mentor as soon as you decide to travel up the entrepreneurship mountain.  </a:t>
            </a:r>
          </a:p>
          <a:p>
            <a:r>
              <a:rPr lang="en-US" dirty="0"/>
              <a:t>Not everyone is cut out to be an entrepreneur.  There are many alternatives to starting out on your own.  In fact, I recommend that all young aspiring entrepreneurs start by working in corporate America first.  The training, coaching, and experience you will receive will be invaluable throughout your career.  When the time is right, take the plunge.  The only way to find out if entrepreneurship is right for you is to try it.  I have worked with almost 200 entrepreneurs over the years.  Most were not successful.  However, none of them ever said that they wished they had never tried.  Successful or not, you will learn life-long lessons and be a better person because of it.</a:t>
            </a:r>
            <a:endParaRPr dirty="0"/>
          </a:p>
        </p:txBody>
      </p:sp>
      <p:sp>
        <p:nvSpPr>
          <p:cNvPr id="3" name="Footer Placeholder 2">
            <a:extLst>
              <a:ext uri="{FF2B5EF4-FFF2-40B4-BE49-F238E27FC236}">
                <a16:creationId xmlns:a16="http://schemas.microsoft.com/office/drawing/2014/main" id="{C8FC2F15-1714-48D7-9B34-CB2A8C1B9FE6}"/>
              </a:ext>
            </a:extLst>
          </p:cNvPr>
          <p:cNvSpPr>
            <a:spLocks noGrp="1"/>
          </p:cNvSpPr>
          <p:nvPr>
            <p:ph type="ftr" sz="quarter" idx="4"/>
          </p:nvPr>
        </p:nvSpPr>
        <p:spPr/>
        <p:txBody>
          <a:bodyPr/>
          <a:lstStyle/>
          <a:p>
            <a:r>
              <a:rPr lang="en-US" dirty="0"/>
              <a:t>RDK Consulting, Inc. (c)</a:t>
            </a:r>
          </a:p>
        </p:txBody>
      </p:sp>
      <p:sp>
        <p:nvSpPr>
          <p:cNvPr id="9" name="Slide Number Placeholder 8">
            <a:extLst>
              <a:ext uri="{FF2B5EF4-FFF2-40B4-BE49-F238E27FC236}">
                <a16:creationId xmlns:a16="http://schemas.microsoft.com/office/drawing/2014/main" id="{D0DE3451-680A-4433-AB9C-630AC2488E99}"/>
              </a:ext>
            </a:extLst>
          </p:cNvPr>
          <p:cNvSpPr>
            <a:spLocks noGrp="1"/>
          </p:cNvSpPr>
          <p:nvPr>
            <p:ph type="sldNum" sz="quarter" idx="5"/>
          </p:nvPr>
        </p:nvSpPr>
        <p:spPr/>
        <p:txBody>
          <a:bodyPr/>
          <a:lstStyle/>
          <a:p>
            <a:fld id="{AFA55F67-C613-4EC2-A7B1-8B2BC8F7163D}" type="slidenum">
              <a:rPr lang="en-US" smtClean="0"/>
              <a:t>38</a:t>
            </a:fld>
            <a:endParaRPr lang="en-US" dirty="0"/>
          </a:p>
        </p:txBody>
      </p:sp>
      <p:sp>
        <p:nvSpPr>
          <p:cNvPr id="2" name="Date Placeholder 1">
            <a:extLst>
              <a:ext uri="{FF2B5EF4-FFF2-40B4-BE49-F238E27FC236}">
                <a16:creationId xmlns:a16="http://schemas.microsoft.com/office/drawing/2014/main" id="{41E6FA8A-4AA9-4285-BD90-DCD16AF181F4}"/>
              </a:ext>
            </a:extLst>
          </p:cNvPr>
          <p:cNvSpPr>
            <a:spLocks noGrp="1"/>
          </p:cNvSpPr>
          <p:nvPr>
            <p:ph type="dt" idx="1"/>
          </p:nvPr>
        </p:nvSpPr>
        <p:spPr/>
        <p:txBody>
          <a:bodyPr/>
          <a:lstStyle/>
          <a:p>
            <a:r>
              <a:rPr lang="en-US"/>
              <a:t>2026/09/16</a:t>
            </a:r>
            <a:endParaRPr lang="en-US" dirty="0"/>
          </a:p>
        </p:txBody>
      </p:sp>
      <p:sp>
        <p:nvSpPr>
          <p:cNvPr id="4" name="Header Placeholder 3">
            <a:extLst>
              <a:ext uri="{FF2B5EF4-FFF2-40B4-BE49-F238E27FC236}">
                <a16:creationId xmlns:a16="http://schemas.microsoft.com/office/drawing/2014/main" id="{CEE94A49-AF3F-A324-389B-3F5F384B3B05}"/>
              </a:ext>
            </a:extLst>
          </p:cNvPr>
          <p:cNvSpPr>
            <a:spLocks noGrp="1"/>
          </p:cNvSpPr>
          <p:nvPr>
            <p:ph type="hdr" sz="quarter"/>
          </p:nvPr>
        </p:nvSpPr>
        <p:spPr/>
        <p:txBody>
          <a:bodyPr/>
          <a:lstStyle/>
          <a:p>
            <a:r>
              <a:rPr lang="en-US"/>
              <a:t>Entrepreneurship - What's It All About</a:t>
            </a:r>
            <a:endParaRPr lang="en-US" dirty="0"/>
          </a:p>
        </p:txBody>
      </p:sp>
    </p:spTree>
    <p:extLst>
      <p:ext uri="{BB962C8B-B14F-4D97-AF65-F5344CB8AC3E}">
        <p14:creationId xmlns:p14="http://schemas.microsoft.com/office/powerpoint/2010/main" val="6114433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6231CFC-62FC-4408-8757-A87C78A7D1DC}"/>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D7ED5D1A-7CAF-4DFB-94E7-3D2C2E41C6E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C7ED4356-370B-4390-B9B2-E104C182553D}"/>
              </a:ext>
            </a:extLst>
          </p:cNvPr>
          <p:cNvSpPr>
            <a:spLocks noGrp="1"/>
          </p:cNvSpPr>
          <p:nvPr>
            <p:ph type="sldNum" sz="quarter" idx="12"/>
          </p:nvPr>
        </p:nvSpPr>
        <p:spPr>
          <a:xfrm>
            <a:off x="8610600" y="6356350"/>
            <a:ext cx="2743200" cy="365125"/>
          </a:xfrm>
          <a:prstGeom prst="rect">
            <a:avLst/>
          </a:prstGeom>
        </p:spPr>
        <p:txBody>
          <a:bodyPr/>
          <a:lstStyle/>
          <a:p>
            <a:fld id="{08DF28D3-48BD-4648-9818-9E78F593EEE9}" type="slidenum">
              <a:rPr lang="en-US" smtClean="0"/>
              <a:t>‹#›</a:t>
            </a:fld>
            <a:endParaRPr lang="en-US" dirty="0"/>
          </a:p>
        </p:txBody>
      </p:sp>
    </p:spTree>
    <p:extLst>
      <p:ext uri="{BB962C8B-B14F-4D97-AF65-F5344CB8AC3E}">
        <p14:creationId xmlns:p14="http://schemas.microsoft.com/office/powerpoint/2010/main" val="2220553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9AACB-B0D9-45A7-B3C7-0290515A9EB3}"/>
              </a:ext>
            </a:extLst>
          </p:cNvPr>
          <p:cNvSpPr>
            <a:spLocks noGrp="1"/>
          </p:cNvSpPr>
          <p:nvPr>
            <p:ph type="title" hasCustomPrompt="1"/>
          </p:nvPr>
        </p:nvSpPr>
        <p:spPr>
          <a:xfrm>
            <a:off x="7463481" y="228600"/>
            <a:ext cx="3890319" cy="576119"/>
          </a:xfrm>
        </p:spPr>
        <p:txBody>
          <a:bodyPr/>
          <a:lstStyle>
            <a:lvl1pPr>
              <a:defRPr sz="2800"/>
            </a:lvl1pPr>
          </a:lstStyle>
          <a:p>
            <a:r>
              <a:rPr lang="en-US" dirty="0"/>
              <a:t>Master title</a:t>
            </a:r>
          </a:p>
        </p:txBody>
      </p:sp>
    </p:spTree>
    <p:extLst>
      <p:ext uri="{BB962C8B-B14F-4D97-AF65-F5344CB8AC3E}">
        <p14:creationId xmlns:p14="http://schemas.microsoft.com/office/powerpoint/2010/main" val="3924305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E0EE1-DAF3-42FD-8C07-E9F289AB1C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2BAFB87-6ABB-4A22-B20B-D91079B0A1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531FA5B-6700-4509-8457-159EC4B0C0FA}"/>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915C9659-F9D6-4318-96B7-43EFADFB25FA}"/>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E22CCED1-0728-46F2-BC3B-C3B75D5668C5}"/>
              </a:ext>
            </a:extLst>
          </p:cNvPr>
          <p:cNvSpPr>
            <a:spLocks noGrp="1"/>
          </p:cNvSpPr>
          <p:nvPr>
            <p:ph type="sldNum" sz="quarter" idx="12"/>
          </p:nvPr>
        </p:nvSpPr>
        <p:spPr>
          <a:xfrm>
            <a:off x="8610600" y="6356350"/>
            <a:ext cx="2743200" cy="365125"/>
          </a:xfrm>
          <a:prstGeom prst="rect">
            <a:avLst/>
          </a:prstGeom>
        </p:spPr>
        <p:txBody>
          <a:bodyPr/>
          <a:lstStyle/>
          <a:p>
            <a:fld id="{08DF28D3-48BD-4648-9818-9E78F593EEE9}" type="slidenum">
              <a:rPr lang="en-US" smtClean="0"/>
              <a:t>‹#›</a:t>
            </a:fld>
            <a:endParaRPr lang="en-US" dirty="0"/>
          </a:p>
        </p:txBody>
      </p:sp>
    </p:spTree>
    <p:extLst>
      <p:ext uri="{BB962C8B-B14F-4D97-AF65-F5344CB8AC3E}">
        <p14:creationId xmlns:p14="http://schemas.microsoft.com/office/powerpoint/2010/main" val="2202534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CF5E2-F6DC-4DBE-B25F-DE4E7CDD18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38E779-5346-47E4-BD0D-F391A6AE497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9FC8E2-3275-473B-A9F5-81D93A57BA4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16B0F5-23FC-4228-B9EB-023BC9752617}"/>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2F719174-7403-4271-824B-BCF9CFC9D811}"/>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C11E85C4-78E0-45C3-833F-00E21A603B5F}"/>
              </a:ext>
            </a:extLst>
          </p:cNvPr>
          <p:cNvSpPr>
            <a:spLocks noGrp="1"/>
          </p:cNvSpPr>
          <p:nvPr>
            <p:ph type="sldNum" sz="quarter" idx="12"/>
          </p:nvPr>
        </p:nvSpPr>
        <p:spPr>
          <a:xfrm>
            <a:off x="8610600" y="6356350"/>
            <a:ext cx="2743200" cy="365125"/>
          </a:xfrm>
          <a:prstGeom prst="rect">
            <a:avLst/>
          </a:prstGeom>
        </p:spPr>
        <p:txBody>
          <a:bodyPr/>
          <a:lstStyle/>
          <a:p>
            <a:fld id="{08DF28D3-48BD-4648-9818-9E78F593EEE9}" type="slidenum">
              <a:rPr lang="en-US" smtClean="0"/>
              <a:t>‹#›</a:t>
            </a:fld>
            <a:endParaRPr lang="en-US" dirty="0"/>
          </a:p>
        </p:txBody>
      </p:sp>
    </p:spTree>
    <p:extLst>
      <p:ext uri="{BB962C8B-B14F-4D97-AF65-F5344CB8AC3E}">
        <p14:creationId xmlns:p14="http://schemas.microsoft.com/office/powerpoint/2010/main" val="167308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94CA8-A031-4F79-B8C9-F8988495CE1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9081D9F-38BA-49A6-8571-89D835F196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AE2E00E-871B-4E0F-AAFA-A09D660AA48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8FE4E8-2921-48AF-A1C2-EBDAB4B78E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141574-9E75-4547-B522-AEBF8A4923F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656767-7234-47AE-9392-7F0C169D4FAD}"/>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8" name="Footer Placeholder 7">
            <a:extLst>
              <a:ext uri="{FF2B5EF4-FFF2-40B4-BE49-F238E27FC236}">
                <a16:creationId xmlns:a16="http://schemas.microsoft.com/office/drawing/2014/main" id="{EACE5E4F-54E1-4C0D-8835-24184EC9953B}"/>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65A4C3BD-A03D-487E-B7F7-3EB7A49ABD87}"/>
              </a:ext>
            </a:extLst>
          </p:cNvPr>
          <p:cNvSpPr>
            <a:spLocks noGrp="1"/>
          </p:cNvSpPr>
          <p:nvPr>
            <p:ph type="sldNum" sz="quarter" idx="12"/>
          </p:nvPr>
        </p:nvSpPr>
        <p:spPr>
          <a:xfrm>
            <a:off x="8610600" y="6356350"/>
            <a:ext cx="2743200" cy="365125"/>
          </a:xfrm>
          <a:prstGeom prst="rect">
            <a:avLst/>
          </a:prstGeom>
        </p:spPr>
        <p:txBody>
          <a:bodyPr/>
          <a:lstStyle/>
          <a:p>
            <a:fld id="{08DF28D3-48BD-4648-9818-9E78F593EEE9}" type="slidenum">
              <a:rPr lang="en-US" smtClean="0"/>
              <a:t>‹#›</a:t>
            </a:fld>
            <a:endParaRPr lang="en-US" dirty="0"/>
          </a:p>
        </p:txBody>
      </p:sp>
    </p:spTree>
    <p:extLst>
      <p:ext uri="{BB962C8B-B14F-4D97-AF65-F5344CB8AC3E}">
        <p14:creationId xmlns:p14="http://schemas.microsoft.com/office/powerpoint/2010/main" val="4212716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CC4A3-4E27-4550-B9EA-800D6E4A00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C322B7-F2AD-40CE-BAC9-4631FF8C7153}"/>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4" name="Footer Placeholder 3">
            <a:extLst>
              <a:ext uri="{FF2B5EF4-FFF2-40B4-BE49-F238E27FC236}">
                <a16:creationId xmlns:a16="http://schemas.microsoft.com/office/drawing/2014/main" id="{3C3CE197-E548-4FE1-9343-BA5BF9BC9AF1}"/>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B7D9D8A8-E332-4989-B037-5FEF03CAF4C8}"/>
              </a:ext>
            </a:extLst>
          </p:cNvPr>
          <p:cNvSpPr>
            <a:spLocks noGrp="1"/>
          </p:cNvSpPr>
          <p:nvPr>
            <p:ph type="sldNum" sz="quarter" idx="12"/>
          </p:nvPr>
        </p:nvSpPr>
        <p:spPr>
          <a:xfrm>
            <a:off x="8610600" y="6356350"/>
            <a:ext cx="2743200" cy="365125"/>
          </a:xfrm>
          <a:prstGeom prst="rect">
            <a:avLst/>
          </a:prstGeom>
        </p:spPr>
        <p:txBody>
          <a:bodyPr/>
          <a:lstStyle/>
          <a:p>
            <a:fld id="{08DF28D3-48BD-4648-9818-9E78F593EEE9}" type="slidenum">
              <a:rPr lang="en-US" smtClean="0"/>
              <a:t>‹#›</a:t>
            </a:fld>
            <a:endParaRPr lang="en-US" dirty="0"/>
          </a:p>
        </p:txBody>
      </p:sp>
    </p:spTree>
    <p:extLst>
      <p:ext uri="{BB962C8B-B14F-4D97-AF65-F5344CB8AC3E}">
        <p14:creationId xmlns:p14="http://schemas.microsoft.com/office/powerpoint/2010/main" val="177546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E7CD26-508C-4F6B-B1B9-C56D2EDE488C}"/>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3" name="Footer Placeholder 2">
            <a:extLst>
              <a:ext uri="{FF2B5EF4-FFF2-40B4-BE49-F238E27FC236}">
                <a16:creationId xmlns:a16="http://schemas.microsoft.com/office/drawing/2014/main" id="{E6C34347-29A8-436D-87EE-7DFB7710C639}"/>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615C7621-B39A-40B1-A102-AA6417935229}"/>
              </a:ext>
            </a:extLst>
          </p:cNvPr>
          <p:cNvSpPr>
            <a:spLocks noGrp="1"/>
          </p:cNvSpPr>
          <p:nvPr>
            <p:ph type="sldNum" sz="quarter" idx="12"/>
          </p:nvPr>
        </p:nvSpPr>
        <p:spPr>
          <a:xfrm>
            <a:off x="8610600" y="6356350"/>
            <a:ext cx="2743200" cy="365125"/>
          </a:xfrm>
          <a:prstGeom prst="rect">
            <a:avLst/>
          </a:prstGeom>
        </p:spPr>
        <p:txBody>
          <a:bodyPr/>
          <a:lstStyle/>
          <a:p>
            <a:fld id="{08DF28D3-48BD-4648-9818-9E78F593EEE9}" type="slidenum">
              <a:rPr lang="en-US" smtClean="0"/>
              <a:t>‹#›</a:t>
            </a:fld>
            <a:endParaRPr lang="en-US" dirty="0"/>
          </a:p>
        </p:txBody>
      </p:sp>
    </p:spTree>
    <p:extLst>
      <p:ext uri="{BB962C8B-B14F-4D97-AF65-F5344CB8AC3E}">
        <p14:creationId xmlns:p14="http://schemas.microsoft.com/office/powerpoint/2010/main" val="1127371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A8EAF2-CCE2-481F-A93B-D689D10577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FD4F30-ADB4-4827-9D8D-349FD0D8DE8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844297-D182-40A0-A9D1-DF4E3ECBE36A}"/>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BE594A75-0465-470C-9627-57A7B8157C4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A54FB88B-5CE0-4D17-AFA6-2B96B817AAB9}"/>
              </a:ext>
            </a:extLst>
          </p:cNvPr>
          <p:cNvSpPr>
            <a:spLocks noGrp="1"/>
          </p:cNvSpPr>
          <p:nvPr>
            <p:ph type="sldNum" sz="quarter" idx="12"/>
          </p:nvPr>
        </p:nvSpPr>
        <p:spPr>
          <a:xfrm>
            <a:off x="8610600" y="6356350"/>
            <a:ext cx="2743200" cy="365125"/>
          </a:xfrm>
          <a:prstGeom prst="rect">
            <a:avLst/>
          </a:prstGeom>
        </p:spPr>
        <p:txBody>
          <a:bodyPr/>
          <a:lstStyle/>
          <a:p>
            <a:fld id="{08DF28D3-48BD-4648-9818-9E78F593EEE9}" type="slidenum">
              <a:rPr lang="en-US" smtClean="0"/>
              <a:t>‹#›</a:t>
            </a:fld>
            <a:endParaRPr lang="en-US" dirty="0"/>
          </a:p>
        </p:txBody>
      </p:sp>
    </p:spTree>
    <p:extLst>
      <p:ext uri="{BB962C8B-B14F-4D97-AF65-F5344CB8AC3E}">
        <p14:creationId xmlns:p14="http://schemas.microsoft.com/office/powerpoint/2010/main" val="137511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99B57-6F92-39D7-0186-380B72BB3A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983887-A219-27D4-61C4-7B716DD5D8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8C61812-F6B5-2738-ADA1-2C338D8C41E3}"/>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8F2071A0-0281-B821-0ABB-5787757F48F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215DB25-E2C9-3389-9D9A-EEB02A8D6F2C}"/>
              </a:ext>
            </a:extLst>
          </p:cNvPr>
          <p:cNvSpPr>
            <a:spLocks noGrp="1"/>
          </p:cNvSpPr>
          <p:nvPr>
            <p:ph type="sldNum" sz="quarter" idx="12"/>
          </p:nvPr>
        </p:nvSpPr>
        <p:spPr/>
        <p:txBody>
          <a:bodyPr/>
          <a:lstStyle/>
          <a:p>
            <a:fld id="{0A5FF6A9-04C4-49C3-AD77-CAB8D1084F2C}" type="slidenum">
              <a:rPr lang="en-US" smtClean="0"/>
              <a:t>‹#›</a:t>
            </a:fld>
            <a:endParaRPr lang="en-US" dirty="0"/>
          </a:p>
        </p:txBody>
      </p:sp>
    </p:spTree>
    <p:extLst>
      <p:ext uri="{BB962C8B-B14F-4D97-AF65-F5344CB8AC3E}">
        <p14:creationId xmlns:p14="http://schemas.microsoft.com/office/powerpoint/2010/main" val="2026003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5A7DE-7DB7-03C1-DB4A-6E935E8F2D4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A92B26B-DA72-7456-1277-B45966D95D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7716C2-2A6F-B896-3A6E-22B6040AC5F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4FCB3143-7E7E-BB62-9579-8F62ECA3D9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D5E312-BEEE-E49F-8E1D-F1DDFDBF63B7}"/>
              </a:ext>
            </a:extLst>
          </p:cNvPr>
          <p:cNvSpPr>
            <a:spLocks noGrp="1"/>
          </p:cNvSpPr>
          <p:nvPr>
            <p:ph type="sldNum" sz="quarter" idx="12"/>
          </p:nvPr>
        </p:nvSpPr>
        <p:spPr/>
        <p:txBody>
          <a:bodyPr/>
          <a:lstStyle/>
          <a:p>
            <a:fld id="{0A5FF6A9-04C4-49C3-AD77-CAB8D1084F2C}" type="slidenum">
              <a:rPr lang="en-US" smtClean="0"/>
              <a:t>‹#›</a:t>
            </a:fld>
            <a:endParaRPr lang="en-US" dirty="0"/>
          </a:p>
        </p:txBody>
      </p:sp>
    </p:spTree>
    <p:extLst>
      <p:ext uri="{BB962C8B-B14F-4D97-AF65-F5344CB8AC3E}">
        <p14:creationId xmlns:p14="http://schemas.microsoft.com/office/powerpoint/2010/main" val="660060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732AD-51DA-3404-2794-EEE135E687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41A6B9-74C2-EC48-21EB-6090D6B222F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C22350-0029-3426-70A7-798BF10FF66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45966670-573D-EE1B-28D7-883FD92B110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1D59B79-4561-BD5E-8A4D-2A051F44F7E9}"/>
              </a:ext>
            </a:extLst>
          </p:cNvPr>
          <p:cNvSpPr>
            <a:spLocks noGrp="1"/>
          </p:cNvSpPr>
          <p:nvPr>
            <p:ph type="sldNum" sz="quarter" idx="12"/>
          </p:nvPr>
        </p:nvSpPr>
        <p:spPr/>
        <p:txBody>
          <a:bodyPr/>
          <a:lstStyle/>
          <a:p>
            <a:fld id="{0A5FF6A9-04C4-49C3-AD77-CAB8D1084F2C}" type="slidenum">
              <a:rPr lang="en-US" smtClean="0"/>
              <a:t>‹#›</a:t>
            </a:fld>
            <a:endParaRPr lang="en-US" dirty="0"/>
          </a:p>
        </p:txBody>
      </p:sp>
    </p:spTree>
    <p:extLst>
      <p:ext uri="{BB962C8B-B14F-4D97-AF65-F5344CB8AC3E}">
        <p14:creationId xmlns:p14="http://schemas.microsoft.com/office/powerpoint/2010/main" val="3934631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E4C24-777E-C610-ABEF-A08A654BF4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0B3182-A332-279A-54ED-6DDDCCAEB3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39BB9E-4BB2-AE7E-D0EF-82ECB259E25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DF44D8-066F-C9AA-77BA-0AC4E502F442}"/>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81714E8A-EB2A-95D8-6C93-EA1EBEBBC6E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3A0CCEF-B856-8D54-FEA0-6F0E3376F47B}"/>
              </a:ext>
            </a:extLst>
          </p:cNvPr>
          <p:cNvSpPr>
            <a:spLocks noGrp="1"/>
          </p:cNvSpPr>
          <p:nvPr>
            <p:ph type="sldNum" sz="quarter" idx="12"/>
          </p:nvPr>
        </p:nvSpPr>
        <p:spPr/>
        <p:txBody>
          <a:bodyPr/>
          <a:lstStyle/>
          <a:p>
            <a:fld id="{0A5FF6A9-04C4-49C3-AD77-CAB8D1084F2C}" type="slidenum">
              <a:rPr lang="en-US" smtClean="0"/>
              <a:t>‹#›</a:t>
            </a:fld>
            <a:endParaRPr lang="en-US" dirty="0"/>
          </a:p>
        </p:txBody>
      </p:sp>
    </p:spTree>
    <p:extLst>
      <p:ext uri="{BB962C8B-B14F-4D97-AF65-F5344CB8AC3E}">
        <p14:creationId xmlns:p14="http://schemas.microsoft.com/office/powerpoint/2010/main" val="2794211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81E64-68EC-ED84-863F-3E5B0FAA4B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0E39F0-6048-BA23-C567-F38B000619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1E77A5-8572-2075-6F24-03E521A3B7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7DA0AA-0827-31AE-750F-2BCB7B5699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99585A-2906-4620-349D-66B86AF4E5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3AA83F-1778-B89B-63D4-A6C22D7C15F4}"/>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5309F3BE-0994-8F9F-5A44-0FF1064BBC6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DDBCE04-D62A-8BAC-68F8-E811A09B2A8C}"/>
              </a:ext>
            </a:extLst>
          </p:cNvPr>
          <p:cNvSpPr>
            <a:spLocks noGrp="1"/>
          </p:cNvSpPr>
          <p:nvPr>
            <p:ph type="sldNum" sz="quarter" idx="12"/>
          </p:nvPr>
        </p:nvSpPr>
        <p:spPr/>
        <p:txBody>
          <a:bodyPr/>
          <a:lstStyle/>
          <a:p>
            <a:fld id="{0A5FF6A9-04C4-49C3-AD77-CAB8D1084F2C}" type="slidenum">
              <a:rPr lang="en-US" smtClean="0"/>
              <a:t>‹#›</a:t>
            </a:fld>
            <a:endParaRPr lang="en-US" dirty="0"/>
          </a:p>
        </p:txBody>
      </p:sp>
    </p:spTree>
    <p:extLst>
      <p:ext uri="{BB962C8B-B14F-4D97-AF65-F5344CB8AC3E}">
        <p14:creationId xmlns:p14="http://schemas.microsoft.com/office/powerpoint/2010/main" val="34465203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06CCE-E366-CB14-08A1-04F02B053C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1BAE0F-28BF-73B1-9CB6-96FDC36EE59B}"/>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CFAF602B-960B-6C43-3539-3BBCA24AEC0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85EB894-79A3-63D7-A857-4C3E3E79FC89}"/>
              </a:ext>
            </a:extLst>
          </p:cNvPr>
          <p:cNvSpPr>
            <a:spLocks noGrp="1"/>
          </p:cNvSpPr>
          <p:nvPr>
            <p:ph type="sldNum" sz="quarter" idx="12"/>
          </p:nvPr>
        </p:nvSpPr>
        <p:spPr/>
        <p:txBody>
          <a:bodyPr/>
          <a:lstStyle/>
          <a:p>
            <a:fld id="{0A5FF6A9-04C4-49C3-AD77-CAB8D1084F2C}" type="slidenum">
              <a:rPr lang="en-US" smtClean="0"/>
              <a:t>‹#›</a:t>
            </a:fld>
            <a:endParaRPr lang="en-US" dirty="0"/>
          </a:p>
        </p:txBody>
      </p:sp>
    </p:spTree>
    <p:extLst>
      <p:ext uri="{BB962C8B-B14F-4D97-AF65-F5344CB8AC3E}">
        <p14:creationId xmlns:p14="http://schemas.microsoft.com/office/powerpoint/2010/main" val="3182646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BB9582-C85A-7F41-4BE8-7554571A7B31}"/>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333A10A6-AFBF-2B07-342F-CCDE513B531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4935D6D-7FFE-066E-2AD5-E12705BE0DDE}"/>
              </a:ext>
            </a:extLst>
          </p:cNvPr>
          <p:cNvSpPr>
            <a:spLocks noGrp="1"/>
          </p:cNvSpPr>
          <p:nvPr>
            <p:ph type="sldNum" sz="quarter" idx="12"/>
          </p:nvPr>
        </p:nvSpPr>
        <p:spPr/>
        <p:txBody>
          <a:bodyPr/>
          <a:lstStyle/>
          <a:p>
            <a:fld id="{0A5FF6A9-04C4-49C3-AD77-CAB8D1084F2C}" type="slidenum">
              <a:rPr lang="en-US" smtClean="0"/>
              <a:t>‹#›</a:t>
            </a:fld>
            <a:endParaRPr lang="en-US" dirty="0"/>
          </a:p>
        </p:txBody>
      </p:sp>
    </p:spTree>
    <p:extLst>
      <p:ext uri="{BB962C8B-B14F-4D97-AF65-F5344CB8AC3E}">
        <p14:creationId xmlns:p14="http://schemas.microsoft.com/office/powerpoint/2010/main" val="3183992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36119-0F0A-D426-D858-7009961E0A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171B9A-ADAD-6B60-4776-BE19EF5B68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59EEAE-A827-559B-6808-FBF0347D61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92D154-2213-2587-DDD4-A4A3572DA6F7}"/>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48D45C4E-A0DF-58E3-B112-A22EB1AE6E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8FE1304-4E1B-0A4E-EE6D-1467605526C7}"/>
              </a:ext>
            </a:extLst>
          </p:cNvPr>
          <p:cNvSpPr>
            <a:spLocks noGrp="1"/>
          </p:cNvSpPr>
          <p:nvPr>
            <p:ph type="sldNum" sz="quarter" idx="12"/>
          </p:nvPr>
        </p:nvSpPr>
        <p:spPr/>
        <p:txBody>
          <a:bodyPr/>
          <a:lstStyle/>
          <a:p>
            <a:fld id="{0A5FF6A9-04C4-49C3-AD77-CAB8D1084F2C}" type="slidenum">
              <a:rPr lang="en-US" smtClean="0"/>
              <a:t>‹#›</a:t>
            </a:fld>
            <a:endParaRPr lang="en-US" dirty="0"/>
          </a:p>
        </p:txBody>
      </p:sp>
    </p:spTree>
    <p:extLst>
      <p:ext uri="{BB962C8B-B14F-4D97-AF65-F5344CB8AC3E}">
        <p14:creationId xmlns:p14="http://schemas.microsoft.com/office/powerpoint/2010/main" val="26062423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2777E-A528-AB99-7BCF-AEE75B83FE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D7CC44B-0A9E-9F45-F8B3-5C5A342BF4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CDB6845A-4271-B986-3086-1E56C3E9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E60CCC-4FB1-A93F-BC57-4CCF65977B63}"/>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20B9623F-FE11-6135-6CC0-5E472CA9029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1398D85-E846-88D7-DFF2-A70FC7C146A6}"/>
              </a:ext>
            </a:extLst>
          </p:cNvPr>
          <p:cNvSpPr>
            <a:spLocks noGrp="1"/>
          </p:cNvSpPr>
          <p:nvPr>
            <p:ph type="sldNum" sz="quarter" idx="12"/>
          </p:nvPr>
        </p:nvSpPr>
        <p:spPr/>
        <p:txBody>
          <a:bodyPr/>
          <a:lstStyle/>
          <a:p>
            <a:fld id="{0A5FF6A9-04C4-49C3-AD77-CAB8D1084F2C}" type="slidenum">
              <a:rPr lang="en-US" smtClean="0"/>
              <a:t>‹#›</a:t>
            </a:fld>
            <a:endParaRPr lang="en-US" dirty="0"/>
          </a:p>
        </p:txBody>
      </p:sp>
    </p:spTree>
    <p:extLst>
      <p:ext uri="{BB962C8B-B14F-4D97-AF65-F5344CB8AC3E}">
        <p14:creationId xmlns:p14="http://schemas.microsoft.com/office/powerpoint/2010/main" val="7287027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D2E67-5DEA-70A6-5382-FAC71C53678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639E9A-EA54-AE97-F1D5-A09CE29B95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68CF37-EFAA-83CB-E246-005EEFB47054}"/>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0546FCDB-D5DA-0480-FA63-1AAEA35B258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E088EC7-4D9E-73CA-87D9-A5C111BA711A}"/>
              </a:ext>
            </a:extLst>
          </p:cNvPr>
          <p:cNvSpPr>
            <a:spLocks noGrp="1"/>
          </p:cNvSpPr>
          <p:nvPr>
            <p:ph type="sldNum" sz="quarter" idx="12"/>
          </p:nvPr>
        </p:nvSpPr>
        <p:spPr/>
        <p:txBody>
          <a:bodyPr/>
          <a:lstStyle/>
          <a:p>
            <a:fld id="{0A5FF6A9-04C4-49C3-AD77-CAB8D1084F2C}" type="slidenum">
              <a:rPr lang="en-US" smtClean="0"/>
              <a:t>‹#›</a:t>
            </a:fld>
            <a:endParaRPr lang="en-US" dirty="0"/>
          </a:p>
        </p:txBody>
      </p:sp>
    </p:spTree>
    <p:extLst>
      <p:ext uri="{BB962C8B-B14F-4D97-AF65-F5344CB8AC3E}">
        <p14:creationId xmlns:p14="http://schemas.microsoft.com/office/powerpoint/2010/main" val="33865773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83E9DF-5E4E-7EB6-69DD-B4A2B4AA487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1E51BD-3AE6-93D9-8EFE-F7E8EDB27DB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144504-8BB9-11AE-5D5B-D482F940852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EC22B54C-58BD-80D8-A373-EEDDB494018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9C34631-D329-379E-4F05-6BD34421F651}"/>
              </a:ext>
            </a:extLst>
          </p:cNvPr>
          <p:cNvSpPr>
            <a:spLocks noGrp="1"/>
          </p:cNvSpPr>
          <p:nvPr>
            <p:ph type="sldNum" sz="quarter" idx="12"/>
          </p:nvPr>
        </p:nvSpPr>
        <p:spPr/>
        <p:txBody>
          <a:bodyPr/>
          <a:lstStyle/>
          <a:p>
            <a:fld id="{0A5FF6A9-04C4-49C3-AD77-CAB8D1084F2C}" type="slidenum">
              <a:rPr lang="en-US" smtClean="0"/>
              <a:t>‹#›</a:t>
            </a:fld>
            <a:endParaRPr lang="en-US" dirty="0"/>
          </a:p>
        </p:txBody>
      </p:sp>
    </p:spTree>
    <p:extLst>
      <p:ext uri="{BB962C8B-B14F-4D97-AF65-F5344CB8AC3E}">
        <p14:creationId xmlns:p14="http://schemas.microsoft.com/office/powerpoint/2010/main" val="1420755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35C173-3D7F-48DC-8C4B-9633313D5246}"/>
              </a:ext>
            </a:extLst>
          </p:cNvPr>
          <p:cNvSpPr>
            <a:spLocks noGrp="1"/>
          </p:cNvSpPr>
          <p:nvPr>
            <p:ph type="title"/>
          </p:nvPr>
        </p:nvSpPr>
        <p:spPr>
          <a:xfrm>
            <a:off x="7463481" y="255810"/>
            <a:ext cx="3890319" cy="576119"/>
          </a:xfrm>
          <a:prstGeom prst="rect">
            <a:avLst/>
          </a:prstGeom>
        </p:spPr>
        <p:txBody>
          <a:bodyPr vert="horz" lIns="91440" tIns="45720" rIns="91440" bIns="45720" rtlCol="0" anchor="ctr">
            <a:noAutofit/>
          </a:bodyPr>
          <a:lstStyle/>
          <a:p>
            <a:r>
              <a:rPr lang="en-US" dirty="0"/>
              <a:t>title</a:t>
            </a:r>
          </a:p>
        </p:txBody>
      </p:sp>
      <p:sp>
        <p:nvSpPr>
          <p:cNvPr id="3" name="Text Placeholder 2">
            <a:extLst>
              <a:ext uri="{FF2B5EF4-FFF2-40B4-BE49-F238E27FC236}">
                <a16:creationId xmlns:a16="http://schemas.microsoft.com/office/drawing/2014/main" id="{1C463F10-427C-49DF-93BF-60566A765403}"/>
              </a:ext>
            </a:extLst>
          </p:cNvPr>
          <p:cNvSpPr>
            <a:spLocks noGrp="1"/>
          </p:cNvSpPr>
          <p:nvPr>
            <p:ph type="body" idx="1"/>
          </p:nvPr>
        </p:nvSpPr>
        <p:spPr>
          <a:xfrm>
            <a:off x="838200" y="1253331"/>
            <a:ext cx="10515600" cy="23672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p:txBody>
      </p:sp>
      <p:sp>
        <p:nvSpPr>
          <p:cNvPr id="7" name="Slide Number Placeholder 6">
            <a:extLst>
              <a:ext uri="{FF2B5EF4-FFF2-40B4-BE49-F238E27FC236}">
                <a16:creationId xmlns:a16="http://schemas.microsoft.com/office/drawing/2014/main" id="{BAC1A938-1472-4186-972D-BB8000D64C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6E074B-E4AC-4B9C-B1E7-E88E2467BBC3}" type="slidenum">
              <a:rPr lang="en-US" smtClean="0"/>
              <a:t>‹#›</a:t>
            </a:fld>
            <a:endParaRPr lang="en-US" dirty="0"/>
          </a:p>
        </p:txBody>
      </p:sp>
      <p:grpSp>
        <p:nvGrpSpPr>
          <p:cNvPr id="14" name="Group 13">
            <a:extLst>
              <a:ext uri="{FF2B5EF4-FFF2-40B4-BE49-F238E27FC236}">
                <a16:creationId xmlns:a16="http://schemas.microsoft.com/office/drawing/2014/main" id="{DD8CEF2A-B4A3-4662-AFBD-E150B2043E94}"/>
              </a:ext>
            </a:extLst>
          </p:cNvPr>
          <p:cNvGrpSpPr/>
          <p:nvPr userDrawn="1"/>
        </p:nvGrpSpPr>
        <p:grpSpPr>
          <a:xfrm>
            <a:off x="644268" y="463426"/>
            <a:ext cx="997438" cy="523220"/>
            <a:chOff x="1816100" y="5486400"/>
            <a:chExt cx="997438" cy="523220"/>
          </a:xfrm>
        </p:grpSpPr>
        <p:sp>
          <p:nvSpPr>
            <p:cNvPr id="8" name="TextBox 7">
              <a:extLst>
                <a:ext uri="{FF2B5EF4-FFF2-40B4-BE49-F238E27FC236}">
                  <a16:creationId xmlns:a16="http://schemas.microsoft.com/office/drawing/2014/main" id="{97E38EDE-3B0B-47AF-91E5-AE42318A3F66}"/>
                </a:ext>
              </a:extLst>
            </p:cNvPr>
            <p:cNvSpPr txBox="1"/>
            <p:nvPr userDrawn="1"/>
          </p:nvSpPr>
          <p:spPr>
            <a:xfrm>
              <a:off x="1816100" y="5486400"/>
              <a:ext cx="997438" cy="523220"/>
            </a:xfrm>
            <a:prstGeom prst="rect">
              <a:avLst/>
            </a:prstGeom>
            <a:noFill/>
          </p:spPr>
          <p:txBody>
            <a:bodyPr wrap="square" rtlCol="0">
              <a:spAutoFit/>
            </a:bodyPr>
            <a:lstStyle/>
            <a:p>
              <a:pPr algn="r"/>
              <a:r>
                <a:rPr lang="en-US" sz="1400" dirty="0"/>
                <a:t>RDK</a:t>
              </a:r>
            </a:p>
            <a:p>
              <a:pPr algn="r"/>
              <a:r>
                <a:rPr lang="en-US" sz="1400" dirty="0"/>
                <a:t>Consulting</a:t>
              </a:r>
            </a:p>
          </p:txBody>
        </p:sp>
        <p:cxnSp>
          <p:nvCxnSpPr>
            <p:cNvPr id="10" name="Straight Connector 9">
              <a:extLst>
                <a:ext uri="{FF2B5EF4-FFF2-40B4-BE49-F238E27FC236}">
                  <a16:creationId xmlns:a16="http://schemas.microsoft.com/office/drawing/2014/main" id="{7516F9FD-29DC-4627-9EBD-A8EC54433D4A}"/>
                </a:ext>
              </a:extLst>
            </p:cNvPr>
            <p:cNvCxnSpPr/>
            <p:nvPr userDrawn="1"/>
          </p:nvCxnSpPr>
          <p:spPr>
            <a:xfrm>
              <a:off x="2767430" y="5545010"/>
              <a:ext cx="0" cy="4220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CAF34D4-EC67-49FD-95D3-C7E324EC995F}"/>
                </a:ext>
              </a:extLst>
            </p:cNvPr>
            <p:cNvCxnSpPr/>
            <p:nvPr userDrawn="1"/>
          </p:nvCxnSpPr>
          <p:spPr>
            <a:xfrm flipH="1">
              <a:off x="2504440" y="5545010"/>
              <a:ext cx="2629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670B87C-039D-4E97-9D5A-574EA2E9E2E2}"/>
                </a:ext>
              </a:extLst>
            </p:cNvPr>
            <p:cNvCxnSpPr/>
            <p:nvPr userDrawn="1"/>
          </p:nvCxnSpPr>
          <p:spPr>
            <a:xfrm flipH="1">
              <a:off x="2504440" y="5961570"/>
              <a:ext cx="2629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5318843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9" r:id="rId8"/>
  </p:sldLayoutIdLst>
  <p:hf hdr="0" ftr="0" dt="0"/>
  <p:txStyles>
    <p:titleStyle>
      <a:lvl1pPr algn="r"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63AA3D-85F9-F76F-A23A-7DAC890F8F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70EE12-9FFB-3602-E393-64D17911F7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169D46-D641-FB2F-D244-D919F8736E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dirty="0"/>
          </a:p>
        </p:txBody>
      </p:sp>
      <p:sp>
        <p:nvSpPr>
          <p:cNvPr id="5" name="Footer Placeholder 4">
            <a:extLst>
              <a:ext uri="{FF2B5EF4-FFF2-40B4-BE49-F238E27FC236}">
                <a16:creationId xmlns:a16="http://schemas.microsoft.com/office/drawing/2014/main" id="{C328DD14-FEFC-C7A5-A6DE-EF93DB420B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BF08091D-F322-F2DB-3B75-96CD9C9886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5FF6A9-04C4-49C3-AD77-CAB8D1084F2C}" type="slidenum">
              <a:rPr lang="en-US" smtClean="0"/>
              <a:t>‹#›</a:t>
            </a:fld>
            <a:endParaRPr lang="en-US" dirty="0"/>
          </a:p>
        </p:txBody>
      </p:sp>
    </p:spTree>
    <p:extLst>
      <p:ext uri="{BB962C8B-B14F-4D97-AF65-F5344CB8AC3E}">
        <p14:creationId xmlns:p14="http://schemas.microsoft.com/office/powerpoint/2010/main" val="41741977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gif"/></Relationships>
</file>

<file path=ppt/slides/_rels/slide14.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gif"/><Relationship Id="rId5" Type="http://schemas.openxmlformats.org/officeDocument/2006/relationships/image" Target="../media/image24.gif"/><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gi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gif"/></Relationships>
</file>

<file path=ppt/slides/_rels/slide19.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hyperlink" Target="http://mybloglifeshighway.blogspot.com/2014/02/a-little-pencil.html"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1.gif"/><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3.gif"/><Relationship Id="rId4" Type="http://schemas.openxmlformats.org/officeDocument/2006/relationships/image" Target="../media/image42.gif"/></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54.gif"/><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8.emf"/><Relationship Id="rId5" Type="http://schemas.openxmlformats.org/officeDocument/2006/relationships/image" Target="../media/image57.emf"/><Relationship Id="rId4" Type="http://schemas.openxmlformats.org/officeDocument/2006/relationships/image" Target="../media/image56.emf"/></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1.emf"/><Relationship Id="rId5" Type="http://schemas.openxmlformats.org/officeDocument/2006/relationships/image" Target="../media/image50.png"/><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34.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9A71-8E2F-3BC6-62B1-1C4165742CF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17FC78B-9D5F-9A06-3D62-3925A8870535}"/>
              </a:ext>
            </a:extLst>
          </p:cNvPr>
          <p:cNvSpPr>
            <a:spLocks noGrp="1"/>
          </p:cNvSpPr>
          <p:nvPr>
            <p:ph type="title"/>
          </p:nvPr>
        </p:nvSpPr>
        <p:spPr>
          <a:xfrm>
            <a:off x="3567722" y="2634500"/>
            <a:ext cx="6479821" cy="576119"/>
          </a:xfrm>
        </p:spPr>
        <p:txBody>
          <a:bodyPr/>
          <a:lstStyle/>
          <a:p>
            <a:pPr algn="ctr"/>
            <a:r>
              <a:rPr lang="en-US" sz="3600" dirty="0"/>
              <a:t>Entrepreneurship: What is it?</a:t>
            </a:r>
          </a:p>
        </p:txBody>
      </p:sp>
      <p:sp>
        <p:nvSpPr>
          <p:cNvPr id="2" name="Slide Number Placeholder 1">
            <a:extLst>
              <a:ext uri="{FF2B5EF4-FFF2-40B4-BE49-F238E27FC236}">
                <a16:creationId xmlns:a16="http://schemas.microsoft.com/office/drawing/2014/main" id="{54CAE5E3-2563-FCFB-D3ED-F34AF1B13203}"/>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1</a:t>
            </a:fld>
            <a:endParaRPr lang="en-US" dirty="0"/>
          </a:p>
        </p:txBody>
      </p:sp>
      <p:sp>
        <p:nvSpPr>
          <p:cNvPr id="17" name="Rectangle 16">
            <a:extLst>
              <a:ext uri="{FF2B5EF4-FFF2-40B4-BE49-F238E27FC236}">
                <a16:creationId xmlns:a16="http://schemas.microsoft.com/office/drawing/2014/main" id="{F4F93266-C4F5-72F6-4758-02E421262763}"/>
              </a:ext>
            </a:extLst>
          </p:cNvPr>
          <p:cNvSpPr/>
          <p:nvPr/>
        </p:nvSpPr>
        <p:spPr>
          <a:xfrm>
            <a:off x="3787863" y="5589679"/>
            <a:ext cx="6039538" cy="400110"/>
          </a:xfrm>
          <a:prstGeom prst="rect">
            <a:avLst/>
          </a:prstGeom>
          <a:noFill/>
          <a:ln>
            <a:solidFill>
              <a:schemeClr val="tx1"/>
            </a:solidFill>
          </a:ln>
        </p:spPr>
        <p:txBody>
          <a:bodyPr wrap="none">
            <a:spAutoFit/>
          </a:bodyPr>
          <a:lstStyle/>
          <a:p>
            <a:pPr algn="ctr"/>
            <a:r>
              <a:rPr lang="en-US" sz="2000" dirty="0"/>
              <a:t>Tom Berger | RDK Consulting, Inc. | tom@rdkgroup.com</a:t>
            </a:r>
          </a:p>
        </p:txBody>
      </p:sp>
      <p:sp>
        <p:nvSpPr>
          <p:cNvPr id="3" name="TextBox 2">
            <a:extLst>
              <a:ext uri="{FF2B5EF4-FFF2-40B4-BE49-F238E27FC236}">
                <a16:creationId xmlns:a16="http://schemas.microsoft.com/office/drawing/2014/main" id="{008773E2-D880-F11A-AEDF-87FDAAE3C0E9}"/>
              </a:ext>
            </a:extLst>
          </p:cNvPr>
          <p:cNvSpPr txBox="1"/>
          <p:nvPr/>
        </p:nvSpPr>
        <p:spPr>
          <a:xfrm>
            <a:off x="5477596" y="5037530"/>
            <a:ext cx="2660073" cy="400110"/>
          </a:xfrm>
          <a:prstGeom prst="rect">
            <a:avLst/>
          </a:prstGeom>
          <a:noFill/>
        </p:spPr>
        <p:txBody>
          <a:bodyPr wrap="square" rtlCol="0">
            <a:spAutoFit/>
          </a:bodyPr>
          <a:lstStyle/>
          <a:p>
            <a:pPr algn="ctr"/>
            <a:r>
              <a:rPr lang="en-US" sz="2000" dirty="0"/>
              <a:t>October 16, 2026</a:t>
            </a:r>
          </a:p>
        </p:txBody>
      </p:sp>
      <p:sp>
        <p:nvSpPr>
          <p:cNvPr id="8" name="TextBox 7">
            <a:extLst>
              <a:ext uri="{FF2B5EF4-FFF2-40B4-BE49-F238E27FC236}">
                <a16:creationId xmlns:a16="http://schemas.microsoft.com/office/drawing/2014/main" id="{B7698902-3DF6-82C4-9C92-838F69DE8E13}"/>
              </a:ext>
            </a:extLst>
          </p:cNvPr>
          <p:cNvSpPr txBox="1"/>
          <p:nvPr/>
        </p:nvSpPr>
        <p:spPr>
          <a:xfrm>
            <a:off x="3160918" y="3419105"/>
            <a:ext cx="7293429" cy="461665"/>
          </a:xfrm>
          <a:prstGeom prst="rect">
            <a:avLst/>
          </a:prstGeom>
          <a:noFill/>
        </p:spPr>
        <p:txBody>
          <a:bodyPr wrap="square" rtlCol="0">
            <a:spAutoFit/>
          </a:bodyPr>
          <a:lstStyle/>
          <a:p>
            <a:pPr algn="ctr"/>
            <a:r>
              <a:rPr lang="en-US" sz="2400" dirty="0"/>
              <a:t>What does it take?  Is it for you?  How to start?</a:t>
            </a:r>
          </a:p>
        </p:txBody>
      </p:sp>
      <p:sp>
        <p:nvSpPr>
          <p:cNvPr id="4" name="TextBox 3">
            <a:extLst>
              <a:ext uri="{FF2B5EF4-FFF2-40B4-BE49-F238E27FC236}">
                <a16:creationId xmlns:a16="http://schemas.microsoft.com/office/drawing/2014/main" id="{B5711C32-C717-16B4-1ED1-6771F808821F}"/>
              </a:ext>
            </a:extLst>
          </p:cNvPr>
          <p:cNvSpPr txBox="1"/>
          <p:nvPr/>
        </p:nvSpPr>
        <p:spPr>
          <a:xfrm>
            <a:off x="4606299" y="1981818"/>
            <a:ext cx="4402667" cy="523220"/>
          </a:xfrm>
          <a:prstGeom prst="rect">
            <a:avLst/>
          </a:prstGeom>
          <a:noFill/>
        </p:spPr>
        <p:txBody>
          <a:bodyPr wrap="square" rtlCol="0">
            <a:spAutoFit/>
          </a:bodyPr>
          <a:lstStyle/>
          <a:p>
            <a:pPr algn="ctr"/>
            <a:r>
              <a:rPr lang="en-US" sz="2800" dirty="0"/>
              <a:t>A High-Schooler’s Guide</a:t>
            </a:r>
          </a:p>
        </p:txBody>
      </p:sp>
      <p:sp>
        <p:nvSpPr>
          <p:cNvPr id="6" name="TextBox 5">
            <a:extLst>
              <a:ext uri="{FF2B5EF4-FFF2-40B4-BE49-F238E27FC236}">
                <a16:creationId xmlns:a16="http://schemas.microsoft.com/office/drawing/2014/main" id="{7AA358AB-5CAA-72CD-0C0D-574388960CF8}"/>
              </a:ext>
            </a:extLst>
          </p:cNvPr>
          <p:cNvSpPr txBox="1"/>
          <p:nvPr/>
        </p:nvSpPr>
        <p:spPr>
          <a:xfrm>
            <a:off x="2523499" y="4592179"/>
            <a:ext cx="8568266" cy="369332"/>
          </a:xfrm>
          <a:prstGeom prst="rect">
            <a:avLst/>
          </a:prstGeom>
          <a:noFill/>
        </p:spPr>
        <p:txBody>
          <a:bodyPr wrap="square" rtlCol="0">
            <a:spAutoFit/>
          </a:bodyPr>
          <a:lstStyle/>
          <a:p>
            <a:r>
              <a:rPr lang="en-US" dirty="0"/>
              <a:t>This presentation is available on the www.CxO-Atlas.com website.  Article 8.040314 </a:t>
            </a:r>
          </a:p>
        </p:txBody>
      </p:sp>
      <p:pic>
        <p:nvPicPr>
          <p:cNvPr id="10" name="Picture 9">
            <a:extLst>
              <a:ext uri="{FF2B5EF4-FFF2-40B4-BE49-F238E27FC236}">
                <a16:creationId xmlns:a16="http://schemas.microsoft.com/office/drawing/2014/main" id="{596402D4-9B33-798F-C57E-7BD691331594}"/>
              </a:ext>
            </a:extLst>
          </p:cNvPr>
          <p:cNvPicPr>
            <a:picLocks noChangeAspect="1"/>
          </p:cNvPicPr>
          <p:nvPr/>
        </p:nvPicPr>
        <p:blipFill>
          <a:blip r:embed="rId3"/>
          <a:srcRect l="67245" r="19098"/>
          <a:stretch>
            <a:fillRect/>
          </a:stretch>
        </p:blipFill>
        <p:spPr>
          <a:xfrm>
            <a:off x="10454347" y="1863386"/>
            <a:ext cx="1044200" cy="3628704"/>
          </a:xfrm>
          <a:prstGeom prst="rect">
            <a:avLst/>
          </a:prstGeom>
        </p:spPr>
      </p:pic>
      <p:pic>
        <p:nvPicPr>
          <p:cNvPr id="12" name="Picture 11">
            <a:extLst>
              <a:ext uri="{FF2B5EF4-FFF2-40B4-BE49-F238E27FC236}">
                <a16:creationId xmlns:a16="http://schemas.microsoft.com/office/drawing/2014/main" id="{B935A1C0-AB14-12EA-2049-E01A6F3B1A2C}"/>
              </a:ext>
            </a:extLst>
          </p:cNvPr>
          <p:cNvPicPr>
            <a:picLocks noChangeAspect="1"/>
          </p:cNvPicPr>
          <p:nvPr/>
        </p:nvPicPr>
        <p:blipFill>
          <a:blip r:embed="rId3"/>
          <a:srcRect l="18634" r="65625"/>
          <a:stretch>
            <a:fillRect/>
          </a:stretch>
        </p:blipFill>
        <p:spPr>
          <a:xfrm>
            <a:off x="809517" y="1960975"/>
            <a:ext cx="1599866" cy="3628704"/>
          </a:xfrm>
          <a:prstGeom prst="rect">
            <a:avLst/>
          </a:prstGeom>
        </p:spPr>
      </p:pic>
      <p:pic>
        <p:nvPicPr>
          <p:cNvPr id="11" name="Picture 10">
            <a:extLst>
              <a:ext uri="{FF2B5EF4-FFF2-40B4-BE49-F238E27FC236}">
                <a16:creationId xmlns:a16="http://schemas.microsoft.com/office/drawing/2014/main" id="{378DD79F-566F-367D-1C25-8B6ECE92F0E0}"/>
              </a:ext>
            </a:extLst>
          </p:cNvPr>
          <p:cNvPicPr>
            <a:picLocks noChangeAspect="1"/>
          </p:cNvPicPr>
          <p:nvPr/>
        </p:nvPicPr>
        <p:blipFill>
          <a:blip r:embed="rId4"/>
          <a:stretch>
            <a:fillRect/>
          </a:stretch>
        </p:blipFill>
        <p:spPr>
          <a:xfrm>
            <a:off x="5419075" y="442753"/>
            <a:ext cx="2718594" cy="1330579"/>
          </a:xfrm>
          <a:prstGeom prst="rect">
            <a:avLst/>
          </a:prstGeom>
        </p:spPr>
      </p:pic>
    </p:spTree>
    <p:extLst>
      <p:ext uri="{BB962C8B-B14F-4D97-AF65-F5344CB8AC3E}">
        <p14:creationId xmlns:p14="http://schemas.microsoft.com/office/powerpoint/2010/main" val="2121752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4E60E-70D7-3F4F-E985-5765E73043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5B7CF8-DE8F-686D-6506-2FA6F75B5CA1}"/>
              </a:ext>
            </a:extLst>
          </p:cNvPr>
          <p:cNvSpPr>
            <a:spLocks noGrp="1"/>
          </p:cNvSpPr>
          <p:nvPr>
            <p:ph type="title"/>
          </p:nvPr>
        </p:nvSpPr>
        <p:spPr>
          <a:xfrm>
            <a:off x="4696179" y="228600"/>
            <a:ext cx="6657622" cy="576119"/>
          </a:xfrm>
        </p:spPr>
        <p:txBody>
          <a:bodyPr>
            <a:noAutofit/>
          </a:bodyPr>
          <a:lstStyle/>
          <a:p>
            <a:r>
              <a:rPr lang="en-US" sz="2800" dirty="0"/>
              <a:t> </a:t>
            </a:r>
            <a:r>
              <a:rPr lang="en-US" dirty="0"/>
              <a:t>When We Think of Entrepreneurs…</a:t>
            </a:r>
            <a:endParaRPr lang="en-US" sz="2800" dirty="0"/>
          </a:p>
        </p:txBody>
      </p:sp>
      <p:sp>
        <p:nvSpPr>
          <p:cNvPr id="3" name="Slide Number Placeholder 2">
            <a:extLst>
              <a:ext uri="{FF2B5EF4-FFF2-40B4-BE49-F238E27FC236}">
                <a16:creationId xmlns:a16="http://schemas.microsoft.com/office/drawing/2014/main" id="{25FCA00E-C530-0557-D143-1CBA25C4A2A7}"/>
              </a:ext>
            </a:extLst>
          </p:cNvPr>
          <p:cNvSpPr>
            <a:spLocks noGrp="1"/>
          </p:cNvSpPr>
          <p:nvPr>
            <p:ph type="sldNum" sz="quarter" idx="4294967295"/>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8DF28D3-48BD-4648-9818-9E78F593EEE9}" type="slidenum">
              <a:rPr lang="en-US" smtClean="0"/>
              <a:pPr/>
              <a:t>2</a:t>
            </a:fld>
            <a:endParaRPr lang="en-US" dirty="0"/>
          </a:p>
        </p:txBody>
      </p:sp>
      <p:sp>
        <p:nvSpPr>
          <p:cNvPr id="5" name="TextBox 4">
            <a:extLst>
              <a:ext uri="{FF2B5EF4-FFF2-40B4-BE49-F238E27FC236}">
                <a16:creationId xmlns:a16="http://schemas.microsoft.com/office/drawing/2014/main" id="{AF9ED3ED-2AE4-350D-79B8-FEFCBEC0D0C4}"/>
              </a:ext>
            </a:extLst>
          </p:cNvPr>
          <p:cNvSpPr txBox="1"/>
          <p:nvPr/>
        </p:nvSpPr>
        <p:spPr>
          <a:xfrm>
            <a:off x="654758" y="2498616"/>
            <a:ext cx="3420534" cy="430887"/>
          </a:xfrm>
          <a:prstGeom prst="rect">
            <a:avLst/>
          </a:prstGeom>
          <a:noFill/>
        </p:spPr>
        <p:txBody>
          <a:bodyPr wrap="square" rtlCol="0">
            <a:spAutoFit/>
          </a:bodyPr>
          <a:lstStyle/>
          <a:p>
            <a:r>
              <a:rPr lang="en-US" sz="2200" dirty="0"/>
              <a:t>Bill Gates: Microsoft</a:t>
            </a:r>
          </a:p>
        </p:txBody>
      </p:sp>
      <p:sp>
        <p:nvSpPr>
          <p:cNvPr id="13" name="TextBox 12">
            <a:extLst>
              <a:ext uri="{FF2B5EF4-FFF2-40B4-BE49-F238E27FC236}">
                <a16:creationId xmlns:a16="http://schemas.microsoft.com/office/drawing/2014/main" id="{BBAA1E1B-FE31-94FC-0A04-31D1D0CA72AB}"/>
              </a:ext>
            </a:extLst>
          </p:cNvPr>
          <p:cNvSpPr txBox="1"/>
          <p:nvPr/>
        </p:nvSpPr>
        <p:spPr>
          <a:xfrm>
            <a:off x="654758" y="2025379"/>
            <a:ext cx="4470400" cy="430887"/>
          </a:xfrm>
          <a:prstGeom prst="rect">
            <a:avLst/>
          </a:prstGeom>
          <a:noFill/>
        </p:spPr>
        <p:txBody>
          <a:bodyPr wrap="square" rtlCol="0">
            <a:spAutoFit/>
          </a:bodyPr>
          <a:lstStyle/>
          <a:p>
            <a:r>
              <a:rPr lang="en-US" sz="2200" dirty="0"/>
              <a:t>Elon Musk: PayPal, Tesla, SpaceX</a:t>
            </a:r>
          </a:p>
        </p:txBody>
      </p:sp>
      <p:sp>
        <p:nvSpPr>
          <p:cNvPr id="28" name="TextBox 27">
            <a:extLst>
              <a:ext uri="{FF2B5EF4-FFF2-40B4-BE49-F238E27FC236}">
                <a16:creationId xmlns:a16="http://schemas.microsoft.com/office/drawing/2014/main" id="{17214CD7-8537-0DD4-64EE-C01873521A0F}"/>
              </a:ext>
            </a:extLst>
          </p:cNvPr>
          <p:cNvSpPr txBox="1"/>
          <p:nvPr/>
        </p:nvSpPr>
        <p:spPr>
          <a:xfrm>
            <a:off x="654758" y="1552141"/>
            <a:ext cx="4594578" cy="430887"/>
          </a:xfrm>
          <a:prstGeom prst="rect">
            <a:avLst/>
          </a:prstGeom>
          <a:noFill/>
        </p:spPr>
        <p:txBody>
          <a:bodyPr wrap="square" rtlCol="0">
            <a:spAutoFit/>
          </a:bodyPr>
          <a:lstStyle/>
          <a:p>
            <a:r>
              <a:rPr lang="en-US" sz="2200" dirty="0"/>
              <a:t>Mark Zuckerberg: Meta (Facebook)</a:t>
            </a:r>
          </a:p>
        </p:txBody>
      </p:sp>
      <p:sp>
        <p:nvSpPr>
          <p:cNvPr id="33" name="TextBox 32">
            <a:extLst>
              <a:ext uri="{FF2B5EF4-FFF2-40B4-BE49-F238E27FC236}">
                <a16:creationId xmlns:a16="http://schemas.microsoft.com/office/drawing/2014/main" id="{22B96D37-FDFD-64B6-8DD1-64473CCAF3E6}"/>
              </a:ext>
            </a:extLst>
          </p:cNvPr>
          <p:cNvSpPr txBox="1"/>
          <p:nvPr/>
        </p:nvSpPr>
        <p:spPr>
          <a:xfrm>
            <a:off x="654758" y="2971853"/>
            <a:ext cx="2867378" cy="430887"/>
          </a:xfrm>
          <a:prstGeom prst="rect">
            <a:avLst/>
          </a:prstGeom>
          <a:noFill/>
        </p:spPr>
        <p:txBody>
          <a:bodyPr wrap="square" rtlCol="0">
            <a:spAutoFit/>
          </a:bodyPr>
          <a:lstStyle/>
          <a:p>
            <a:r>
              <a:rPr lang="en-US" sz="2200" dirty="0"/>
              <a:t>Jeff Bezos: Amazon</a:t>
            </a:r>
          </a:p>
        </p:txBody>
      </p:sp>
      <p:sp>
        <p:nvSpPr>
          <p:cNvPr id="37" name="TextBox 36">
            <a:extLst>
              <a:ext uri="{FF2B5EF4-FFF2-40B4-BE49-F238E27FC236}">
                <a16:creationId xmlns:a16="http://schemas.microsoft.com/office/drawing/2014/main" id="{8CD67B0D-5B2F-2F10-193F-7FF739BBB729}"/>
              </a:ext>
            </a:extLst>
          </p:cNvPr>
          <p:cNvSpPr txBox="1"/>
          <p:nvPr/>
        </p:nvSpPr>
        <p:spPr>
          <a:xfrm>
            <a:off x="654758" y="4391566"/>
            <a:ext cx="4030133" cy="430887"/>
          </a:xfrm>
          <a:prstGeom prst="rect">
            <a:avLst/>
          </a:prstGeom>
          <a:noFill/>
        </p:spPr>
        <p:txBody>
          <a:bodyPr wrap="square" rtlCol="0">
            <a:spAutoFit/>
          </a:bodyPr>
          <a:lstStyle/>
          <a:p>
            <a:r>
              <a:rPr lang="en-US" sz="2200" dirty="0"/>
              <a:t>Sam Altman: OpenAI</a:t>
            </a:r>
          </a:p>
        </p:txBody>
      </p:sp>
      <p:sp>
        <p:nvSpPr>
          <p:cNvPr id="42" name="TextBox 41">
            <a:extLst>
              <a:ext uri="{FF2B5EF4-FFF2-40B4-BE49-F238E27FC236}">
                <a16:creationId xmlns:a16="http://schemas.microsoft.com/office/drawing/2014/main" id="{5ED7027B-27C2-E0FD-7B55-6599D92655CE}"/>
              </a:ext>
            </a:extLst>
          </p:cNvPr>
          <p:cNvSpPr txBox="1"/>
          <p:nvPr/>
        </p:nvSpPr>
        <p:spPr>
          <a:xfrm>
            <a:off x="654758" y="3918327"/>
            <a:ext cx="4233334" cy="430887"/>
          </a:xfrm>
          <a:prstGeom prst="rect">
            <a:avLst/>
          </a:prstGeom>
          <a:noFill/>
        </p:spPr>
        <p:txBody>
          <a:bodyPr wrap="square">
            <a:spAutoFit/>
          </a:bodyPr>
          <a:lstStyle/>
          <a:p>
            <a:r>
              <a:rPr lang="en-US" sz="2200" dirty="0"/>
              <a:t>Larry Page &amp; Sergey Brin: Google</a:t>
            </a:r>
          </a:p>
        </p:txBody>
      </p:sp>
      <p:sp>
        <p:nvSpPr>
          <p:cNvPr id="52" name="TextBox 51">
            <a:extLst>
              <a:ext uri="{FF2B5EF4-FFF2-40B4-BE49-F238E27FC236}">
                <a16:creationId xmlns:a16="http://schemas.microsoft.com/office/drawing/2014/main" id="{718F5164-99F5-4940-4B22-562F6349C914}"/>
              </a:ext>
            </a:extLst>
          </p:cNvPr>
          <p:cNvSpPr txBox="1"/>
          <p:nvPr/>
        </p:nvSpPr>
        <p:spPr>
          <a:xfrm>
            <a:off x="654758" y="3445090"/>
            <a:ext cx="4030133" cy="430887"/>
          </a:xfrm>
          <a:prstGeom prst="rect">
            <a:avLst/>
          </a:prstGeom>
          <a:noFill/>
        </p:spPr>
        <p:txBody>
          <a:bodyPr wrap="square">
            <a:spAutoFit/>
          </a:bodyPr>
          <a:lstStyle/>
          <a:p>
            <a:pPr>
              <a:buNone/>
            </a:pPr>
            <a:r>
              <a:rPr lang="en-US" sz="2200" dirty="0"/>
              <a:t>Jensen Huang: </a:t>
            </a:r>
            <a:r>
              <a:rPr lang="en-US" sz="2200" dirty="0">
                <a:effectLst/>
              </a:rPr>
              <a:t>NVIDIA</a:t>
            </a:r>
            <a:endParaRPr lang="en-US" sz="2200" dirty="0"/>
          </a:p>
        </p:txBody>
      </p:sp>
      <p:sp>
        <p:nvSpPr>
          <p:cNvPr id="55" name="TextBox 54">
            <a:extLst>
              <a:ext uri="{FF2B5EF4-FFF2-40B4-BE49-F238E27FC236}">
                <a16:creationId xmlns:a16="http://schemas.microsoft.com/office/drawing/2014/main" id="{8D258D6E-DC58-8495-D3DC-46AB35E0C10B}"/>
              </a:ext>
            </a:extLst>
          </p:cNvPr>
          <p:cNvSpPr txBox="1"/>
          <p:nvPr/>
        </p:nvSpPr>
        <p:spPr>
          <a:xfrm>
            <a:off x="677329" y="904814"/>
            <a:ext cx="5294489" cy="461665"/>
          </a:xfrm>
          <a:prstGeom prst="rect">
            <a:avLst/>
          </a:prstGeom>
          <a:noFill/>
        </p:spPr>
        <p:txBody>
          <a:bodyPr wrap="square" rtlCol="0">
            <a:spAutoFit/>
          </a:bodyPr>
          <a:lstStyle/>
          <a:p>
            <a:r>
              <a:rPr lang="en-US" sz="2400" u="sng" dirty="0"/>
              <a:t>We might think of…</a:t>
            </a:r>
          </a:p>
        </p:txBody>
      </p:sp>
      <p:grpSp>
        <p:nvGrpSpPr>
          <p:cNvPr id="81" name="Group 80">
            <a:extLst>
              <a:ext uri="{FF2B5EF4-FFF2-40B4-BE49-F238E27FC236}">
                <a16:creationId xmlns:a16="http://schemas.microsoft.com/office/drawing/2014/main" id="{660457C1-5292-E958-FE7B-26D17B31DDC8}"/>
              </a:ext>
            </a:extLst>
          </p:cNvPr>
          <p:cNvGrpSpPr/>
          <p:nvPr/>
        </p:nvGrpSpPr>
        <p:grpSpPr>
          <a:xfrm>
            <a:off x="5757330" y="3419357"/>
            <a:ext cx="5418671" cy="3423452"/>
            <a:chOff x="5757330" y="3374201"/>
            <a:chExt cx="5418671" cy="3423452"/>
          </a:xfrm>
        </p:grpSpPr>
        <p:sp>
          <p:nvSpPr>
            <p:cNvPr id="72" name="Arrow: Down 71">
              <a:extLst>
                <a:ext uri="{FF2B5EF4-FFF2-40B4-BE49-F238E27FC236}">
                  <a16:creationId xmlns:a16="http://schemas.microsoft.com/office/drawing/2014/main" id="{4E45E18E-C567-2793-A656-801F0F910D84}"/>
                </a:ext>
              </a:extLst>
            </p:cNvPr>
            <p:cNvSpPr/>
            <p:nvPr/>
          </p:nvSpPr>
          <p:spPr>
            <a:xfrm>
              <a:off x="8111070" y="3374201"/>
              <a:ext cx="654755" cy="670849"/>
            </a:xfrm>
            <a:prstGeom prst="down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TextBox 73">
              <a:extLst>
                <a:ext uri="{FF2B5EF4-FFF2-40B4-BE49-F238E27FC236}">
                  <a16:creationId xmlns:a16="http://schemas.microsoft.com/office/drawing/2014/main" id="{521A2F8C-350A-9A58-9357-AD7F04191E49}"/>
                </a:ext>
              </a:extLst>
            </p:cNvPr>
            <p:cNvSpPr txBox="1"/>
            <p:nvPr/>
          </p:nvSpPr>
          <p:spPr>
            <a:xfrm>
              <a:off x="5757330" y="3954738"/>
              <a:ext cx="5418671" cy="461665"/>
            </a:xfrm>
            <a:prstGeom prst="rect">
              <a:avLst/>
            </a:prstGeom>
            <a:noFill/>
          </p:spPr>
          <p:txBody>
            <a:bodyPr wrap="square" rtlCol="0">
              <a:spAutoFit/>
            </a:bodyPr>
            <a:lstStyle/>
            <a:p>
              <a:pPr algn="ctr"/>
              <a:r>
                <a:rPr lang="en-US" sz="2400" dirty="0">
                  <a:solidFill>
                    <a:srgbClr val="00B050"/>
                  </a:solidFill>
                </a:rPr>
                <a:t>There is room for the rest of us!</a:t>
              </a:r>
            </a:p>
          </p:txBody>
        </p:sp>
        <p:pic>
          <p:nvPicPr>
            <p:cNvPr id="76" name="Picture 75">
              <a:extLst>
                <a:ext uri="{FF2B5EF4-FFF2-40B4-BE49-F238E27FC236}">
                  <a16:creationId xmlns:a16="http://schemas.microsoft.com/office/drawing/2014/main" id="{93C663C9-AE98-8E4F-4775-53DA565A5EB5}"/>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6770514" y="4416403"/>
              <a:ext cx="3810000" cy="2381250"/>
            </a:xfrm>
            <a:prstGeom prst="rect">
              <a:avLst/>
            </a:prstGeom>
          </p:spPr>
        </p:pic>
      </p:grpSp>
      <p:grpSp>
        <p:nvGrpSpPr>
          <p:cNvPr id="86" name="Group 85">
            <a:extLst>
              <a:ext uri="{FF2B5EF4-FFF2-40B4-BE49-F238E27FC236}">
                <a16:creationId xmlns:a16="http://schemas.microsoft.com/office/drawing/2014/main" id="{92DCEC2B-5911-BBC6-AA91-47FFCDF200BF}"/>
              </a:ext>
            </a:extLst>
          </p:cNvPr>
          <p:cNvGrpSpPr/>
          <p:nvPr/>
        </p:nvGrpSpPr>
        <p:grpSpPr>
          <a:xfrm>
            <a:off x="615244" y="904814"/>
            <a:ext cx="10306759" cy="4831445"/>
            <a:chOff x="615244" y="1006415"/>
            <a:chExt cx="10306759" cy="4831445"/>
          </a:xfrm>
        </p:grpSpPr>
        <p:grpSp>
          <p:nvGrpSpPr>
            <p:cNvPr id="80" name="Group 79">
              <a:extLst>
                <a:ext uri="{FF2B5EF4-FFF2-40B4-BE49-F238E27FC236}">
                  <a16:creationId xmlns:a16="http://schemas.microsoft.com/office/drawing/2014/main" id="{F4EC24B1-A5BD-9458-4BDE-12C99BAC99D0}"/>
                </a:ext>
              </a:extLst>
            </p:cNvPr>
            <p:cNvGrpSpPr/>
            <p:nvPr/>
          </p:nvGrpSpPr>
          <p:grpSpPr>
            <a:xfrm>
              <a:off x="5954892" y="1006415"/>
              <a:ext cx="4967111" cy="2539084"/>
              <a:chOff x="5954892" y="1006415"/>
              <a:chExt cx="4967111" cy="2539084"/>
            </a:xfrm>
          </p:grpSpPr>
          <p:sp>
            <p:nvSpPr>
              <p:cNvPr id="68" name="TextBox 67">
                <a:extLst>
                  <a:ext uri="{FF2B5EF4-FFF2-40B4-BE49-F238E27FC236}">
                    <a16:creationId xmlns:a16="http://schemas.microsoft.com/office/drawing/2014/main" id="{43C0F3F6-6E1E-45C2-1F1B-5C960AECC03C}"/>
                  </a:ext>
                </a:extLst>
              </p:cNvPr>
              <p:cNvSpPr txBox="1"/>
              <p:nvPr/>
            </p:nvSpPr>
            <p:spPr>
              <a:xfrm>
                <a:off x="5954892" y="1006415"/>
                <a:ext cx="4967111" cy="461665"/>
              </a:xfrm>
              <a:prstGeom prst="rect">
                <a:avLst/>
              </a:prstGeom>
              <a:noFill/>
            </p:spPr>
            <p:txBody>
              <a:bodyPr wrap="square" rtlCol="0">
                <a:spAutoFit/>
              </a:bodyPr>
              <a:lstStyle/>
              <a:p>
                <a:r>
                  <a:rPr lang="en-US" sz="2400" u="sng" dirty="0"/>
                  <a:t>Of the 34M companies in the US…</a:t>
                </a:r>
              </a:p>
            </p:txBody>
          </p:sp>
          <p:sp>
            <p:nvSpPr>
              <p:cNvPr id="70" name="TextBox 69">
                <a:extLst>
                  <a:ext uri="{FF2B5EF4-FFF2-40B4-BE49-F238E27FC236}">
                    <a16:creationId xmlns:a16="http://schemas.microsoft.com/office/drawing/2014/main" id="{27A83E12-4143-8995-04A3-67FB5558F416}"/>
                  </a:ext>
                </a:extLst>
              </p:cNvPr>
              <p:cNvSpPr txBox="1"/>
              <p:nvPr/>
            </p:nvSpPr>
            <p:spPr>
              <a:xfrm>
                <a:off x="6203247" y="1529563"/>
                <a:ext cx="4470400" cy="2015936"/>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sz="2200" dirty="0"/>
                  <a:t>70% have no employees</a:t>
                </a:r>
              </a:p>
              <a:p>
                <a:pPr marL="285750" indent="-285750">
                  <a:spcAft>
                    <a:spcPts val="600"/>
                  </a:spcAft>
                  <a:buFont typeface="Arial" panose="020B0604020202020204" pitchFamily="34" charset="0"/>
                  <a:buChar char="•"/>
                </a:pPr>
                <a:r>
                  <a:rPr lang="en-US" sz="2200" dirty="0"/>
                  <a:t>95% have nine of less employees</a:t>
                </a:r>
              </a:p>
              <a:p>
                <a:pPr marL="285750" indent="-285750">
                  <a:spcAft>
                    <a:spcPts val="600"/>
                  </a:spcAft>
                  <a:buFont typeface="Arial" panose="020B0604020202020204" pitchFamily="34" charset="0"/>
                  <a:buChar char="•"/>
                </a:pPr>
                <a:r>
                  <a:rPr lang="en-US" sz="2200" dirty="0"/>
                  <a:t>80% of all companies have annual  revenue less than $5 million</a:t>
                </a:r>
              </a:p>
              <a:p>
                <a:pPr marL="285750" indent="-285750">
                  <a:spcAft>
                    <a:spcPts val="600"/>
                  </a:spcAft>
                  <a:buFont typeface="Arial" panose="020B0604020202020204" pitchFamily="34" charset="0"/>
                  <a:buChar char="•"/>
                </a:pPr>
                <a:r>
                  <a:rPr lang="en-US" sz="2200" dirty="0"/>
                  <a:t>Only 0.07% have &gt; 500 employees</a:t>
                </a:r>
              </a:p>
            </p:txBody>
          </p:sp>
        </p:grpSp>
        <p:sp>
          <p:nvSpPr>
            <p:cNvPr id="82" name="TextBox 81">
              <a:extLst>
                <a:ext uri="{FF2B5EF4-FFF2-40B4-BE49-F238E27FC236}">
                  <a16:creationId xmlns:a16="http://schemas.microsoft.com/office/drawing/2014/main" id="{8992CE4E-38EB-D526-8CC5-3E406C2E5DD4}"/>
                </a:ext>
              </a:extLst>
            </p:cNvPr>
            <p:cNvSpPr txBox="1"/>
            <p:nvPr/>
          </p:nvSpPr>
          <p:spPr>
            <a:xfrm>
              <a:off x="615244" y="5376195"/>
              <a:ext cx="4109160" cy="461665"/>
            </a:xfrm>
            <a:prstGeom prst="rect">
              <a:avLst/>
            </a:prstGeom>
            <a:noFill/>
          </p:spPr>
          <p:txBody>
            <a:bodyPr wrap="square" rtlCol="0">
              <a:spAutoFit/>
            </a:bodyPr>
            <a:lstStyle/>
            <a:p>
              <a:r>
                <a:rPr lang="en-US" sz="2400" dirty="0">
                  <a:solidFill>
                    <a:srgbClr val="00B0F0"/>
                  </a:solidFill>
                </a:rPr>
                <a:t>But there are plenty of others!</a:t>
              </a:r>
            </a:p>
          </p:txBody>
        </p:sp>
        <p:cxnSp>
          <p:nvCxnSpPr>
            <p:cNvPr id="84" name="Straight Arrow Connector 83">
              <a:extLst>
                <a:ext uri="{FF2B5EF4-FFF2-40B4-BE49-F238E27FC236}">
                  <a16:creationId xmlns:a16="http://schemas.microsoft.com/office/drawing/2014/main" id="{10F9B02C-3FB8-733F-DAC6-F2A76A3D6642}"/>
                </a:ext>
              </a:extLst>
            </p:cNvPr>
            <p:cNvCxnSpPr>
              <a:cxnSpLocks/>
            </p:cNvCxnSpPr>
            <p:nvPr/>
          </p:nvCxnSpPr>
          <p:spPr>
            <a:xfrm flipV="1">
              <a:off x="4578475" y="1358461"/>
              <a:ext cx="1393354" cy="4150517"/>
            </a:xfrm>
            <a:prstGeom prst="straightConnector1">
              <a:avLst/>
            </a:prstGeom>
            <a:ln w="57150">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3692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additive="base">
                                        <p:cTn id="13" dur="500" fill="hold"/>
                                        <p:tgtEl>
                                          <p:spTgt spid="81"/>
                                        </p:tgtEl>
                                        <p:attrNameLst>
                                          <p:attrName>ppt_x</p:attrName>
                                        </p:attrNameLst>
                                      </p:cBhvr>
                                      <p:tavLst>
                                        <p:tav tm="0">
                                          <p:val>
                                            <p:strVal val="#ppt_x"/>
                                          </p:val>
                                        </p:tav>
                                        <p:tav tm="100000">
                                          <p:val>
                                            <p:strVal val="#ppt_x"/>
                                          </p:val>
                                        </p:tav>
                                      </p:tavLst>
                                    </p:anim>
                                    <p:anim calcmode="lin" valueType="num">
                                      <p:cBhvr additive="base">
                                        <p:cTn id="14"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51D5ECD-B8FE-90D8-726D-3FE6D990E6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0C4DAD-CA64-3990-6AED-1DADF417A341}"/>
              </a:ext>
            </a:extLst>
          </p:cNvPr>
          <p:cNvSpPr>
            <a:spLocks noGrp="1"/>
          </p:cNvSpPr>
          <p:nvPr>
            <p:ph type="title"/>
          </p:nvPr>
        </p:nvSpPr>
        <p:spPr>
          <a:xfrm>
            <a:off x="7463481" y="206022"/>
            <a:ext cx="3890319" cy="576119"/>
          </a:xfrm>
        </p:spPr>
        <p:txBody>
          <a:bodyPr>
            <a:noAutofit/>
          </a:bodyPr>
          <a:lstStyle/>
          <a:p>
            <a:r>
              <a:rPr lang="en-US" sz="2800" dirty="0"/>
              <a:t> </a:t>
            </a:r>
            <a:r>
              <a:rPr lang="en-US" dirty="0"/>
              <a:t>Transitions</a:t>
            </a:r>
            <a:endParaRPr lang="en-US" sz="2800" dirty="0"/>
          </a:p>
        </p:txBody>
      </p:sp>
      <p:sp>
        <p:nvSpPr>
          <p:cNvPr id="3" name="Slide Number Placeholder 2">
            <a:extLst>
              <a:ext uri="{FF2B5EF4-FFF2-40B4-BE49-F238E27FC236}">
                <a16:creationId xmlns:a16="http://schemas.microsoft.com/office/drawing/2014/main" id="{5B303677-5D0B-8751-E4BC-E81911AEC635}"/>
              </a:ext>
            </a:extLst>
          </p:cNvPr>
          <p:cNvSpPr>
            <a:spLocks noGrp="1"/>
          </p:cNvSpPr>
          <p:nvPr>
            <p:ph type="sldNum" sz="quarter" idx="4294967295"/>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8DF28D3-48BD-4648-9818-9E78F593EEE9}" type="slidenum">
              <a:rPr lang="en-US" smtClean="0"/>
              <a:pPr/>
              <a:t>3</a:t>
            </a:fld>
            <a:endParaRPr lang="en-US" dirty="0"/>
          </a:p>
        </p:txBody>
      </p:sp>
      <p:sp>
        <p:nvSpPr>
          <p:cNvPr id="6" name="TextBox 5">
            <a:extLst>
              <a:ext uri="{FF2B5EF4-FFF2-40B4-BE49-F238E27FC236}">
                <a16:creationId xmlns:a16="http://schemas.microsoft.com/office/drawing/2014/main" id="{00763920-66D0-D517-70F1-AD8D16EFD31F}"/>
              </a:ext>
            </a:extLst>
          </p:cNvPr>
          <p:cNvSpPr txBox="1"/>
          <p:nvPr/>
        </p:nvSpPr>
        <p:spPr>
          <a:xfrm>
            <a:off x="2064758" y="1767976"/>
            <a:ext cx="1651519" cy="461665"/>
          </a:xfrm>
          <a:prstGeom prst="rect">
            <a:avLst/>
          </a:prstGeom>
          <a:noFill/>
        </p:spPr>
        <p:txBody>
          <a:bodyPr wrap="square" rtlCol="0">
            <a:spAutoFit/>
          </a:bodyPr>
          <a:lstStyle/>
          <a:p>
            <a:pPr algn="ctr"/>
            <a:r>
              <a:rPr lang="en-US" sz="2400" b="1" dirty="0">
                <a:solidFill>
                  <a:srgbClr val="FFFF00"/>
                </a:solidFill>
              </a:rPr>
              <a:t>Pass Time</a:t>
            </a:r>
          </a:p>
        </p:txBody>
      </p:sp>
      <p:sp>
        <p:nvSpPr>
          <p:cNvPr id="7" name="TextBox 6">
            <a:extLst>
              <a:ext uri="{FF2B5EF4-FFF2-40B4-BE49-F238E27FC236}">
                <a16:creationId xmlns:a16="http://schemas.microsoft.com/office/drawing/2014/main" id="{0ACDA17F-B0EF-FF0E-5296-762333546BC1}"/>
              </a:ext>
            </a:extLst>
          </p:cNvPr>
          <p:cNvSpPr txBox="1"/>
          <p:nvPr/>
        </p:nvSpPr>
        <p:spPr>
          <a:xfrm>
            <a:off x="4232339" y="1767976"/>
            <a:ext cx="1199245" cy="461665"/>
          </a:xfrm>
          <a:prstGeom prst="rect">
            <a:avLst/>
          </a:prstGeom>
          <a:noFill/>
        </p:spPr>
        <p:txBody>
          <a:bodyPr wrap="square" rtlCol="0">
            <a:spAutoFit/>
          </a:bodyPr>
          <a:lstStyle/>
          <a:p>
            <a:pPr algn="ctr"/>
            <a:r>
              <a:rPr lang="en-US" sz="2400" b="1" dirty="0">
                <a:solidFill>
                  <a:srgbClr val="FFFF00"/>
                </a:solidFill>
              </a:rPr>
              <a:t>Hobby</a:t>
            </a:r>
          </a:p>
        </p:txBody>
      </p:sp>
      <p:sp>
        <p:nvSpPr>
          <p:cNvPr id="8" name="TextBox 7">
            <a:extLst>
              <a:ext uri="{FF2B5EF4-FFF2-40B4-BE49-F238E27FC236}">
                <a16:creationId xmlns:a16="http://schemas.microsoft.com/office/drawing/2014/main" id="{508B6FEA-E134-7090-4873-38C108359A7B}"/>
              </a:ext>
            </a:extLst>
          </p:cNvPr>
          <p:cNvSpPr txBox="1"/>
          <p:nvPr/>
        </p:nvSpPr>
        <p:spPr>
          <a:xfrm>
            <a:off x="7511394" y="1767976"/>
            <a:ext cx="1651519" cy="461665"/>
          </a:xfrm>
          <a:prstGeom prst="rect">
            <a:avLst/>
          </a:prstGeom>
          <a:noFill/>
        </p:spPr>
        <p:txBody>
          <a:bodyPr wrap="square" rtlCol="0">
            <a:spAutoFit/>
          </a:bodyPr>
          <a:lstStyle/>
          <a:p>
            <a:pPr algn="ctr"/>
            <a:r>
              <a:rPr lang="en-US" sz="2400" b="1" dirty="0">
                <a:solidFill>
                  <a:srgbClr val="FFFF00"/>
                </a:solidFill>
              </a:rPr>
              <a:t>Lifestyle</a:t>
            </a:r>
          </a:p>
        </p:txBody>
      </p:sp>
      <p:sp>
        <p:nvSpPr>
          <p:cNvPr id="9" name="TextBox 8">
            <a:extLst>
              <a:ext uri="{FF2B5EF4-FFF2-40B4-BE49-F238E27FC236}">
                <a16:creationId xmlns:a16="http://schemas.microsoft.com/office/drawing/2014/main" id="{5C0C509F-3463-1761-B612-913504EA9CD7}"/>
              </a:ext>
            </a:extLst>
          </p:cNvPr>
          <p:cNvSpPr txBox="1"/>
          <p:nvPr/>
        </p:nvSpPr>
        <p:spPr>
          <a:xfrm>
            <a:off x="9559427" y="1767976"/>
            <a:ext cx="1790063" cy="461665"/>
          </a:xfrm>
          <a:prstGeom prst="rect">
            <a:avLst/>
          </a:prstGeom>
          <a:noFill/>
        </p:spPr>
        <p:txBody>
          <a:bodyPr wrap="square" rtlCol="0">
            <a:spAutoFit/>
          </a:bodyPr>
          <a:lstStyle/>
          <a:p>
            <a:pPr algn="ctr"/>
            <a:r>
              <a:rPr lang="en-US" sz="2400" b="1" dirty="0">
                <a:solidFill>
                  <a:srgbClr val="FFFF00"/>
                </a:solidFill>
              </a:rPr>
              <a:t>Exit Focused</a:t>
            </a:r>
          </a:p>
        </p:txBody>
      </p:sp>
      <p:sp>
        <p:nvSpPr>
          <p:cNvPr id="30" name="Arrow: Left-Right 29">
            <a:extLst>
              <a:ext uri="{FF2B5EF4-FFF2-40B4-BE49-F238E27FC236}">
                <a16:creationId xmlns:a16="http://schemas.microsoft.com/office/drawing/2014/main" id="{4A81F075-7290-1E26-6FE1-81422A6DBA2F}"/>
              </a:ext>
            </a:extLst>
          </p:cNvPr>
          <p:cNvSpPr/>
          <p:nvPr/>
        </p:nvSpPr>
        <p:spPr>
          <a:xfrm>
            <a:off x="2135882" y="1426015"/>
            <a:ext cx="4475702" cy="461664"/>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Avocation</a:t>
            </a:r>
          </a:p>
        </p:txBody>
      </p:sp>
      <p:sp>
        <p:nvSpPr>
          <p:cNvPr id="32" name="Arrow: Left-Right 31">
            <a:extLst>
              <a:ext uri="{FF2B5EF4-FFF2-40B4-BE49-F238E27FC236}">
                <a16:creationId xmlns:a16="http://schemas.microsoft.com/office/drawing/2014/main" id="{1CA558EF-A7FC-D21F-BFA5-112347AC8954}"/>
              </a:ext>
            </a:extLst>
          </p:cNvPr>
          <p:cNvSpPr/>
          <p:nvPr/>
        </p:nvSpPr>
        <p:spPr>
          <a:xfrm>
            <a:off x="6556929" y="1426015"/>
            <a:ext cx="4646691" cy="461664"/>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Vocation</a:t>
            </a:r>
          </a:p>
        </p:txBody>
      </p:sp>
      <p:sp>
        <p:nvSpPr>
          <p:cNvPr id="34" name="TextBox 33">
            <a:extLst>
              <a:ext uri="{FF2B5EF4-FFF2-40B4-BE49-F238E27FC236}">
                <a16:creationId xmlns:a16="http://schemas.microsoft.com/office/drawing/2014/main" id="{84080413-10A3-E701-B681-F0B03AF5B582}"/>
              </a:ext>
            </a:extLst>
          </p:cNvPr>
          <p:cNvSpPr txBox="1"/>
          <p:nvPr/>
        </p:nvSpPr>
        <p:spPr>
          <a:xfrm>
            <a:off x="5884525" y="1767976"/>
            <a:ext cx="1445980" cy="461665"/>
          </a:xfrm>
          <a:prstGeom prst="rect">
            <a:avLst/>
          </a:prstGeom>
          <a:noFill/>
        </p:spPr>
        <p:txBody>
          <a:bodyPr wrap="square" rtlCol="0">
            <a:spAutoFit/>
          </a:bodyPr>
          <a:lstStyle/>
          <a:p>
            <a:pPr algn="ctr"/>
            <a:r>
              <a:rPr lang="en-US" sz="2400" b="1" dirty="0">
                <a:solidFill>
                  <a:srgbClr val="FFFF00"/>
                </a:solidFill>
              </a:rPr>
              <a:t>Part Time</a:t>
            </a:r>
          </a:p>
        </p:txBody>
      </p:sp>
      <p:grpSp>
        <p:nvGrpSpPr>
          <p:cNvPr id="61" name="Group 60">
            <a:extLst>
              <a:ext uri="{FF2B5EF4-FFF2-40B4-BE49-F238E27FC236}">
                <a16:creationId xmlns:a16="http://schemas.microsoft.com/office/drawing/2014/main" id="{FF8A2141-E810-75AD-14A9-88F5EC012766}"/>
              </a:ext>
            </a:extLst>
          </p:cNvPr>
          <p:cNvGrpSpPr/>
          <p:nvPr/>
        </p:nvGrpSpPr>
        <p:grpSpPr>
          <a:xfrm>
            <a:off x="566612" y="2282957"/>
            <a:ext cx="10779568" cy="1208907"/>
            <a:chOff x="566612" y="1966865"/>
            <a:chExt cx="10779568" cy="1208907"/>
          </a:xfrm>
        </p:grpSpPr>
        <p:sp>
          <p:nvSpPr>
            <p:cNvPr id="4" name="TextBox 3">
              <a:extLst>
                <a:ext uri="{FF2B5EF4-FFF2-40B4-BE49-F238E27FC236}">
                  <a16:creationId xmlns:a16="http://schemas.microsoft.com/office/drawing/2014/main" id="{E51CDC43-905D-C61D-2B48-33D59DC0B90B}"/>
                </a:ext>
              </a:extLst>
            </p:cNvPr>
            <p:cNvSpPr txBox="1"/>
            <p:nvPr/>
          </p:nvSpPr>
          <p:spPr>
            <a:xfrm>
              <a:off x="1925064" y="1975443"/>
              <a:ext cx="2051983" cy="1200329"/>
            </a:xfrm>
            <a:prstGeom prst="rect">
              <a:avLst/>
            </a:prstGeom>
            <a:noFill/>
          </p:spPr>
          <p:txBody>
            <a:bodyPr wrap="square" rtlCol="0">
              <a:spAutoFit/>
            </a:bodyPr>
            <a:lstStyle/>
            <a:p>
              <a:pPr marL="339725" indent="-165100">
                <a:buFont typeface="Arial" panose="020B0604020202020204" pitchFamily="34" charset="0"/>
                <a:buChar char="•"/>
                <a:tabLst>
                  <a:tab pos="339725" algn="l"/>
                </a:tabLst>
              </a:pPr>
              <a:r>
                <a:rPr lang="en-US" dirty="0"/>
                <a:t>Browsing</a:t>
              </a:r>
            </a:p>
            <a:p>
              <a:pPr marL="342900" indent="-168275">
                <a:buFont typeface="Arial" panose="020B0604020202020204" pitchFamily="34" charset="0"/>
                <a:buChar char="•"/>
                <a:tabLst>
                  <a:tab pos="339725" algn="l"/>
                </a:tabLst>
              </a:pPr>
              <a:r>
                <a:rPr lang="en-US" dirty="0"/>
                <a:t>Sports Watching</a:t>
              </a:r>
            </a:p>
            <a:p>
              <a:pPr marL="342900" indent="-168275">
                <a:buFont typeface="Arial" panose="020B0604020202020204" pitchFamily="34" charset="0"/>
                <a:buChar char="•"/>
                <a:tabLst>
                  <a:tab pos="339725" algn="l"/>
                </a:tabLst>
              </a:pPr>
              <a:r>
                <a:rPr lang="en-US" dirty="0"/>
                <a:t>Museums</a:t>
              </a:r>
            </a:p>
            <a:p>
              <a:pPr marL="342900" indent="-168275">
                <a:buFont typeface="Arial" panose="020B0604020202020204" pitchFamily="34" charset="0"/>
                <a:buChar char="•"/>
                <a:tabLst>
                  <a:tab pos="339725" algn="l"/>
                </a:tabLst>
              </a:pPr>
              <a:r>
                <a:rPr lang="en-US" dirty="0"/>
                <a:t>Concerts</a:t>
              </a:r>
            </a:p>
          </p:txBody>
        </p:sp>
        <p:sp>
          <p:nvSpPr>
            <p:cNvPr id="10" name="TextBox 9">
              <a:extLst>
                <a:ext uri="{FF2B5EF4-FFF2-40B4-BE49-F238E27FC236}">
                  <a16:creationId xmlns:a16="http://schemas.microsoft.com/office/drawing/2014/main" id="{8155CBB9-DD7F-FE0D-202B-95178C7B40E9}"/>
                </a:ext>
              </a:extLst>
            </p:cNvPr>
            <p:cNvSpPr txBox="1"/>
            <p:nvPr/>
          </p:nvSpPr>
          <p:spPr>
            <a:xfrm>
              <a:off x="3951028" y="1975443"/>
              <a:ext cx="1843920" cy="1200329"/>
            </a:xfrm>
            <a:prstGeom prst="rect">
              <a:avLst/>
            </a:prstGeom>
            <a:noFill/>
          </p:spPr>
          <p:txBody>
            <a:bodyPr wrap="square" rtlCol="0">
              <a:spAutoFit/>
            </a:bodyPr>
            <a:lstStyle/>
            <a:p>
              <a:pPr marL="339725" indent="-165100">
                <a:buFont typeface="Arial" panose="020B0604020202020204" pitchFamily="34" charset="0"/>
                <a:buChar char="•"/>
              </a:pPr>
              <a:r>
                <a:rPr lang="en-US" dirty="0"/>
                <a:t>Woodworking</a:t>
              </a:r>
            </a:p>
            <a:p>
              <a:pPr marL="342900" indent="-168275">
                <a:buFont typeface="Arial" panose="020B0604020202020204" pitchFamily="34" charset="0"/>
                <a:buChar char="•"/>
              </a:pPr>
              <a:r>
                <a:rPr lang="en-US" dirty="0"/>
                <a:t>Collecting</a:t>
              </a:r>
            </a:p>
            <a:p>
              <a:pPr marL="342900" indent="-168275">
                <a:buFont typeface="Arial" panose="020B0604020202020204" pitchFamily="34" charset="0"/>
                <a:buChar char="•"/>
              </a:pPr>
              <a:r>
                <a:rPr lang="en-US" dirty="0"/>
                <a:t>Sewing</a:t>
              </a:r>
            </a:p>
            <a:p>
              <a:pPr marL="342900" indent="-168275">
                <a:buFont typeface="Arial" panose="020B0604020202020204" pitchFamily="34" charset="0"/>
                <a:buChar char="•"/>
              </a:pPr>
              <a:r>
                <a:rPr lang="en-US" dirty="0"/>
                <a:t>Coding</a:t>
              </a:r>
            </a:p>
          </p:txBody>
        </p:sp>
        <p:sp>
          <p:nvSpPr>
            <p:cNvPr id="11" name="TextBox 10">
              <a:extLst>
                <a:ext uri="{FF2B5EF4-FFF2-40B4-BE49-F238E27FC236}">
                  <a16:creationId xmlns:a16="http://schemas.microsoft.com/office/drawing/2014/main" id="{B411FC6D-41A8-75F2-0785-B3B6C6072487}"/>
                </a:ext>
              </a:extLst>
            </p:cNvPr>
            <p:cNvSpPr txBox="1"/>
            <p:nvPr/>
          </p:nvSpPr>
          <p:spPr>
            <a:xfrm>
              <a:off x="7511394" y="1975443"/>
              <a:ext cx="1829783" cy="1200329"/>
            </a:xfrm>
            <a:prstGeom prst="rect">
              <a:avLst/>
            </a:prstGeom>
            <a:noFill/>
          </p:spPr>
          <p:txBody>
            <a:bodyPr wrap="square" rtlCol="0">
              <a:spAutoFit/>
            </a:bodyPr>
            <a:lstStyle>
              <a:defPPr>
                <a:defRPr lang="en-US"/>
              </a:defPPr>
              <a:lvl1pPr marL="339725" indent="-165100">
                <a:buFont typeface="Arial" panose="020B0604020202020204" pitchFamily="34" charset="0"/>
                <a:buChar char="•"/>
              </a:lvl1pPr>
            </a:lstStyle>
            <a:p>
              <a:r>
                <a:rPr lang="en-US" dirty="0"/>
                <a:t>Dry Cleaner</a:t>
              </a:r>
            </a:p>
            <a:p>
              <a:r>
                <a:rPr lang="en-US" dirty="0"/>
                <a:t>Franchiser</a:t>
              </a:r>
            </a:p>
            <a:p>
              <a:r>
                <a:rPr lang="en-US" dirty="0"/>
                <a:t>Online Selling</a:t>
              </a:r>
            </a:p>
            <a:p>
              <a:r>
                <a:rPr lang="en-US" dirty="0"/>
                <a:t>Personal Srvc </a:t>
              </a:r>
            </a:p>
          </p:txBody>
        </p:sp>
        <p:sp>
          <p:nvSpPr>
            <p:cNvPr id="12" name="TextBox 11">
              <a:extLst>
                <a:ext uri="{FF2B5EF4-FFF2-40B4-BE49-F238E27FC236}">
                  <a16:creationId xmlns:a16="http://schemas.microsoft.com/office/drawing/2014/main" id="{7223066D-3109-AF66-A374-5BF54A424557}"/>
                </a:ext>
              </a:extLst>
            </p:cNvPr>
            <p:cNvSpPr txBox="1"/>
            <p:nvPr/>
          </p:nvSpPr>
          <p:spPr>
            <a:xfrm>
              <a:off x="9524387" y="1975443"/>
              <a:ext cx="1821793" cy="923330"/>
            </a:xfrm>
            <a:prstGeom prst="rect">
              <a:avLst/>
            </a:prstGeom>
            <a:noFill/>
          </p:spPr>
          <p:txBody>
            <a:bodyPr wrap="square" rtlCol="0">
              <a:spAutoFit/>
            </a:bodyPr>
            <a:lstStyle/>
            <a:p>
              <a:pPr algn="ctr"/>
              <a:r>
                <a:rPr lang="en-US" i="1" dirty="0"/>
                <a:t>Offering Products or Services to a</a:t>
              </a:r>
            </a:p>
            <a:p>
              <a:pPr algn="ctr"/>
              <a:r>
                <a:rPr lang="en-US" i="1" dirty="0"/>
                <a:t>Large Mkt</a:t>
              </a:r>
            </a:p>
          </p:txBody>
        </p:sp>
        <p:sp>
          <p:nvSpPr>
            <p:cNvPr id="24" name="TextBox 23">
              <a:extLst>
                <a:ext uri="{FF2B5EF4-FFF2-40B4-BE49-F238E27FC236}">
                  <a16:creationId xmlns:a16="http://schemas.microsoft.com/office/drawing/2014/main" id="{5C9FD630-82FB-68C5-12A1-2E13790536F8}"/>
                </a:ext>
              </a:extLst>
            </p:cNvPr>
            <p:cNvSpPr txBox="1"/>
            <p:nvPr/>
          </p:nvSpPr>
          <p:spPr>
            <a:xfrm>
              <a:off x="566612" y="2267736"/>
              <a:ext cx="1265574" cy="369332"/>
            </a:xfrm>
            <a:prstGeom prst="rect">
              <a:avLst/>
            </a:prstGeom>
            <a:noFill/>
          </p:spPr>
          <p:txBody>
            <a:bodyPr wrap="square" rtlCol="0">
              <a:spAutoFit/>
            </a:bodyPr>
            <a:lstStyle/>
            <a:p>
              <a:pPr algn="r"/>
              <a:r>
                <a:rPr lang="en-US" b="1" dirty="0">
                  <a:solidFill>
                    <a:srgbClr val="00B0F0"/>
                  </a:solidFill>
                </a:rPr>
                <a:t>Examples</a:t>
              </a:r>
            </a:p>
          </p:txBody>
        </p:sp>
        <p:sp>
          <p:nvSpPr>
            <p:cNvPr id="38" name="TextBox 37">
              <a:extLst>
                <a:ext uri="{FF2B5EF4-FFF2-40B4-BE49-F238E27FC236}">
                  <a16:creationId xmlns:a16="http://schemas.microsoft.com/office/drawing/2014/main" id="{0177EFA4-DDA2-91A0-5FDC-5738462ABCD5}"/>
                </a:ext>
              </a:extLst>
            </p:cNvPr>
            <p:cNvSpPr txBox="1"/>
            <p:nvPr/>
          </p:nvSpPr>
          <p:spPr>
            <a:xfrm>
              <a:off x="5735805" y="1966865"/>
              <a:ext cx="1829783" cy="1200329"/>
            </a:xfrm>
            <a:prstGeom prst="rect">
              <a:avLst/>
            </a:prstGeom>
            <a:noFill/>
          </p:spPr>
          <p:txBody>
            <a:bodyPr wrap="square" rtlCol="0">
              <a:spAutoFit/>
            </a:bodyPr>
            <a:lstStyle>
              <a:defPPr>
                <a:defRPr lang="en-US"/>
              </a:defPPr>
              <a:lvl1pPr marL="339725" indent="-165100">
                <a:buFont typeface="Arial" panose="020B0604020202020204" pitchFamily="34" charset="0"/>
                <a:buChar char="•"/>
              </a:lvl1pPr>
            </a:lstStyle>
            <a:p>
              <a:r>
                <a:rPr lang="en-US" dirty="0"/>
                <a:t>Selling Crafts</a:t>
              </a:r>
            </a:p>
            <a:p>
              <a:r>
                <a:rPr lang="en-US" dirty="0"/>
                <a:t>Consulting</a:t>
              </a:r>
            </a:p>
            <a:p>
              <a:r>
                <a:rPr lang="en-US" dirty="0"/>
                <a:t>Subject Matter Expert </a:t>
              </a:r>
            </a:p>
          </p:txBody>
        </p:sp>
      </p:grpSp>
      <p:sp>
        <p:nvSpPr>
          <p:cNvPr id="67" name="Arrow: Curved Down 66">
            <a:extLst>
              <a:ext uri="{FF2B5EF4-FFF2-40B4-BE49-F238E27FC236}">
                <a16:creationId xmlns:a16="http://schemas.microsoft.com/office/drawing/2014/main" id="{50235884-BD97-18B2-1F3E-F3784341EAC5}"/>
              </a:ext>
            </a:extLst>
          </p:cNvPr>
          <p:cNvSpPr/>
          <p:nvPr/>
        </p:nvSpPr>
        <p:spPr>
          <a:xfrm>
            <a:off x="2838450" y="1087520"/>
            <a:ext cx="1800225" cy="275531"/>
          </a:xfrm>
          <a:prstGeom prst="curvedDownArrow">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9" name="Arrow: Curved Down 68">
            <a:extLst>
              <a:ext uri="{FF2B5EF4-FFF2-40B4-BE49-F238E27FC236}">
                <a16:creationId xmlns:a16="http://schemas.microsoft.com/office/drawing/2014/main" id="{9E5D39F7-94CD-0562-596F-F131AFF43652}"/>
              </a:ext>
            </a:extLst>
          </p:cNvPr>
          <p:cNvSpPr/>
          <p:nvPr/>
        </p:nvSpPr>
        <p:spPr>
          <a:xfrm>
            <a:off x="4704023" y="1087520"/>
            <a:ext cx="1800225" cy="275531"/>
          </a:xfrm>
          <a:prstGeom prst="curvedDownArrow">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1" name="Arrow: Curved Down 70">
            <a:extLst>
              <a:ext uri="{FF2B5EF4-FFF2-40B4-BE49-F238E27FC236}">
                <a16:creationId xmlns:a16="http://schemas.microsoft.com/office/drawing/2014/main" id="{C714E6B3-0AE0-B4D6-6C83-80184BD9BD87}"/>
              </a:ext>
            </a:extLst>
          </p:cNvPr>
          <p:cNvSpPr/>
          <p:nvPr/>
        </p:nvSpPr>
        <p:spPr>
          <a:xfrm>
            <a:off x="6569596" y="1087520"/>
            <a:ext cx="1800225" cy="275531"/>
          </a:xfrm>
          <a:prstGeom prst="curvedDownArrow">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3" name="Arrow: Curved Down 72">
            <a:extLst>
              <a:ext uri="{FF2B5EF4-FFF2-40B4-BE49-F238E27FC236}">
                <a16:creationId xmlns:a16="http://schemas.microsoft.com/office/drawing/2014/main" id="{B0D2E20E-56E7-75D3-9FB5-ECA6CD52A095}"/>
              </a:ext>
            </a:extLst>
          </p:cNvPr>
          <p:cNvSpPr/>
          <p:nvPr/>
        </p:nvSpPr>
        <p:spPr>
          <a:xfrm>
            <a:off x="8435168" y="1087520"/>
            <a:ext cx="1800225" cy="275531"/>
          </a:xfrm>
          <a:prstGeom prst="curvedDownArrow">
            <a:avLst/>
          </a:prstGeom>
          <a:noFill/>
          <a:ln>
            <a:solidFill>
              <a:schemeClr val="tx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63" name="Group 62">
            <a:extLst>
              <a:ext uri="{FF2B5EF4-FFF2-40B4-BE49-F238E27FC236}">
                <a16:creationId xmlns:a16="http://schemas.microsoft.com/office/drawing/2014/main" id="{FFB96657-A73D-9BC4-67A6-E8C37F7B31B6}"/>
              </a:ext>
            </a:extLst>
          </p:cNvPr>
          <p:cNvGrpSpPr/>
          <p:nvPr/>
        </p:nvGrpSpPr>
        <p:grpSpPr>
          <a:xfrm>
            <a:off x="274211" y="3628984"/>
            <a:ext cx="10789038" cy="2844641"/>
            <a:chOff x="274211" y="3312892"/>
            <a:chExt cx="10789038" cy="2844641"/>
          </a:xfrm>
        </p:grpSpPr>
        <p:sp>
          <p:nvSpPr>
            <p:cNvPr id="43" name="TextBox 42">
              <a:extLst>
                <a:ext uri="{FF2B5EF4-FFF2-40B4-BE49-F238E27FC236}">
                  <a16:creationId xmlns:a16="http://schemas.microsoft.com/office/drawing/2014/main" id="{D93C339D-CDC4-A082-3749-6E87C3DE89A7}"/>
                </a:ext>
              </a:extLst>
            </p:cNvPr>
            <p:cNvSpPr txBox="1"/>
            <p:nvPr/>
          </p:nvSpPr>
          <p:spPr>
            <a:xfrm>
              <a:off x="274211" y="3828298"/>
              <a:ext cx="1557975" cy="369332"/>
            </a:xfrm>
            <a:prstGeom prst="rect">
              <a:avLst/>
            </a:prstGeom>
            <a:noFill/>
          </p:spPr>
          <p:txBody>
            <a:bodyPr wrap="square" rtlCol="0">
              <a:spAutoFit/>
            </a:bodyPr>
            <a:lstStyle/>
            <a:p>
              <a:pPr algn="r"/>
              <a:r>
                <a:rPr lang="en-US" b="1" dirty="0">
                  <a:solidFill>
                    <a:srgbClr val="00B0F0"/>
                  </a:solidFill>
                </a:rPr>
                <a:t>Commitment</a:t>
              </a:r>
            </a:p>
          </p:txBody>
        </p:sp>
        <p:sp>
          <p:nvSpPr>
            <p:cNvPr id="45" name="TextBox 44">
              <a:extLst>
                <a:ext uri="{FF2B5EF4-FFF2-40B4-BE49-F238E27FC236}">
                  <a16:creationId xmlns:a16="http://schemas.microsoft.com/office/drawing/2014/main" id="{84ECD469-4C49-486C-3732-1F9F9F6BBF6E}"/>
                </a:ext>
              </a:extLst>
            </p:cNvPr>
            <p:cNvSpPr txBox="1"/>
            <p:nvPr/>
          </p:nvSpPr>
          <p:spPr>
            <a:xfrm>
              <a:off x="2118519" y="3828298"/>
              <a:ext cx="1255612" cy="369332"/>
            </a:xfrm>
            <a:prstGeom prst="rect">
              <a:avLst/>
            </a:prstGeom>
            <a:noFill/>
          </p:spPr>
          <p:txBody>
            <a:bodyPr wrap="square" rtlCol="0">
              <a:spAutoFit/>
            </a:bodyPr>
            <a:lstStyle/>
            <a:p>
              <a:pPr algn="ctr"/>
              <a:r>
                <a:rPr lang="en-US" dirty="0"/>
                <a:t>Minimal</a:t>
              </a:r>
            </a:p>
          </p:txBody>
        </p:sp>
        <p:sp>
          <p:nvSpPr>
            <p:cNvPr id="47" name="TextBox 46">
              <a:extLst>
                <a:ext uri="{FF2B5EF4-FFF2-40B4-BE49-F238E27FC236}">
                  <a16:creationId xmlns:a16="http://schemas.microsoft.com/office/drawing/2014/main" id="{FC7B10D6-64D8-8AD8-1C8E-A8BD8B7CDDAB}"/>
                </a:ext>
              </a:extLst>
            </p:cNvPr>
            <p:cNvSpPr txBox="1"/>
            <p:nvPr/>
          </p:nvSpPr>
          <p:spPr>
            <a:xfrm>
              <a:off x="4015289" y="3828298"/>
              <a:ext cx="1255612" cy="369332"/>
            </a:xfrm>
            <a:prstGeom prst="rect">
              <a:avLst/>
            </a:prstGeom>
            <a:noFill/>
          </p:spPr>
          <p:txBody>
            <a:bodyPr wrap="square" rtlCol="0">
              <a:spAutoFit/>
            </a:bodyPr>
            <a:lstStyle/>
            <a:p>
              <a:pPr algn="ctr"/>
              <a:r>
                <a:rPr lang="en-US" dirty="0"/>
                <a:t>Minimal</a:t>
              </a:r>
            </a:p>
          </p:txBody>
        </p:sp>
        <p:sp>
          <p:nvSpPr>
            <p:cNvPr id="49" name="TextBox 48">
              <a:extLst>
                <a:ext uri="{FF2B5EF4-FFF2-40B4-BE49-F238E27FC236}">
                  <a16:creationId xmlns:a16="http://schemas.microsoft.com/office/drawing/2014/main" id="{8A746291-9605-2499-971D-4036CCBDE68E}"/>
                </a:ext>
              </a:extLst>
            </p:cNvPr>
            <p:cNvSpPr txBox="1"/>
            <p:nvPr/>
          </p:nvSpPr>
          <p:spPr>
            <a:xfrm>
              <a:off x="7668306" y="3828298"/>
              <a:ext cx="1255612" cy="369332"/>
            </a:xfrm>
            <a:prstGeom prst="rect">
              <a:avLst/>
            </a:prstGeom>
            <a:noFill/>
          </p:spPr>
          <p:txBody>
            <a:bodyPr wrap="square" rtlCol="0">
              <a:spAutoFit/>
            </a:bodyPr>
            <a:lstStyle/>
            <a:p>
              <a:pPr algn="ctr"/>
              <a:r>
                <a:rPr lang="en-US" dirty="0"/>
                <a:t>Heavy</a:t>
              </a:r>
            </a:p>
          </p:txBody>
        </p:sp>
        <p:sp>
          <p:nvSpPr>
            <p:cNvPr id="51" name="TextBox 50">
              <a:extLst>
                <a:ext uri="{FF2B5EF4-FFF2-40B4-BE49-F238E27FC236}">
                  <a16:creationId xmlns:a16="http://schemas.microsoft.com/office/drawing/2014/main" id="{FA4613AC-6240-4581-242C-FDBD56E3A560}"/>
                </a:ext>
              </a:extLst>
            </p:cNvPr>
            <p:cNvSpPr txBox="1"/>
            <p:nvPr/>
          </p:nvSpPr>
          <p:spPr>
            <a:xfrm>
              <a:off x="9622192" y="3828298"/>
              <a:ext cx="1255612" cy="369332"/>
            </a:xfrm>
            <a:prstGeom prst="rect">
              <a:avLst/>
            </a:prstGeom>
            <a:noFill/>
          </p:spPr>
          <p:txBody>
            <a:bodyPr wrap="square" rtlCol="0">
              <a:spAutoFit/>
            </a:bodyPr>
            <a:lstStyle/>
            <a:p>
              <a:pPr algn="ctr"/>
              <a:r>
                <a:rPr lang="en-US" dirty="0"/>
                <a:t>Total</a:t>
              </a:r>
            </a:p>
          </p:txBody>
        </p:sp>
        <p:sp>
          <p:nvSpPr>
            <p:cNvPr id="23" name="TextBox 22">
              <a:extLst>
                <a:ext uri="{FF2B5EF4-FFF2-40B4-BE49-F238E27FC236}">
                  <a16:creationId xmlns:a16="http://schemas.microsoft.com/office/drawing/2014/main" id="{97205814-5EBC-56C2-1FF5-05C329346A26}"/>
                </a:ext>
              </a:extLst>
            </p:cNvPr>
            <p:cNvSpPr txBox="1"/>
            <p:nvPr/>
          </p:nvSpPr>
          <p:spPr>
            <a:xfrm>
              <a:off x="399866" y="4798646"/>
              <a:ext cx="1432320" cy="369332"/>
            </a:xfrm>
            <a:prstGeom prst="rect">
              <a:avLst/>
            </a:prstGeom>
            <a:noFill/>
          </p:spPr>
          <p:txBody>
            <a:bodyPr wrap="square" rtlCol="0">
              <a:spAutoFit/>
            </a:bodyPr>
            <a:lstStyle/>
            <a:p>
              <a:pPr algn="r"/>
              <a:r>
                <a:rPr lang="en-US" b="1" dirty="0">
                  <a:solidFill>
                    <a:srgbClr val="00B0F0"/>
                  </a:solidFill>
                </a:rPr>
                <a:t>Investment $</a:t>
              </a:r>
            </a:p>
          </p:txBody>
        </p:sp>
        <p:sp>
          <p:nvSpPr>
            <p:cNvPr id="53" name="TextBox 52">
              <a:extLst>
                <a:ext uri="{FF2B5EF4-FFF2-40B4-BE49-F238E27FC236}">
                  <a16:creationId xmlns:a16="http://schemas.microsoft.com/office/drawing/2014/main" id="{560D9164-2045-E216-8E12-4FFC505D1D2D}"/>
                </a:ext>
              </a:extLst>
            </p:cNvPr>
            <p:cNvSpPr txBox="1"/>
            <p:nvPr/>
          </p:nvSpPr>
          <p:spPr>
            <a:xfrm>
              <a:off x="2001416" y="4798646"/>
              <a:ext cx="1489819" cy="369332"/>
            </a:xfrm>
            <a:prstGeom prst="rect">
              <a:avLst/>
            </a:prstGeom>
            <a:noFill/>
          </p:spPr>
          <p:txBody>
            <a:bodyPr wrap="square">
              <a:spAutoFit/>
            </a:bodyPr>
            <a:lstStyle/>
            <a:p>
              <a:pPr algn="ctr"/>
              <a:r>
                <a:rPr lang="en-US" sz="1800" dirty="0"/>
                <a:t>(Almost) Free</a:t>
              </a:r>
            </a:p>
          </p:txBody>
        </p:sp>
        <p:sp>
          <p:nvSpPr>
            <p:cNvPr id="57" name="TextBox 56">
              <a:extLst>
                <a:ext uri="{FF2B5EF4-FFF2-40B4-BE49-F238E27FC236}">
                  <a16:creationId xmlns:a16="http://schemas.microsoft.com/office/drawing/2014/main" id="{94816C90-86C6-DBD2-0836-55D2989D7DB4}"/>
                </a:ext>
              </a:extLst>
            </p:cNvPr>
            <p:cNvSpPr txBox="1"/>
            <p:nvPr/>
          </p:nvSpPr>
          <p:spPr>
            <a:xfrm>
              <a:off x="4015289" y="4798646"/>
              <a:ext cx="1255612" cy="369332"/>
            </a:xfrm>
            <a:prstGeom prst="rect">
              <a:avLst/>
            </a:prstGeom>
            <a:noFill/>
          </p:spPr>
          <p:txBody>
            <a:bodyPr wrap="square">
              <a:spAutoFit/>
            </a:bodyPr>
            <a:lstStyle/>
            <a:p>
              <a:pPr algn="ctr"/>
              <a:r>
                <a:rPr lang="en-US" sz="1800" dirty="0"/>
                <a:t>Low to Hi $</a:t>
              </a:r>
            </a:p>
          </p:txBody>
        </p:sp>
        <p:sp>
          <p:nvSpPr>
            <p:cNvPr id="27" name="TextBox 26">
              <a:extLst>
                <a:ext uri="{FF2B5EF4-FFF2-40B4-BE49-F238E27FC236}">
                  <a16:creationId xmlns:a16="http://schemas.microsoft.com/office/drawing/2014/main" id="{82CE0208-CA70-FF0D-66CE-E5BBEAB20CF1}"/>
                </a:ext>
              </a:extLst>
            </p:cNvPr>
            <p:cNvSpPr txBox="1"/>
            <p:nvPr/>
          </p:nvSpPr>
          <p:spPr>
            <a:xfrm>
              <a:off x="7541574" y="4811033"/>
              <a:ext cx="1509077" cy="369332"/>
            </a:xfrm>
            <a:prstGeom prst="rect">
              <a:avLst/>
            </a:prstGeom>
            <a:noFill/>
          </p:spPr>
          <p:txBody>
            <a:bodyPr wrap="square">
              <a:spAutoFit/>
            </a:bodyPr>
            <a:lstStyle/>
            <a:p>
              <a:pPr algn="ctr"/>
              <a:r>
                <a:rPr lang="en-US" sz="1800" dirty="0"/>
                <a:t>Med to Hi $</a:t>
              </a:r>
            </a:p>
          </p:txBody>
        </p:sp>
        <p:sp>
          <p:nvSpPr>
            <p:cNvPr id="29" name="TextBox 28">
              <a:extLst>
                <a:ext uri="{FF2B5EF4-FFF2-40B4-BE49-F238E27FC236}">
                  <a16:creationId xmlns:a16="http://schemas.microsoft.com/office/drawing/2014/main" id="{D22C141C-44A2-9E0C-F1BC-EB66169290BC}"/>
                </a:ext>
              </a:extLst>
            </p:cNvPr>
            <p:cNvSpPr txBox="1"/>
            <p:nvPr/>
          </p:nvSpPr>
          <p:spPr>
            <a:xfrm>
              <a:off x="9455858" y="4798646"/>
              <a:ext cx="1588281" cy="369332"/>
            </a:xfrm>
            <a:prstGeom prst="rect">
              <a:avLst/>
            </a:prstGeom>
            <a:noFill/>
          </p:spPr>
          <p:txBody>
            <a:bodyPr wrap="square">
              <a:spAutoFit/>
            </a:bodyPr>
            <a:lstStyle/>
            <a:p>
              <a:pPr algn="ctr"/>
              <a:r>
                <a:rPr lang="en-US" sz="1800" dirty="0"/>
                <a:t>Hi  to Very Hi $</a:t>
              </a:r>
            </a:p>
          </p:txBody>
        </p:sp>
        <p:sp>
          <p:nvSpPr>
            <p:cNvPr id="36" name="TextBox 35">
              <a:extLst>
                <a:ext uri="{FF2B5EF4-FFF2-40B4-BE49-F238E27FC236}">
                  <a16:creationId xmlns:a16="http://schemas.microsoft.com/office/drawing/2014/main" id="{36EEEDA0-66A2-957D-090B-FCF546A69D9F}"/>
                </a:ext>
              </a:extLst>
            </p:cNvPr>
            <p:cNvSpPr txBox="1"/>
            <p:nvPr/>
          </p:nvSpPr>
          <p:spPr>
            <a:xfrm>
              <a:off x="5704461" y="4821538"/>
              <a:ext cx="1489819" cy="369332"/>
            </a:xfrm>
            <a:prstGeom prst="rect">
              <a:avLst/>
            </a:prstGeom>
            <a:noFill/>
          </p:spPr>
          <p:txBody>
            <a:bodyPr wrap="square">
              <a:spAutoFit/>
            </a:bodyPr>
            <a:lstStyle/>
            <a:p>
              <a:pPr algn="ctr"/>
              <a:r>
                <a:rPr lang="en-US" sz="1800" dirty="0"/>
                <a:t>Low to </a:t>
              </a:r>
              <a:r>
                <a:rPr lang="en-US" dirty="0"/>
                <a:t>Med</a:t>
              </a:r>
              <a:r>
                <a:rPr lang="en-US" sz="1800" dirty="0"/>
                <a:t> $</a:t>
              </a:r>
            </a:p>
          </p:txBody>
        </p:sp>
        <p:sp>
          <p:nvSpPr>
            <p:cNvPr id="18" name="TextBox 17">
              <a:extLst>
                <a:ext uri="{FF2B5EF4-FFF2-40B4-BE49-F238E27FC236}">
                  <a16:creationId xmlns:a16="http://schemas.microsoft.com/office/drawing/2014/main" id="{4287B79A-CF08-F286-8E88-2B91DC94532C}"/>
                </a:ext>
              </a:extLst>
            </p:cNvPr>
            <p:cNvSpPr txBox="1"/>
            <p:nvPr/>
          </p:nvSpPr>
          <p:spPr>
            <a:xfrm>
              <a:off x="2118519" y="3312892"/>
              <a:ext cx="1255612" cy="369332"/>
            </a:xfrm>
            <a:prstGeom prst="rect">
              <a:avLst/>
            </a:prstGeom>
            <a:noFill/>
          </p:spPr>
          <p:txBody>
            <a:bodyPr wrap="square" rtlCol="0">
              <a:spAutoFit/>
            </a:bodyPr>
            <a:lstStyle/>
            <a:p>
              <a:pPr algn="ctr"/>
              <a:r>
                <a:rPr lang="en-US" dirty="0"/>
                <a:t>Yourself</a:t>
              </a:r>
            </a:p>
          </p:txBody>
        </p:sp>
        <p:sp>
          <p:nvSpPr>
            <p:cNvPr id="19" name="TextBox 18">
              <a:extLst>
                <a:ext uri="{FF2B5EF4-FFF2-40B4-BE49-F238E27FC236}">
                  <a16:creationId xmlns:a16="http://schemas.microsoft.com/office/drawing/2014/main" id="{0D33D686-94FB-0352-D7C7-5468F073E57B}"/>
                </a:ext>
              </a:extLst>
            </p:cNvPr>
            <p:cNvSpPr txBox="1"/>
            <p:nvPr/>
          </p:nvSpPr>
          <p:spPr>
            <a:xfrm>
              <a:off x="3855176" y="3312892"/>
              <a:ext cx="1575838" cy="369332"/>
            </a:xfrm>
            <a:prstGeom prst="rect">
              <a:avLst/>
            </a:prstGeom>
            <a:noFill/>
          </p:spPr>
          <p:txBody>
            <a:bodyPr wrap="square" rtlCol="0">
              <a:spAutoFit/>
            </a:bodyPr>
            <a:lstStyle/>
            <a:p>
              <a:pPr algn="ctr"/>
              <a:r>
                <a:rPr lang="en-US" dirty="0"/>
                <a:t>Yourself</a:t>
              </a:r>
            </a:p>
          </p:txBody>
        </p:sp>
        <p:sp>
          <p:nvSpPr>
            <p:cNvPr id="20" name="TextBox 19">
              <a:extLst>
                <a:ext uri="{FF2B5EF4-FFF2-40B4-BE49-F238E27FC236}">
                  <a16:creationId xmlns:a16="http://schemas.microsoft.com/office/drawing/2014/main" id="{F4DE6AF9-E281-3915-F300-2B70E2A9800F}"/>
                </a:ext>
              </a:extLst>
            </p:cNvPr>
            <p:cNvSpPr txBox="1"/>
            <p:nvPr/>
          </p:nvSpPr>
          <p:spPr>
            <a:xfrm>
              <a:off x="7378530" y="3312892"/>
              <a:ext cx="1835164" cy="369332"/>
            </a:xfrm>
            <a:prstGeom prst="rect">
              <a:avLst/>
            </a:prstGeom>
            <a:noFill/>
          </p:spPr>
          <p:txBody>
            <a:bodyPr wrap="square" rtlCol="0">
              <a:spAutoFit/>
            </a:bodyPr>
            <a:lstStyle/>
            <a:p>
              <a:pPr algn="ctr"/>
              <a:r>
                <a:rPr lang="en-US" dirty="0"/>
                <a:t>“Local” Mkt</a:t>
              </a:r>
            </a:p>
          </p:txBody>
        </p:sp>
        <p:sp>
          <p:nvSpPr>
            <p:cNvPr id="21" name="TextBox 20">
              <a:extLst>
                <a:ext uri="{FF2B5EF4-FFF2-40B4-BE49-F238E27FC236}">
                  <a16:creationId xmlns:a16="http://schemas.microsoft.com/office/drawing/2014/main" id="{FB97183F-1C24-EB11-17A3-C7BB683DE644}"/>
                </a:ext>
              </a:extLst>
            </p:cNvPr>
            <p:cNvSpPr txBox="1"/>
            <p:nvPr/>
          </p:nvSpPr>
          <p:spPr>
            <a:xfrm>
              <a:off x="9436747" y="3312892"/>
              <a:ext cx="1626502" cy="369332"/>
            </a:xfrm>
            <a:prstGeom prst="rect">
              <a:avLst/>
            </a:prstGeom>
            <a:noFill/>
          </p:spPr>
          <p:txBody>
            <a:bodyPr wrap="square" rtlCol="0">
              <a:spAutoFit/>
            </a:bodyPr>
            <a:lstStyle/>
            <a:p>
              <a:pPr algn="ctr"/>
              <a:r>
                <a:rPr lang="en-US" dirty="0"/>
                <a:t>Mass Mkt</a:t>
              </a:r>
            </a:p>
          </p:txBody>
        </p:sp>
        <p:sp>
          <p:nvSpPr>
            <p:cNvPr id="25" name="TextBox 24">
              <a:extLst>
                <a:ext uri="{FF2B5EF4-FFF2-40B4-BE49-F238E27FC236}">
                  <a16:creationId xmlns:a16="http://schemas.microsoft.com/office/drawing/2014/main" id="{C92B8F2E-C7E0-E712-93F1-4DCB011AFC1A}"/>
                </a:ext>
              </a:extLst>
            </p:cNvPr>
            <p:cNvSpPr txBox="1"/>
            <p:nvPr/>
          </p:nvSpPr>
          <p:spPr>
            <a:xfrm>
              <a:off x="454366" y="3312892"/>
              <a:ext cx="1377820" cy="369332"/>
            </a:xfrm>
            <a:prstGeom prst="rect">
              <a:avLst/>
            </a:prstGeom>
            <a:noFill/>
          </p:spPr>
          <p:txBody>
            <a:bodyPr wrap="square" rtlCol="0">
              <a:spAutoFit/>
            </a:bodyPr>
            <a:lstStyle/>
            <a:p>
              <a:pPr algn="r"/>
              <a:r>
                <a:rPr lang="en-US" b="1" dirty="0">
                  <a:solidFill>
                    <a:srgbClr val="00B0F0"/>
                  </a:solidFill>
                </a:rPr>
                <a:t>Focus</a:t>
              </a:r>
            </a:p>
          </p:txBody>
        </p:sp>
        <p:sp>
          <p:nvSpPr>
            <p:cNvPr id="40" name="TextBox 39">
              <a:extLst>
                <a:ext uri="{FF2B5EF4-FFF2-40B4-BE49-F238E27FC236}">
                  <a16:creationId xmlns:a16="http://schemas.microsoft.com/office/drawing/2014/main" id="{C844A14B-0E82-C160-0B89-4E0B48EB88DB}"/>
                </a:ext>
              </a:extLst>
            </p:cNvPr>
            <p:cNvSpPr txBox="1"/>
            <p:nvPr/>
          </p:nvSpPr>
          <p:spPr>
            <a:xfrm>
              <a:off x="5531788" y="3358513"/>
              <a:ext cx="1835164" cy="369332"/>
            </a:xfrm>
            <a:prstGeom prst="rect">
              <a:avLst/>
            </a:prstGeom>
            <a:noFill/>
          </p:spPr>
          <p:txBody>
            <a:bodyPr wrap="square" rtlCol="0">
              <a:spAutoFit/>
            </a:bodyPr>
            <a:lstStyle/>
            <a:p>
              <a:pPr algn="ctr"/>
              <a:r>
                <a:rPr lang="en-US" dirty="0"/>
                <a:t>“Local” Mkt</a:t>
              </a:r>
            </a:p>
          </p:txBody>
        </p:sp>
        <p:sp>
          <p:nvSpPr>
            <p:cNvPr id="14" name="TextBox 13">
              <a:extLst>
                <a:ext uri="{FF2B5EF4-FFF2-40B4-BE49-F238E27FC236}">
                  <a16:creationId xmlns:a16="http://schemas.microsoft.com/office/drawing/2014/main" id="{76C3EAAE-70CD-68B2-5082-4BF00DFDD751}"/>
                </a:ext>
              </a:extLst>
            </p:cNvPr>
            <p:cNvSpPr txBox="1"/>
            <p:nvPr/>
          </p:nvSpPr>
          <p:spPr>
            <a:xfrm>
              <a:off x="2226534" y="4313472"/>
              <a:ext cx="1039583" cy="369332"/>
            </a:xfrm>
            <a:prstGeom prst="rect">
              <a:avLst/>
            </a:prstGeom>
            <a:noFill/>
          </p:spPr>
          <p:txBody>
            <a:bodyPr wrap="square" rtlCol="0">
              <a:spAutoFit/>
            </a:bodyPr>
            <a:lstStyle/>
            <a:p>
              <a:pPr algn="ctr"/>
              <a:r>
                <a:rPr lang="en-US" dirty="0"/>
                <a:t>Casual</a:t>
              </a:r>
            </a:p>
          </p:txBody>
        </p:sp>
        <p:sp>
          <p:nvSpPr>
            <p:cNvPr id="15" name="TextBox 14">
              <a:extLst>
                <a:ext uri="{FF2B5EF4-FFF2-40B4-BE49-F238E27FC236}">
                  <a16:creationId xmlns:a16="http://schemas.microsoft.com/office/drawing/2014/main" id="{65F6124E-8203-7E89-C0C7-73DF02A3270E}"/>
                </a:ext>
              </a:extLst>
            </p:cNvPr>
            <p:cNvSpPr txBox="1"/>
            <p:nvPr/>
          </p:nvSpPr>
          <p:spPr>
            <a:xfrm>
              <a:off x="4123304" y="4313472"/>
              <a:ext cx="1039583" cy="369332"/>
            </a:xfrm>
            <a:prstGeom prst="rect">
              <a:avLst/>
            </a:prstGeom>
            <a:noFill/>
          </p:spPr>
          <p:txBody>
            <a:bodyPr wrap="square" rtlCol="0">
              <a:spAutoFit/>
            </a:bodyPr>
            <a:lstStyle/>
            <a:p>
              <a:pPr algn="ctr"/>
              <a:r>
                <a:rPr lang="en-US" dirty="0"/>
                <a:t>Casual</a:t>
              </a:r>
            </a:p>
          </p:txBody>
        </p:sp>
        <p:sp>
          <p:nvSpPr>
            <p:cNvPr id="16" name="TextBox 15">
              <a:extLst>
                <a:ext uri="{FF2B5EF4-FFF2-40B4-BE49-F238E27FC236}">
                  <a16:creationId xmlns:a16="http://schemas.microsoft.com/office/drawing/2014/main" id="{D5B3F8AE-FF59-B8A8-10A4-725023546A84}"/>
                </a:ext>
              </a:extLst>
            </p:cNvPr>
            <p:cNvSpPr txBox="1"/>
            <p:nvPr/>
          </p:nvSpPr>
          <p:spPr>
            <a:xfrm>
              <a:off x="7573250" y="4313472"/>
              <a:ext cx="1445725" cy="369332"/>
            </a:xfrm>
            <a:prstGeom prst="rect">
              <a:avLst/>
            </a:prstGeom>
            <a:noFill/>
          </p:spPr>
          <p:txBody>
            <a:bodyPr wrap="square" rtlCol="0">
              <a:spAutoFit/>
            </a:bodyPr>
            <a:lstStyle/>
            <a:p>
              <a:pPr algn="ctr"/>
              <a:r>
                <a:rPr lang="en-US" dirty="0"/>
                <a:t>40 Hrs ++</a:t>
              </a:r>
            </a:p>
          </p:txBody>
        </p:sp>
        <p:sp>
          <p:nvSpPr>
            <p:cNvPr id="17" name="TextBox 16">
              <a:extLst>
                <a:ext uri="{FF2B5EF4-FFF2-40B4-BE49-F238E27FC236}">
                  <a16:creationId xmlns:a16="http://schemas.microsoft.com/office/drawing/2014/main" id="{AF2F79A3-B8A3-0AF9-BE8E-A7424CE4AB27}"/>
                </a:ext>
              </a:extLst>
            </p:cNvPr>
            <p:cNvSpPr txBox="1"/>
            <p:nvPr/>
          </p:nvSpPr>
          <p:spPr>
            <a:xfrm>
              <a:off x="9498918" y="4298083"/>
              <a:ext cx="1502161" cy="400110"/>
            </a:xfrm>
            <a:prstGeom prst="rect">
              <a:avLst/>
            </a:prstGeom>
            <a:noFill/>
          </p:spPr>
          <p:txBody>
            <a:bodyPr wrap="square" rtlCol="0">
              <a:spAutoFit/>
            </a:bodyPr>
            <a:lstStyle/>
            <a:p>
              <a:pPr algn="ctr"/>
              <a:r>
                <a:rPr lang="en-US" sz="2000" b="1" dirty="0">
                  <a:solidFill>
                    <a:srgbClr val="FF0000"/>
                  </a:solidFill>
                </a:rPr>
                <a:t>&gt; 7 x 24!</a:t>
              </a:r>
            </a:p>
          </p:txBody>
        </p:sp>
        <p:sp>
          <p:nvSpPr>
            <p:cNvPr id="26" name="TextBox 25">
              <a:extLst>
                <a:ext uri="{FF2B5EF4-FFF2-40B4-BE49-F238E27FC236}">
                  <a16:creationId xmlns:a16="http://schemas.microsoft.com/office/drawing/2014/main" id="{9785487E-6EA6-D443-CBB4-0CEF186EDC39}"/>
                </a:ext>
              </a:extLst>
            </p:cNvPr>
            <p:cNvSpPr txBox="1"/>
            <p:nvPr/>
          </p:nvSpPr>
          <p:spPr>
            <a:xfrm>
              <a:off x="454366" y="4313472"/>
              <a:ext cx="1377820" cy="369332"/>
            </a:xfrm>
            <a:prstGeom prst="rect">
              <a:avLst/>
            </a:prstGeom>
            <a:noFill/>
          </p:spPr>
          <p:txBody>
            <a:bodyPr wrap="square" rtlCol="0">
              <a:spAutoFit/>
            </a:bodyPr>
            <a:lstStyle/>
            <a:p>
              <a:pPr algn="r"/>
              <a:r>
                <a:rPr lang="en-US" b="1" dirty="0">
                  <a:solidFill>
                    <a:srgbClr val="00B0F0"/>
                  </a:solidFill>
                </a:rPr>
                <a:t>Time Req’d</a:t>
              </a:r>
            </a:p>
          </p:txBody>
        </p:sp>
        <p:sp>
          <p:nvSpPr>
            <p:cNvPr id="46" name="TextBox 45">
              <a:extLst>
                <a:ext uri="{FF2B5EF4-FFF2-40B4-BE49-F238E27FC236}">
                  <a16:creationId xmlns:a16="http://schemas.microsoft.com/office/drawing/2014/main" id="{DEFEC44D-8A4C-B2E2-3DBC-F64CA504B681}"/>
                </a:ext>
              </a:extLst>
            </p:cNvPr>
            <p:cNvSpPr txBox="1"/>
            <p:nvPr/>
          </p:nvSpPr>
          <p:spPr>
            <a:xfrm>
              <a:off x="5531788" y="4313472"/>
              <a:ext cx="1835164" cy="369332"/>
            </a:xfrm>
            <a:prstGeom prst="rect">
              <a:avLst/>
            </a:prstGeom>
            <a:noFill/>
          </p:spPr>
          <p:txBody>
            <a:bodyPr wrap="square" rtlCol="0">
              <a:spAutoFit/>
            </a:bodyPr>
            <a:lstStyle/>
            <a:p>
              <a:pPr algn="ctr"/>
              <a:r>
                <a:rPr lang="en-US" dirty="0"/>
                <a:t>Variable</a:t>
              </a:r>
            </a:p>
          </p:txBody>
        </p:sp>
        <p:sp>
          <p:nvSpPr>
            <p:cNvPr id="22" name="TextBox 21">
              <a:extLst>
                <a:ext uri="{FF2B5EF4-FFF2-40B4-BE49-F238E27FC236}">
                  <a16:creationId xmlns:a16="http://schemas.microsoft.com/office/drawing/2014/main" id="{3C705A5F-A002-2B09-5830-656880EDD55F}"/>
                </a:ext>
              </a:extLst>
            </p:cNvPr>
            <p:cNvSpPr txBox="1"/>
            <p:nvPr/>
          </p:nvSpPr>
          <p:spPr>
            <a:xfrm>
              <a:off x="566612" y="5318418"/>
              <a:ext cx="1265574" cy="369332"/>
            </a:xfrm>
            <a:prstGeom prst="rect">
              <a:avLst/>
            </a:prstGeom>
            <a:noFill/>
          </p:spPr>
          <p:txBody>
            <a:bodyPr wrap="square" rtlCol="0">
              <a:spAutoFit/>
            </a:bodyPr>
            <a:lstStyle/>
            <a:p>
              <a:pPr algn="r"/>
              <a:r>
                <a:rPr lang="en-US" b="1" dirty="0">
                  <a:solidFill>
                    <a:srgbClr val="00B0F0"/>
                  </a:solidFill>
                </a:rPr>
                <a:t>Income</a:t>
              </a:r>
            </a:p>
          </p:txBody>
        </p:sp>
        <p:sp>
          <p:nvSpPr>
            <p:cNvPr id="31" name="TextBox 30">
              <a:extLst>
                <a:ext uri="{FF2B5EF4-FFF2-40B4-BE49-F238E27FC236}">
                  <a16:creationId xmlns:a16="http://schemas.microsoft.com/office/drawing/2014/main" id="{62199C47-7928-14B0-8E19-C4A6BA953083}"/>
                </a:ext>
              </a:extLst>
            </p:cNvPr>
            <p:cNvSpPr txBox="1"/>
            <p:nvPr/>
          </p:nvSpPr>
          <p:spPr>
            <a:xfrm>
              <a:off x="2226534" y="5318418"/>
              <a:ext cx="1039583" cy="369332"/>
            </a:xfrm>
            <a:prstGeom prst="rect">
              <a:avLst/>
            </a:prstGeom>
            <a:noFill/>
          </p:spPr>
          <p:txBody>
            <a:bodyPr wrap="square" rtlCol="0">
              <a:spAutoFit/>
            </a:bodyPr>
            <a:lstStyle/>
            <a:p>
              <a:pPr algn="ctr"/>
              <a:r>
                <a:rPr lang="en-US" dirty="0"/>
                <a:t>None</a:t>
              </a:r>
            </a:p>
          </p:txBody>
        </p:sp>
        <p:sp>
          <p:nvSpPr>
            <p:cNvPr id="35" name="TextBox 34">
              <a:extLst>
                <a:ext uri="{FF2B5EF4-FFF2-40B4-BE49-F238E27FC236}">
                  <a16:creationId xmlns:a16="http://schemas.microsoft.com/office/drawing/2014/main" id="{AD4C5805-B1DA-C409-A667-58E72743845A}"/>
                </a:ext>
              </a:extLst>
            </p:cNvPr>
            <p:cNvSpPr txBox="1"/>
            <p:nvPr/>
          </p:nvSpPr>
          <p:spPr>
            <a:xfrm>
              <a:off x="4123304" y="5318418"/>
              <a:ext cx="1039583" cy="369332"/>
            </a:xfrm>
            <a:prstGeom prst="rect">
              <a:avLst/>
            </a:prstGeom>
            <a:noFill/>
          </p:spPr>
          <p:txBody>
            <a:bodyPr wrap="square" rtlCol="0">
              <a:spAutoFit/>
            </a:bodyPr>
            <a:lstStyle/>
            <a:p>
              <a:pPr algn="ctr"/>
              <a:r>
                <a:rPr lang="en-US" dirty="0"/>
                <a:t>None</a:t>
              </a:r>
            </a:p>
          </p:txBody>
        </p:sp>
        <p:sp>
          <p:nvSpPr>
            <p:cNvPr id="39" name="TextBox 38">
              <a:extLst>
                <a:ext uri="{FF2B5EF4-FFF2-40B4-BE49-F238E27FC236}">
                  <a16:creationId xmlns:a16="http://schemas.microsoft.com/office/drawing/2014/main" id="{6E80E280-5A7D-94AF-37BA-B040DF1C2F5D}"/>
                </a:ext>
              </a:extLst>
            </p:cNvPr>
            <p:cNvSpPr txBox="1"/>
            <p:nvPr/>
          </p:nvSpPr>
          <p:spPr>
            <a:xfrm>
              <a:off x="5929579" y="5318418"/>
              <a:ext cx="1039583" cy="369332"/>
            </a:xfrm>
            <a:prstGeom prst="rect">
              <a:avLst/>
            </a:prstGeom>
            <a:noFill/>
          </p:spPr>
          <p:txBody>
            <a:bodyPr wrap="square" rtlCol="0">
              <a:spAutoFit/>
            </a:bodyPr>
            <a:lstStyle/>
            <a:p>
              <a:pPr algn="ctr"/>
              <a:r>
                <a:rPr lang="en-US" dirty="0"/>
                <a:t>Some</a:t>
              </a:r>
            </a:p>
          </p:txBody>
        </p:sp>
        <p:sp>
          <p:nvSpPr>
            <p:cNvPr id="44" name="TextBox 43">
              <a:extLst>
                <a:ext uri="{FF2B5EF4-FFF2-40B4-BE49-F238E27FC236}">
                  <a16:creationId xmlns:a16="http://schemas.microsoft.com/office/drawing/2014/main" id="{E36DCA79-5148-6C5F-D310-72BC199A4947}"/>
                </a:ext>
              </a:extLst>
            </p:cNvPr>
            <p:cNvSpPr txBox="1"/>
            <p:nvPr/>
          </p:nvSpPr>
          <p:spPr>
            <a:xfrm>
              <a:off x="7691787" y="5318418"/>
              <a:ext cx="1208650" cy="369332"/>
            </a:xfrm>
            <a:prstGeom prst="rect">
              <a:avLst/>
            </a:prstGeom>
            <a:noFill/>
          </p:spPr>
          <p:txBody>
            <a:bodyPr wrap="square" rtlCol="0">
              <a:spAutoFit/>
            </a:bodyPr>
            <a:lstStyle/>
            <a:p>
              <a:pPr algn="ctr"/>
              <a:r>
                <a:rPr lang="en-US" dirty="0"/>
                <a:t>Sufficient</a:t>
              </a:r>
            </a:p>
          </p:txBody>
        </p:sp>
        <p:sp>
          <p:nvSpPr>
            <p:cNvPr id="50" name="TextBox 49">
              <a:extLst>
                <a:ext uri="{FF2B5EF4-FFF2-40B4-BE49-F238E27FC236}">
                  <a16:creationId xmlns:a16="http://schemas.microsoft.com/office/drawing/2014/main" id="{0992DC82-4B88-D9D4-647E-6C2C79B9D6EA}"/>
                </a:ext>
              </a:extLst>
            </p:cNvPr>
            <p:cNvSpPr txBox="1"/>
            <p:nvPr/>
          </p:nvSpPr>
          <p:spPr>
            <a:xfrm>
              <a:off x="9498918" y="5291323"/>
              <a:ext cx="1502161" cy="369332"/>
            </a:xfrm>
            <a:prstGeom prst="rect">
              <a:avLst/>
            </a:prstGeom>
            <a:noFill/>
          </p:spPr>
          <p:txBody>
            <a:bodyPr wrap="square" rtlCol="0">
              <a:spAutoFit/>
            </a:bodyPr>
            <a:lstStyle/>
            <a:p>
              <a:pPr algn="ctr"/>
              <a:r>
                <a:rPr lang="en-US" dirty="0"/>
                <a:t>None to Large</a:t>
              </a:r>
            </a:p>
          </p:txBody>
        </p:sp>
        <p:sp>
          <p:nvSpPr>
            <p:cNvPr id="54" name="TextBox 53">
              <a:extLst>
                <a:ext uri="{FF2B5EF4-FFF2-40B4-BE49-F238E27FC236}">
                  <a16:creationId xmlns:a16="http://schemas.microsoft.com/office/drawing/2014/main" id="{0CCAF057-979A-131D-CEC5-E8659C99B88A}"/>
                </a:ext>
              </a:extLst>
            </p:cNvPr>
            <p:cNvSpPr txBox="1"/>
            <p:nvPr/>
          </p:nvSpPr>
          <p:spPr>
            <a:xfrm>
              <a:off x="330334" y="5788201"/>
              <a:ext cx="1501852" cy="369332"/>
            </a:xfrm>
            <a:prstGeom prst="rect">
              <a:avLst/>
            </a:prstGeom>
            <a:noFill/>
          </p:spPr>
          <p:txBody>
            <a:bodyPr wrap="square" rtlCol="0">
              <a:spAutoFit/>
            </a:bodyPr>
            <a:lstStyle/>
            <a:p>
              <a:pPr algn="r"/>
              <a:r>
                <a:rPr lang="en-US" b="1" dirty="0">
                  <a:solidFill>
                    <a:srgbClr val="00B0F0"/>
                  </a:solidFill>
                </a:rPr>
                <a:t>Satisfaction</a:t>
              </a:r>
            </a:p>
          </p:txBody>
        </p:sp>
        <p:sp>
          <p:nvSpPr>
            <p:cNvPr id="58" name="TextBox 57">
              <a:extLst>
                <a:ext uri="{FF2B5EF4-FFF2-40B4-BE49-F238E27FC236}">
                  <a16:creationId xmlns:a16="http://schemas.microsoft.com/office/drawing/2014/main" id="{947B9CEC-245A-9360-0E37-A32CBBDFA961}"/>
                </a:ext>
              </a:extLst>
            </p:cNvPr>
            <p:cNvSpPr txBox="1"/>
            <p:nvPr/>
          </p:nvSpPr>
          <p:spPr>
            <a:xfrm>
              <a:off x="2226534" y="5788201"/>
              <a:ext cx="1039583" cy="369332"/>
            </a:xfrm>
            <a:prstGeom prst="rect">
              <a:avLst/>
            </a:prstGeom>
            <a:noFill/>
          </p:spPr>
          <p:txBody>
            <a:bodyPr wrap="square" rtlCol="0">
              <a:spAutoFit/>
            </a:bodyPr>
            <a:lstStyle/>
            <a:p>
              <a:pPr algn="ctr"/>
              <a:r>
                <a:rPr lang="en-US" dirty="0"/>
                <a:t>Now</a:t>
              </a:r>
            </a:p>
          </p:txBody>
        </p:sp>
        <p:sp>
          <p:nvSpPr>
            <p:cNvPr id="60" name="TextBox 59">
              <a:extLst>
                <a:ext uri="{FF2B5EF4-FFF2-40B4-BE49-F238E27FC236}">
                  <a16:creationId xmlns:a16="http://schemas.microsoft.com/office/drawing/2014/main" id="{28883C2D-DAC3-CF98-6835-1D919EDDD2E5}"/>
                </a:ext>
              </a:extLst>
            </p:cNvPr>
            <p:cNvSpPr txBox="1"/>
            <p:nvPr/>
          </p:nvSpPr>
          <p:spPr>
            <a:xfrm>
              <a:off x="4123304" y="5788201"/>
              <a:ext cx="1039583" cy="369332"/>
            </a:xfrm>
            <a:prstGeom prst="rect">
              <a:avLst/>
            </a:prstGeom>
            <a:noFill/>
          </p:spPr>
          <p:txBody>
            <a:bodyPr wrap="square" rtlCol="0">
              <a:spAutoFit/>
            </a:bodyPr>
            <a:lstStyle/>
            <a:p>
              <a:pPr algn="ctr"/>
              <a:r>
                <a:rPr lang="en-US" dirty="0"/>
                <a:t>Now</a:t>
              </a:r>
            </a:p>
          </p:txBody>
        </p:sp>
        <p:sp>
          <p:nvSpPr>
            <p:cNvPr id="62" name="TextBox 61">
              <a:extLst>
                <a:ext uri="{FF2B5EF4-FFF2-40B4-BE49-F238E27FC236}">
                  <a16:creationId xmlns:a16="http://schemas.microsoft.com/office/drawing/2014/main" id="{877DDD2B-277B-8961-E6FA-03999BE78AD2}"/>
                </a:ext>
              </a:extLst>
            </p:cNvPr>
            <p:cNvSpPr txBox="1"/>
            <p:nvPr/>
          </p:nvSpPr>
          <p:spPr>
            <a:xfrm>
              <a:off x="5929579" y="5788201"/>
              <a:ext cx="1039583" cy="369332"/>
            </a:xfrm>
            <a:prstGeom prst="rect">
              <a:avLst/>
            </a:prstGeom>
            <a:noFill/>
          </p:spPr>
          <p:txBody>
            <a:bodyPr wrap="square" rtlCol="0">
              <a:spAutoFit/>
            </a:bodyPr>
            <a:lstStyle/>
            <a:p>
              <a:pPr algn="ctr"/>
              <a:r>
                <a:rPr lang="en-US" dirty="0"/>
                <a:t>Now</a:t>
              </a:r>
            </a:p>
          </p:txBody>
        </p:sp>
        <p:sp>
          <p:nvSpPr>
            <p:cNvPr id="64" name="TextBox 63">
              <a:extLst>
                <a:ext uri="{FF2B5EF4-FFF2-40B4-BE49-F238E27FC236}">
                  <a16:creationId xmlns:a16="http://schemas.microsoft.com/office/drawing/2014/main" id="{4C95C08B-0530-6D5B-C812-AEA49A6F01FE}"/>
                </a:ext>
              </a:extLst>
            </p:cNvPr>
            <p:cNvSpPr txBox="1"/>
            <p:nvPr/>
          </p:nvSpPr>
          <p:spPr>
            <a:xfrm>
              <a:off x="7776321" y="5788201"/>
              <a:ext cx="1039583" cy="369332"/>
            </a:xfrm>
            <a:prstGeom prst="rect">
              <a:avLst/>
            </a:prstGeom>
            <a:noFill/>
          </p:spPr>
          <p:txBody>
            <a:bodyPr wrap="square" rtlCol="0">
              <a:spAutoFit/>
            </a:bodyPr>
            <a:lstStyle/>
            <a:p>
              <a:pPr algn="ctr"/>
              <a:r>
                <a:rPr lang="en-US" dirty="0"/>
                <a:t>Now</a:t>
              </a:r>
            </a:p>
          </p:txBody>
        </p:sp>
        <p:sp>
          <p:nvSpPr>
            <p:cNvPr id="66" name="TextBox 65">
              <a:extLst>
                <a:ext uri="{FF2B5EF4-FFF2-40B4-BE49-F238E27FC236}">
                  <a16:creationId xmlns:a16="http://schemas.microsoft.com/office/drawing/2014/main" id="{E6FF823D-CB6B-6030-9730-619939932C58}"/>
                </a:ext>
              </a:extLst>
            </p:cNvPr>
            <p:cNvSpPr txBox="1"/>
            <p:nvPr/>
          </p:nvSpPr>
          <p:spPr>
            <a:xfrm>
              <a:off x="9730207" y="5788201"/>
              <a:ext cx="1039583" cy="369332"/>
            </a:xfrm>
            <a:prstGeom prst="rect">
              <a:avLst/>
            </a:prstGeom>
            <a:noFill/>
          </p:spPr>
          <p:txBody>
            <a:bodyPr wrap="square" rtlCol="0">
              <a:spAutoFit/>
            </a:bodyPr>
            <a:lstStyle/>
            <a:p>
              <a:pPr algn="ctr"/>
              <a:r>
                <a:rPr lang="en-US" dirty="0"/>
                <a:t>Later</a:t>
              </a:r>
            </a:p>
          </p:txBody>
        </p:sp>
        <p:sp>
          <p:nvSpPr>
            <p:cNvPr id="59" name="TextBox 58">
              <a:extLst>
                <a:ext uri="{FF2B5EF4-FFF2-40B4-BE49-F238E27FC236}">
                  <a16:creationId xmlns:a16="http://schemas.microsoft.com/office/drawing/2014/main" id="{F837BDD3-6993-7AFD-A4D7-A7E8716BA47F}"/>
                </a:ext>
              </a:extLst>
            </p:cNvPr>
            <p:cNvSpPr txBox="1"/>
            <p:nvPr/>
          </p:nvSpPr>
          <p:spPr>
            <a:xfrm>
              <a:off x="5698290" y="3833392"/>
              <a:ext cx="1502160" cy="369332"/>
            </a:xfrm>
            <a:prstGeom prst="rect">
              <a:avLst/>
            </a:prstGeom>
            <a:noFill/>
          </p:spPr>
          <p:txBody>
            <a:bodyPr wrap="square" rtlCol="0">
              <a:spAutoFit/>
            </a:bodyPr>
            <a:lstStyle/>
            <a:p>
              <a:pPr algn="ctr"/>
              <a:r>
                <a:rPr lang="en-US" dirty="0"/>
                <a:t>Intermittent</a:t>
              </a:r>
            </a:p>
          </p:txBody>
        </p:sp>
      </p:grpSp>
      <p:sp>
        <p:nvSpPr>
          <p:cNvPr id="65" name="TextBox 64">
            <a:extLst>
              <a:ext uri="{FF2B5EF4-FFF2-40B4-BE49-F238E27FC236}">
                <a16:creationId xmlns:a16="http://schemas.microsoft.com/office/drawing/2014/main" id="{643D1802-2502-43B2-7D91-3E5DEE943645}"/>
              </a:ext>
            </a:extLst>
          </p:cNvPr>
          <p:cNvSpPr txBox="1"/>
          <p:nvPr/>
        </p:nvSpPr>
        <p:spPr>
          <a:xfrm>
            <a:off x="8963937" y="1060960"/>
            <a:ext cx="779225" cy="523220"/>
          </a:xfrm>
          <a:prstGeom prst="rect">
            <a:avLst/>
          </a:prstGeom>
          <a:noFill/>
        </p:spPr>
        <p:txBody>
          <a:bodyPr wrap="square" rtlCol="0">
            <a:spAutoFit/>
          </a:bodyPr>
          <a:lstStyle/>
          <a:p>
            <a:pPr algn="ctr"/>
            <a:r>
              <a:rPr lang="en-US" sz="2800" b="1" dirty="0">
                <a:solidFill>
                  <a:srgbClr val="FFFF00"/>
                </a:solidFill>
              </a:rPr>
              <a:t>?</a:t>
            </a:r>
          </a:p>
        </p:txBody>
      </p:sp>
      <p:sp>
        <p:nvSpPr>
          <p:cNvPr id="5" name="TextBox 4">
            <a:extLst>
              <a:ext uri="{FF2B5EF4-FFF2-40B4-BE49-F238E27FC236}">
                <a16:creationId xmlns:a16="http://schemas.microsoft.com/office/drawing/2014/main" id="{D55AF983-69A4-BDB5-ECE9-0D9B9A7BF420}"/>
              </a:ext>
            </a:extLst>
          </p:cNvPr>
          <p:cNvSpPr txBox="1"/>
          <p:nvPr/>
        </p:nvSpPr>
        <p:spPr>
          <a:xfrm>
            <a:off x="3064684" y="576025"/>
            <a:ext cx="3736622" cy="461665"/>
          </a:xfrm>
          <a:prstGeom prst="rect">
            <a:avLst/>
          </a:prstGeom>
          <a:noFill/>
        </p:spPr>
        <p:txBody>
          <a:bodyPr wrap="square" rtlCol="0">
            <a:spAutoFit/>
          </a:bodyPr>
          <a:lstStyle/>
          <a:p>
            <a:r>
              <a:rPr lang="en-US" sz="2400" b="1" dirty="0">
                <a:solidFill>
                  <a:srgbClr val="00B050"/>
                </a:solidFill>
              </a:rPr>
              <a:t>You are already here!</a:t>
            </a:r>
          </a:p>
        </p:txBody>
      </p:sp>
      <p:sp>
        <p:nvSpPr>
          <p:cNvPr id="13" name="TextBox 12">
            <a:extLst>
              <a:ext uri="{FF2B5EF4-FFF2-40B4-BE49-F238E27FC236}">
                <a16:creationId xmlns:a16="http://schemas.microsoft.com/office/drawing/2014/main" id="{666CEE42-DD45-B86A-1D67-7D9AFB479542}"/>
              </a:ext>
            </a:extLst>
          </p:cNvPr>
          <p:cNvSpPr txBox="1"/>
          <p:nvPr/>
        </p:nvSpPr>
        <p:spPr>
          <a:xfrm>
            <a:off x="6825184" y="576025"/>
            <a:ext cx="2941856" cy="461665"/>
          </a:xfrm>
          <a:prstGeom prst="rect">
            <a:avLst/>
          </a:prstGeom>
          <a:noFill/>
        </p:spPr>
        <p:txBody>
          <a:bodyPr wrap="square" rtlCol="0">
            <a:spAutoFit/>
          </a:bodyPr>
          <a:lstStyle/>
          <a:p>
            <a:pPr algn="ctr"/>
            <a:r>
              <a:rPr lang="en-US" sz="2400" dirty="0"/>
              <a:t>Entrepreneurship</a:t>
            </a:r>
          </a:p>
        </p:txBody>
      </p:sp>
      <p:cxnSp>
        <p:nvCxnSpPr>
          <p:cNvPr id="33" name="Straight Connector 32">
            <a:extLst>
              <a:ext uri="{FF2B5EF4-FFF2-40B4-BE49-F238E27FC236}">
                <a16:creationId xmlns:a16="http://schemas.microsoft.com/office/drawing/2014/main" id="{631309F4-F34E-9BB2-BF26-EDEE2DC5BB2A}"/>
              </a:ext>
            </a:extLst>
          </p:cNvPr>
          <p:cNvCxnSpPr/>
          <p:nvPr/>
        </p:nvCxnSpPr>
        <p:spPr>
          <a:xfrm>
            <a:off x="6556929" y="617371"/>
            <a:ext cx="0" cy="420319"/>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8215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ppt_x"/>
                                          </p:val>
                                        </p:tav>
                                        <p:tav tm="100000">
                                          <p:val>
                                            <p:strVal val="#ppt_x"/>
                                          </p:val>
                                        </p:tav>
                                      </p:tavLst>
                                    </p:anim>
                                    <p:anim calcmode="lin" valueType="num">
                                      <p:cBhvr additive="base">
                                        <p:cTn id="8"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additive="base">
                                        <p:cTn id="13" dur="500" fill="hold"/>
                                        <p:tgtEl>
                                          <p:spTgt spid="63"/>
                                        </p:tgtEl>
                                        <p:attrNameLst>
                                          <p:attrName>ppt_x</p:attrName>
                                        </p:attrNameLst>
                                      </p:cBhvr>
                                      <p:tavLst>
                                        <p:tav tm="0">
                                          <p:val>
                                            <p:strVal val="#ppt_x"/>
                                          </p:val>
                                        </p:tav>
                                        <p:tav tm="100000">
                                          <p:val>
                                            <p:strVal val="#ppt_x"/>
                                          </p:val>
                                        </p:tav>
                                      </p:tavLst>
                                    </p:anim>
                                    <p:anim calcmode="lin" valueType="num">
                                      <p:cBhvr additive="base">
                                        <p:cTn id="14"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Agenda"/>
          <p:cNvSpPr txBox="1">
            <a:spLocks noGrp="1"/>
          </p:cNvSpPr>
          <p:nvPr>
            <p:ph type="title"/>
          </p:nvPr>
        </p:nvSpPr>
        <p:spPr>
          <a:xfrm>
            <a:off x="7055557" y="228600"/>
            <a:ext cx="4298244" cy="576119"/>
          </a:xfrm>
          <a:prstGeom prst="rect">
            <a:avLst/>
          </a:prstGeom>
          <a:effectLst>
            <a:outerShdw blurRad="203200" dist="25400" dir="5400000" rotWithShape="0">
              <a:srgbClr val="000000">
                <a:alpha val="8052"/>
              </a:srgbClr>
            </a:outerShdw>
          </a:effectLst>
        </p:spPr>
        <p:txBody>
          <a:bodyPr>
            <a:normAutofit fontScale="90000"/>
          </a:bodyPr>
          <a:lstStyle>
            <a:lvl1pPr algn="r" defTabSz="796885">
              <a:defRPr sz="9700"/>
            </a:lvl1pPr>
          </a:lstStyle>
          <a:p>
            <a:r>
              <a:rPr lang="en-US" sz="2800" dirty="0"/>
              <a:t>Why Become an Entrepreneur?</a:t>
            </a:r>
            <a:endParaRPr sz="2800" dirty="0"/>
          </a:p>
        </p:txBody>
      </p:sp>
      <p:sp>
        <p:nvSpPr>
          <p:cNvPr id="6" name="TextBox 5">
            <a:extLst>
              <a:ext uri="{FF2B5EF4-FFF2-40B4-BE49-F238E27FC236}">
                <a16:creationId xmlns:a16="http://schemas.microsoft.com/office/drawing/2014/main" id="{8B2A3C4E-C283-4AC5-A623-FBCED012570E}"/>
              </a:ext>
            </a:extLst>
          </p:cNvPr>
          <p:cNvSpPr txBox="1"/>
          <p:nvPr/>
        </p:nvSpPr>
        <p:spPr>
          <a:xfrm>
            <a:off x="1765677" y="1244207"/>
            <a:ext cx="5885367" cy="3302699"/>
          </a:xfrm>
          <a:prstGeom prst="rect">
            <a:avLst/>
          </a:prstGeom>
          <a:noFill/>
        </p:spPr>
        <p:txBody>
          <a:bodyPr wrap="square">
            <a:spAutoFit/>
          </a:bodyPr>
          <a:lstStyle/>
          <a:p>
            <a:pPr marL="495300" marR="0" indent="-342900">
              <a:lnSpc>
                <a:spcPct val="107000"/>
              </a:lnSpc>
              <a:spcBef>
                <a:spcPts val="0"/>
              </a:spcBef>
              <a:spcAft>
                <a:spcPts val="600"/>
              </a:spcAft>
              <a:buFont typeface="+mj-lt"/>
              <a:buAutoNum type="arabicPeriod"/>
            </a:pPr>
            <a:r>
              <a:rPr lang="en-US" sz="2400" dirty="0">
                <a:effectLst/>
                <a:latin typeface="Calibri" panose="020F0502020204030204" pitchFamily="34" charset="0"/>
                <a:ea typeface="Calibri" panose="020F0502020204030204" pitchFamily="34" charset="0"/>
                <a:cs typeface="Calibri" panose="020F0502020204030204" pitchFamily="34" charset="0"/>
              </a:rPr>
              <a:t>Ready to be his/her own boss: </a:t>
            </a:r>
            <a:r>
              <a:rPr lang="en-US" sz="2400" dirty="0">
                <a:latin typeface="Calibri" panose="020F0502020204030204" pitchFamily="34" charset="0"/>
                <a:ea typeface="Calibri" panose="020F0502020204030204" pitchFamily="34" charset="0"/>
                <a:cs typeface="Calibri" panose="020F0502020204030204" pitchFamily="34" charset="0"/>
              </a:rPr>
              <a:t>28%</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95300" indent="-342900">
              <a:lnSpc>
                <a:spcPct val="107000"/>
              </a:lnSpc>
              <a:spcAft>
                <a:spcPts val="600"/>
              </a:spcAft>
              <a:buFont typeface="+mj-lt"/>
              <a:buAutoNum type="arabicPeriod"/>
            </a:pPr>
            <a:r>
              <a:rPr lang="en-US" sz="2400" dirty="0">
                <a:latin typeface="Calibri" panose="020F0502020204030204" pitchFamily="34" charset="0"/>
                <a:ea typeface="Calibri" panose="020F0502020204030204" pitchFamily="34" charset="0"/>
                <a:cs typeface="Calibri" panose="020F0502020204030204" pitchFamily="34" charset="0"/>
              </a:rPr>
              <a:t>Dissatisfied with corporate life: 22%</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495300" marR="0" indent="-342900">
              <a:lnSpc>
                <a:spcPct val="107000"/>
              </a:lnSpc>
              <a:spcBef>
                <a:spcPts val="0"/>
              </a:spcBef>
              <a:spcAft>
                <a:spcPts val="600"/>
              </a:spcAft>
              <a:buFont typeface="+mj-lt"/>
              <a:buAutoNum type="arabicPeriod"/>
            </a:pPr>
            <a:r>
              <a:rPr lang="en-US" sz="2400" dirty="0">
                <a:effectLst/>
                <a:latin typeface="Calibri" panose="020F0502020204030204" pitchFamily="34" charset="0"/>
                <a:ea typeface="Calibri" panose="020F0502020204030204" pitchFamily="34" charset="0"/>
                <a:cs typeface="Calibri" panose="020F0502020204030204" pitchFamily="34" charset="0"/>
              </a:rPr>
              <a:t>Wanted to pursue his/her passion: 13%</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95300" indent="-342900">
              <a:lnSpc>
                <a:spcPct val="107000"/>
              </a:lnSpc>
              <a:spcAft>
                <a:spcPts val="600"/>
              </a:spcAft>
              <a:buFont typeface="+mj-lt"/>
              <a:buAutoNum type="arabicPeriod"/>
            </a:pPr>
            <a:r>
              <a:rPr lang="en-US" sz="2400" dirty="0">
                <a:latin typeface="Calibri" panose="020F0502020204030204" pitchFamily="34" charset="0"/>
                <a:ea typeface="Calibri" panose="020F0502020204030204" pitchFamily="34" charset="0"/>
                <a:cs typeface="Calibri" panose="020F0502020204030204" pitchFamily="34" charset="0"/>
              </a:rPr>
              <a:t>Laid off or outsourced: 10%</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495300" marR="0" indent="-342900">
              <a:lnSpc>
                <a:spcPct val="107000"/>
              </a:lnSpc>
              <a:spcBef>
                <a:spcPts val="0"/>
              </a:spcBef>
              <a:spcAft>
                <a:spcPts val="600"/>
              </a:spcAft>
              <a:buFont typeface="+mj-lt"/>
              <a:buAutoNum type="arabicPeriod"/>
            </a:pPr>
            <a:r>
              <a:rPr lang="en-US" sz="2400" dirty="0">
                <a:effectLst/>
                <a:latin typeface="Calibri" panose="020F0502020204030204" pitchFamily="34" charset="0"/>
                <a:ea typeface="Calibri" panose="020F0502020204030204" pitchFamily="34" charset="0"/>
                <a:cs typeface="Calibri" panose="020F0502020204030204" pitchFamily="34" charset="0"/>
              </a:rPr>
              <a:t>The opportunity presented itself: 9%</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95300" marR="0" indent="-342900">
              <a:lnSpc>
                <a:spcPct val="107000"/>
              </a:lnSpc>
              <a:spcBef>
                <a:spcPts val="0"/>
              </a:spcBef>
              <a:spcAft>
                <a:spcPts val="600"/>
              </a:spcAft>
              <a:buFont typeface="+mj-lt"/>
              <a:buAutoNum type="arabicPeriod"/>
            </a:pPr>
            <a:r>
              <a:rPr lang="en-US" sz="2400" dirty="0">
                <a:latin typeface="Calibri" panose="020F0502020204030204" pitchFamily="34" charset="0"/>
                <a:ea typeface="Calibri" panose="020F0502020204030204" pitchFamily="34" charset="0"/>
                <a:cs typeface="Calibri" panose="020F0502020204030204" pitchFamily="34" charset="0"/>
              </a:rPr>
              <a:t>Wanted to create a legacy: 9%</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495300" marR="0" indent="-342900">
              <a:lnSpc>
                <a:spcPct val="107000"/>
              </a:lnSpc>
              <a:spcBef>
                <a:spcPts val="0"/>
              </a:spcBef>
              <a:spcAft>
                <a:spcPts val="600"/>
              </a:spcAft>
              <a:buFont typeface="+mj-lt"/>
              <a:buAutoNum type="arabicPeriod"/>
            </a:pPr>
            <a:r>
              <a:rPr lang="en-US" sz="2400" dirty="0">
                <a:effectLst/>
                <a:latin typeface="Calibri" panose="020F0502020204030204" pitchFamily="34" charset="0"/>
                <a:ea typeface="Calibri" panose="020F0502020204030204" pitchFamily="34" charset="0"/>
                <a:cs typeface="Calibri" panose="020F0502020204030204" pitchFamily="34" charset="0"/>
              </a:rPr>
              <a:t>Other: </a:t>
            </a:r>
            <a:r>
              <a:rPr lang="en-US" sz="2400" dirty="0">
                <a:latin typeface="Calibri" panose="020F0502020204030204" pitchFamily="34" charset="0"/>
                <a:ea typeface="Calibri" panose="020F0502020204030204" pitchFamily="34" charset="0"/>
                <a:cs typeface="Calibri" panose="020F0502020204030204" pitchFamily="34" charset="0"/>
              </a:rPr>
              <a:t>9%</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24" name="Group 23">
            <a:extLst>
              <a:ext uri="{FF2B5EF4-FFF2-40B4-BE49-F238E27FC236}">
                <a16:creationId xmlns:a16="http://schemas.microsoft.com/office/drawing/2014/main" id="{BE20EE1D-4A23-8CC5-EB14-0DA44A56D5B3}"/>
              </a:ext>
            </a:extLst>
          </p:cNvPr>
          <p:cNvGrpSpPr/>
          <p:nvPr/>
        </p:nvGrpSpPr>
        <p:grpSpPr>
          <a:xfrm>
            <a:off x="503695" y="1278074"/>
            <a:ext cx="9676765" cy="3962429"/>
            <a:chOff x="503695" y="1549011"/>
            <a:chExt cx="9676765" cy="3962429"/>
          </a:xfrm>
        </p:grpSpPr>
        <p:grpSp>
          <p:nvGrpSpPr>
            <p:cNvPr id="10" name="Group 9">
              <a:extLst>
                <a:ext uri="{FF2B5EF4-FFF2-40B4-BE49-F238E27FC236}">
                  <a16:creationId xmlns:a16="http://schemas.microsoft.com/office/drawing/2014/main" id="{5F6AE725-11B3-40FF-AC1D-D772B93391FF}"/>
                </a:ext>
              </a:extLst>
            </p:cNvPr>
            <p:cNvGrpSpPr/>
            <p:nvPr/>
          </p:nvGrpSpPr>
          <p:grpSpPr>
            <a:xfrm>
              <a:off x="2560473" y="4988220"/>
              <a:ext cx="4595149" cy="523220"/>
              <a:chOff x="3761772" y="5648445"/>
              <a:chExt cx="4595149" cy="523220"/>
            </a:xfrm>
          </p:grpSpPr>
          <p:sp>
            <p:nvSpPr>
              <p:cNvPr id="5" name="TextBox 4">
                <a:extLst>
                  <a:ext uri="{FF2B5EF4-FFF2-40B4-BE49-F238E27FC236}">
                    <a16:creationId xmlns:a16="http://schemas.microsoft.com/office/drawing/2014/main" id="{0B065FDB-098D-4071-9670-12F0F47C4F1A}"/>
                  </a:ext>
                </a:extLst>
              </p:cNvPr>
              <p:cNvSpPr txBox="1"/>
              <p:nvPr/>
            </p:nvSpPr>
            <p:spPr>
              <a:xfrm>
                <a:off x="3761772" y="5648445"/>
                <a:ext cx="4595149" cy="523220"/>
              </a:xfrm>
              <a:prstGeom prst="rect">
                <a:avLst/>
              </a:prstGeom>
              <a:noFill/>
            </p:spPr>
            <p:txBody>
              <a:bodyPr wrap="square" rtlCol="0">
                <a:spAutoFit/>
              </a:bodyPr>
              <a:lstStyle/>
              <a:p>
                <a:pPr algn="ctr"/>
                <a:r>
                  <a:rPr lang="en-US" sz="2800" dirty="0"/>
                  <a:t>“Become Rich”</a:t>
                </a:r>
              </a:p>
            </p:txBody>
          </p:sp>
          <p:cxnSp>
            <p:nvCxnSpPr>
              <p:cNvPr id="8" name="Straight Connector 7">
                <a:extLst>
                  <a:ext uri="{FF2B5EF4-FFF2-40B4-BE49-F238E27FC236}">
                    <a16:creationId xmlns:a16="http://schemas.microsoft.com/office/drawing/2014/main" id="{174424BC-54AF-45F5-B6D4-746D148E90D5}"/>
                  </a:ext>
                </a:extLst>
              </p:cNvPr>
              <p:cNvCxnSpPr>
                <a:cxnSpLocks/>
              </p:cNvCxnSpPr>
              <p:nvPr/>
            </p:nvCxnSpPr>
            <p:spPr>
              <a:xfrm flipH="1">
                <a:off x="4947093" y="5931061"/>
                <a:ext cx="220027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F50C15F6-0E1E-F292-1845-44295A7D30E2}"/>
                </a:ext>
              </a:extLst>
            </p:cNvPr>
            <p:cNvGrpSpPr/>
            <p:nvPr/>
          </p:nvGrpSpPr>
          <p:grpSpPr>
            <a:xfrm>
              <a:off x="503695" y="1549011"/>
              <a:ext cx="9676765" cy="2661744"/>
              <a:chOff x="503695" y="1549011"/>
              <a:chExt cx="9676765" cy="2661744"/>
            </a:xfrm>
          </p:grpSpPr>
          <p:sp>
            <p:nvSpPr>
              <p:cNvPr id="14" name="Arrow: Curved Right 13">
                <a:extLst>
                  <a:ext uri="{FF2B5EF4-FFF2-40B4-BE49-F238E27FC236}">
                    <a16:creationId xmlns:a16="http://schemas.microsoft.com/office/drawing/2014/main" id="{2904092A-F1AA-2D6D-C8DF-FFC7F688D531}"/>
                  </a:ext>
                </a:extLst>
              </p:cNvPr>
              <p:cNvSpPr/>
              <p:nvPr/>
            </p:nvSpPr>
            <p:spPr>
              <a:xfrm flipV="1">
                <a:off x="503695" y="2041446"/>
                <a:ext cx="1359172" cy="1186432"/>
              </a:xfrm>
              <a:prstGeom prst="curvedRightArrow">
                <a:avLst>
                  <a:gd name="adj1" fmla="val 11573"/>
                  <a:gd name="adj2" fmla="val 45227"/>
                  <a:gd name="adj3" fmla="val 1834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TextBox 14">
                <a:extLst>
                  <a:ext uri="{FF2B5EF4-FFF2-40B4-BE49-F238E27FC236}">
                    <a16:creationId xmlns:a16="http://schemas.microsoft.com/office/drawing/2014/main" id="{558B6F9B-CAB1-A1DF-9BC1-B10CCEE2ADE8}"/>
                  </a:ext>
                </a:extLst>
              </p:cNvPr>
              <p:cNvSpPr txBox="1"/>
              <p:nvPr/>
            </p:nvSpPr>
            <p:spPr>
              <a:xfrm>
                <a:off x="503695" y="3166493"/>
                <a:ext cx="1590675" cy="646331"/>
              </a:xfrm>
              <a:prstGeom prst="rect">
                <a:avLst/>
              </a:prstGeom>
              <a:noFill/>
            </p:spPr>
            <p:txBody>
              <a:bodyPr wrap="square" rtlCol="0">
                <a:spAutoFit/>
              </a:bodyPr>
              <a:lstStyle/>
              <a:p>
                <a:pPr algn="ctr"/>
                <a:r>
                  <a:rPr lang="en-US" dirty="0"/>
                  <a:t>Probably moving up</a:t>
                </a:r>
              </a:p>
            </p:txBody>
          </p:sp>
          <p:sp>
            <p:nvSpPr>
              <p:cNvPr id="2" name="Right Brace 1">
                <a:extLst>
                  <a:ext uri="{FF2B5EF4-FFF2-40B4-BE49-F238E27FC236}">
                    <a16:creationId xmlns:a16="http://schemas.microsoft.com/office/drawing/2014/main" id="{D3917688-B1BA-303E-D71C-81844AC964F3}"/>
                  </a:ext>
                </a:extLst>
              </p:cNvPr>
              <p:cNvSpPr/>
              <p:nvPr/>
            </p:nvSpPr>
            <p:spPr>
              <a:xfrm>
                <a:off x="7176912" y="1549011"/>
                <a:ext cx="541867" cy="844234"/>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Right Brace 8">
                <a:extLst>
                  <a:ext uri="{FF2B5EF4-FFF2-40B4-BE49-F238E27FC236}">
                    <a16:creationId xmlns:a16="http://schemas.microsoft.com/office/drawing/2014/main" id="{527BD96F-758C-3F45-8B87-3FD5BFB7A0B8}"/>
                  </a:ext>
                </a:extLst>
              </p:cNvPr>
              <p:cNvSpPr/>
              <p:nvPr/>
            </p:nvSpPr>
            <p:spPr>
              <a:xfrm>
                <a:off x="7176912" y="2556803"/>
                <a:ext cx="541867" cy="1653952"/>
              </a:xfrm>
              <a:prstGeom prst="righ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TextBox 10">
                <a:extLst>
                  <a:ext uri="{FF2B5EF4-FFF2-40B4-BE49-F238E27FC236}">
                    <a16:creationId xmlns:a16="http://schemas.microsoft.com/office/drawing/2014/main" id="{B2137EF0-0BB6-9E44-F83A-51AE757A2385}"/>
                  </a:ext>
                </a:extLst>
              </p:cNvPr>
              <p:cNvSpPr txBox="1"/>
              <p:nvPr/>
            </p:nvSpPr>
            <p:spPr>
              <a:xfrm>
                <a:off x="7663038" y="1771073"/>
                <a:ext cx="2517422" cy="400110"/>
              </a:xfrm>
              <a:prstGeom prst="rect">
                <a:avLst/>
              </a:prstGeom>
              <a:noFill/>
            </p:spPr>
            <p:txBody>
              <a:bodyPr wrap="square" rtlCol="0">
                <a:spAutoFit/>
              </a:bodyPr>
              <a:lstStyle/>
              <a:p>
                <a:r>
                  <a:rPr lang="en-US" sz="2000" dirty="0"/>
                  <a:t>“Running Away”</a:t>
                </a:r>
              </a:p>
            </p:txBody>
          </p:sp>
          <p:sp>
            <p:nvSpPr>
              <p:cNvPr id="18" name="TextBox 17">
                <a:extLst>
                  <a:ext uri="{FF2B5EF4-FFF2-40B4-BE49-F238E27FC236}">
                    <a16:creationId xmlns:a16="http://schemas.microsoft.com/office/drawing/2014/main" id="{86490272-9076-C921-3510-F6B6734ABFEC}"/>
                  </a:ext>
                </a:extLst>
              </p:cNvPr>
              <p:cNvSpPr txBox="1"/>
              <p:nvPr/>
            </p:nvSpPr>
            <p:spPr>
              <a:xfrm>
                <a:off x="7663038" y="3192636"/>
                <a:ext cx="2517422" cy="400110"/>
              </a:xfrm>
              <a:prstGeom prst="rect">
                <a:avLst/>
              </a:prstGeom>
              <a:noFill/>
            </p:spPr>
            <p:txBody>
              <a:bodyPr wrap="square" rtlCol="0">
                <a:spAutoFit/>
              </a:bodyPr>
              <a:lstStyle/>
              <a:p>
                <a:r>
                  <a:rPr lang="en-US" sz="2000" dirty="0"/>
                  <a:t>“Running To”</a:t>
                </a:r>
              </a:p>
            </p:txBody>
          </p:sp>
        </p:grpSp>
      </p:grpSp>
      <p:grpSp>
        <p:nvGrpSpPr>
          <p:cNvPr id="26" name="Group 25">
            <a:extLst>
              <a:ext uri="{FF2B5EF4-FFF2-40B4-BE49-F238E27FC236}">
                <a16:creationId xmlns:a16="http://schemas.microsoft.com/office/drawing/2014/main" id="{D00640FA-157D-6155-AABB-263060EAC188}"/>
              </a:ext>
            </a:extLst>
          </p:cNvPr>
          <p:cNvGrpSpPr/>
          <p:nvPr/>
        </p:nvGrpSpPr>
        <p:grpSpPr>
          <a:xfrm>
            <a:off x="9395178" y="1163930"/>
            <a:ext cx="2218266" cy="3613992"/>
            <a:chOff x="9395178" y="1434867"/>
            <a:chExt cx="2218266" cy="3613992"/>
          </a:xfrm>
        </p:grpSpPr>
        <p:pic>
          <p:nvPicPr>
            <p:cNvPr id="4" name="Picture 3" descr="Shape&#10;&#10;Description automatically generated with low confidence">
              <a:extLst>
                <a:ext uri="{FF2B5EF4-FFF2-40B4-BE49-F238E27FC236}">
                  <a16:creationId xmlns:a16="http://schemas.microsoft.com/office/drawing/2014/main" id="{ABDA812A-0F42-4CD4-8CF3-E739A1150D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5611" y="2394968"/>
              <a:ext cx="1450467" cy="1543050"/>
            </a:xfrm>
            <a:prstGeom prst="rect">
              <a:avLst/>
            </a:prstGeom>
          </p:spPr>
        </p:pic>
        <p:sp>
          <p:nvSpPr>
            <p:cNvPr id="20" name="Right Brace 19">
              <a:extLst>
                <a:ext uri="{FF2B5EF4-FFF2-40B4-BE49-F238E27FC236}">
                  <a16:creationId xmlns:a16="http://schemas.microsoft.com/office/drawing/2014/main" id="{5035E4D3-BC72-9737-D336-0DCF4E4A062A}"/>
                </a:ext>
              </a:extLst>
            </p:cNvPr>
            <p:cNvSpPr/>
            <p:nvPr/>
          </p:nvSpPr>
          <p:spPr>
            <a:xfrm>
              <a:off x="9395178" y="1434867"/>
              <a:ext cx="541867" cy="3103266"/>
            </a:xfrm>
            <a:prstGeom prst="rightBrace">
              <a:avLst/>
            </a:prstGeom>
            <a:ln w="2857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TextBox 20">
              <a:extLst>
                <a:ext uri="{FF2B5EF4-FFF2-40B4-BE49-F238E27FC236}">
                  <a16:creationId xmlns:a16="http://schemas.microsoft.com/office/drawing/2014/main" id="{C52C6A01-E5AA-BF16-452A-50BD65EFAAA8}"/>
                </a:ext>
              </a:extLst>
            </p:cNvPr>
            <p:cNvSpPr txBox="1"/>
            <p:nvPr/>
          </p:nvSpPr>
          <p:spPr>
            <a:xfrm>
              <a:off x="9956389" y="1665574"/>
              <a:ext cx="1588911" cy="830997"/>
            </a:xfrm>
            <a:prstGeom prst="rect">
              <a:avLst/>
            </a:prstGeom>
            <a:noFill/>
          </p:spPr>
          <p:txBody>
            <a:bodyPr wrap="square" rtlCol="0">
              <a:spAutoFit/>
            </a:bodyPr>
            <a:lstStyle/>
            <a:p>
              <a:pPr algn="ctr"/>
              <a:r>
                <a:rPr lang="en-US" sz="2400" dirty="0"/>
                <a:t>Starts with an Idea</a:t>
              </a:r>
            </a:p>
          </p:txBody>
        </p:sp>
        <p:sp>
          <p:nvSpPr>
            <p:cNvPr id="25" name="TextBox 24">
              <a:extLst>
                <a:ext uri="{FF2B5EF4-FFF2-40B4-BE49-F238E27FC236}">
                  <a16:creationId xmlns:a16="http://schemas.microsoft.com/office/drawing/2014/main" id="{825B50D9-0F41-578D-4ACA-941029BA7850}"/>
                </a:ext>
              </a:extLst>
            </p:cNvPr>
            <p:cNvSpPr txBox="1"/>
            <p:nvPr/>
          </p:nvSpPr>
          <p:spPr>
            <a:xfrm>
              <a:off x="9888245" y="3848530"/>
              <a:ext cx="1725199" cy="1200329"/>
            </a:xfrm>
            <a:prstGeom prst="rect">
              <a:avLst/>
            </a:prstGeom>
            <a:noFill/>
          </p:spPr>
          <p:txBody>
            <a:bodyPr wrap="square" rtlCol="0">
              <a:spAutoFit/>
            </a:bodyPr>
            <a:lstStyle/>
            <a:p>
              <a:pPr algn="ctr"/>
              <a:r>
                <a:rPr lang="en-US" sz="2400" dirty="0"/>
                <a:t>to do something different</a:t>
              </a:r>
            </a:p>
          </p:txBody>
        </p:sp>
      </p:grpSp>
      <p:sp>
        <p:nvSpPr>
          <p:cNvPr id="3" name="Slide Number Placeholder 2">
            <a:extLst>
              <a:ext uri="{FF2B5EF4-FFF2-40B4-BE49-F238E27FC236}">
                <a16:creationId xmlns:a16="http://schemas.microsoft.com/office/drawing/2014/main" id="{977DEF12-B010-F3E4-0CE8-59FAFA6C839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8DF28D3-48BD-4648-9818-9E78F593EEE9}" type="slidenum">
              <a:rPr lang="en-US" smtClean="0"/>
              <a:pPr/>
              <a:t>4</a:t>
            </a:fld>
            <a:endParaRPr lang="en-US" dirty="0"/>
          </a:p>
        </p:txBody>
      </p:sp>
    </p:spTree>
    <p:extLst>
      <p:ext uri="{BB962C8B-B14F-4D97-AF65-F5344CB8AC3E}">
        <p14:creationId xmlns:p14="http://schemas.microsoft.com/office/powerpoint/2010/main" val="352736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38AA4-32FD-ADE8-FA0D-B116762BC7F2}"/>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5DE85A83-BAFB-A27E-468B-027A5E78D374}"/>
              </a:ext>
            </a:extLst>
          </p:cNvPr>
          <p:cNvSpPr txBox="1">
            <a:spLocks noGrp="1"/>
          </p:cNvSpPr>
          <p:nvPr>
            <p:ph type="title"/>
          </p:nvPr>
        </p:nvSpPr>
        <p:spPr>
          <a:prstGeom prst="rect">
            <a:avLst/>
          </a:prstGeom>
          <a:effectLst>
            <a:outerShdw blurRad="203200" dist="25400" dir="5400000" rotWithShape="0">
              <a:srgbClr val="000000">
                <a:alpha val="8052"/>
              </a:srgbClr>
            </a:outerShdw>
          </a:effectLst>
        </p:spPr>
        <p:txBody>
          <a:bodyPr>
            <a:normAutofit fontScale="90000"/>
          </a:bodyPr>
          <a:lstStyle>
            <a:lvl1pPr algn="r" defTabSz="796885">
              <a:defRPr sz="9700"/>
            </a:lvl1pPr>
          </a:lstStyle>
          <a:p>
            <a:r>
              <a:rPr lang="en-US" sz="3200" dirty="0"/>
              <a:t>Who is an Entrepreneur?</a:t>
            </a:r>
            <a:endParaRPr sz="3200" dirty="0"/>
          </a:p>
        </p:txBody>
      </p:sp>
      <p:sp>
        <p:nvSpPr>
          <p:cNvPr id="2" name="Slide Number Placeholder 1">
            <a:extLst>
              <a:ext uri="{FF2B5EF4-FFF2-40B4-BE49-F238E27FC236}">
                <a16:creationId xmlns:a16="http://schemas.microsoft.com/office/drawing/2014/main" id="{5B25C7B3-5AF9-61CA-2C23-E09D5E5ED138}"/>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5</a:t>
            </a:fld>
            <a:endParaRPr lang="en-US" dirty="0"/>
          </a:p>
        </p:txBody>
      </p:sp>
      <p:sp>
        <p:nvSpPr>
          <p:cNvPr id="3" name="TextBox 2">
            <a:extLst>
              <a:ext uri="{FF2B5EF4-FFF2-40B4-BE49-F238E27FC236}">
                <a16:creationId xmlns:a16="http://schemas.microsoft.com/office/drawing/2014/main" id="{3AF3EF02-2C20-8AF3-852C-5D77B835A88D}"/>
              </a:ext>
            </a:extLst>
          </p:cNvPr>
          <p:cNvSpPr txBox="1"/>
          <p:nvPr/>
        </p:nvSpPr>
        <p:spPr>
          <a:xfrm>
            <a:off x="2176523" y="723153"/>
            <a:ext cx="1836420" cy="369332"/>
          </a:xfrm>
          <a:prstGeom prst="rect">
            <a:avLst/>
          </a:prstGeom>
          <a:noFill/>
        </p:spPr>
        <p:txBody>
          <a:bodyPr wrap="square" rtlCol="0">
            <a:spAutoFit/>
          </a:bodyPr>
          <a:lstStyle/>
          <a:p>
            <a:pPr algn="ctr"/>
            <a:r>
              <a:rPr lang="en-US" dirty="0"/>
              <a:t>MY DEFINITON</a:t>
            </a:r>
          </a:p>
        </p:txBody>
      </p:sp>
      <p:sp>
        <p:nvSpPr>
          <p:cNvPr id="7" name="TextBox 6">
            <a:extLst>
              <a:ext uri="{FF2B5EF4-FFF2-40B4-BE49-F238E27FC236}">
                <a16:creationId xmlns:a16="http://schemas.microsoft.com/office/drawing/2014/main" id="{729254F5-0388-8DF3-3371-2BB892AF7435}"/>
              </a:ext>
            </a:extLst>
          </p:cNvPr>
          <p:cNvSpPr txBox="1"/>
          <p:nvPr/>
        </p:nvSpPr>
        <p:spPr>
          <a:xfrm>
            <a:off x="964943" y="1020845"/>
            <a:ext cx="4259580" cy="461665"/>
          </a:xfrm>
          <a:prstGeom prst="rect">
            <a:avLst/>
          </a:prstGeom>
          <a:noFill/>
        </p:spPr>
        <p:txBody>
          <a:bodyPr wrap="square" rtlCol="0">
            <a:spAutoFit/>
          </a:bodyPr>
          <a:lstStyle/>
          <a:p>
            <a:pPr algn="ctr"/>
            <a:r>
              <a:rPr lang="en-US" sz="2400" i="1" dirty="0">
                <a:solidFill>
                  <a:srgbClr val="FFFF00"/>
                </a:solidFill>
              </a:rPr>
              <a:t>“Someone who runs a company.”</a:t>
            </a:r>
          </a:p>
        </p:txBody>
      </p:sp>
      <p:grpSp>
        <p:nvGrpSpPr>
          <p:cNvPr id="4" name="Group 3">
            <a:extLst>
              <a:ext uri="{FF2B5EF4-FFF2-40B4-BE49-F238E27FC236}">
                <a16:creationId xmlns:a16="http://schemas.microsoft.com/office/drawing/2014/main" id="{214FE172-4F81-DD7A-1FF2-BD205504DC85}"/>
              </a:ext>
            </a:extLst>
          </p:cNvPr>
          <p:cNvGrpSpPr/>
          <p:nvPr/>
        </p:nvGrpSpPr>
        <p:grpSpPr>
          <a:xfrm>
            <a:off x="421004" y="1524520"/>
            <a:ext cx="5352917" cy="3129586"/>
            <a:chOff x="421004" y="1524520"/>
            <a:chExt cx="5352917" cy="3129586"/>
          </a:xfrm>
        </p:grpSpPr>
        <p:sp>
          <p:nvSpPr>
            <p:cNvPr id="9" name="TextBox 8">
              <a:extLst>
                <a:ext uri="{FF2B5EF4-FFF2-40B4-BE49-F238E27FC236}">
                  <a16:creationId xmlns:a16="http://schemas.microsoft.com/office/drawing/2014/main" id="{69E48B76-9BEB-8F2A-8537-CC92AE8009F7}"/>
                </a:ext>
              </a:extLst>
            </p:cNvPr>
            <p:cNvSpPr txBox="1"/>
            <p:nvPr/>
          </p:nvSpPr>
          <p:spPr>
            <a:xfrm>
              <a:off x="421004" y="1548280"/>
              <a:ext cx="1677897" cy="1200329"/>
            </a:xfrm>
            <a:prstGeom prst="rect">
              <a:avLst/>
            </a:prstGeom>
            <a:noFill/>
            <a:ln>
              <a:solidFill>
                <a:schemeClr val="tx1"/>
              </a:solidFill>
            </a:ln>
          </p:spPr>
          <p:txBody>
            <a:bodyPr wrap="square" rtlCol="0">
              <a:spAutoFit/>
            </a:bodyPr>
            <a:lstStyle/>
            <a:p>
              <a:pPr marL="174625" indent="-174625">
                <a:buFont typeface="Arial" panose="020B0604020202020204" pitchFamily="34" charset="0"/>
                <a:buChar char="•"/>
              </a:pPr>
              <a:r>
                <a:rPr lang="en-US" dirty="0"/>
                <a:t>Started it</a:t>
              </a:r>
            </a:p>
            <a:p>
              <a:pPr marL="174625" indent="-174625">
                <a:buFont typeface="Arial" panose="020B0604020202020204" pitchFamily="34" charset="0"/>
                <a:buChar char="•"/>
              </a:pPr>
              <a:r>
                <a:rPr lang="en-US" dirty="0"/>
                <a:t>Inherited it</a:t>
              </a:r>
            </a:p>
            <a:p>
              <a:pPr marL="174625" indent="-174625">
                <a:buFont typeface="Arial" panose="020B0604020202020204" pitchFamily="34" charset="0"/>
                <a:buChar char="•"/>
              </a:pPr>
              <a:r>
                <a:rPr lang="en-US" dirty="0"/>
                <a:t>Bought it</a:t>
              </a:r>
            </a:p>
            <a:p>
              <a:pPr marL="174625" indent="-174625">
                <a:buFont typeface="Arial" panose="020B0604020202020204" pitchFamily="34" charset="0"/>
                <a:buChar char="•"/>
              </a:pPr>
              <a:r>
                <a:rPr lang="en-US" dirty="0"/>
                <a:t>Hired to run it</a:t>
              </a:r>
            </a:p>
          </p:txBody>
        </p:sp>
        <p:sp>
          <p:nvSpPr>
            <p:cNvPr id="20" name="TextBox 19">
              <a:extLst>
                <a:ext uri="{FF2B5EF4-FFF2-40B4-BE49-F238E27FC236}">
                  <a16:creationId xmlns:a16="http://schemas.microsoft.com/office/drawing/2014/main" id="{DB81B9E6-004F-38F2-91F3-233C13BD6722}"/>
                </a:ext>
              </a:extLst>
            </p:cNvPr>
            <p:cNvSpPr txBox="1"/>
            <p:nvPr/>
          </p:nvSpPr>
          <p:spPr>
            <a:xfrm>
              <a:off x="4432938" y="2259939"/>
              <a:ext cx="1340983" cy="646331"/>
            </a:xfrm>
            <a:prstGeom prst="rect">
              <a:avLst/>
            </a:prstGeom>
            <a:noFill/>
            <a:ln>
              <a:solidFill>
                <a:schemeClr val="tx1"/>
              </a:solidFill>
            </a:ln>
          </p:spPr>
          <p:txBody>
            <a:bodyPr wrap="square" rtlCol="0">
              <a:spAutoFit/>
            </a:bodyPr>
            <a:lstStyle>
              <a:defPPr>
                <a:defRPr lang="en-US"/>
              </a:defPPr>
              <a:lvl1pPr marL="174625" indent="-174625">
                <a:buFont typeface="Arial" panose="020B0604020202020204" pitchFamily="34" charset="0"/>
                <a:buChar char="•"/>
                <a:defRPr/>
              </a:lvl1pPr>
            </a:lstStyle>
            <a:p>
              <a:r>
                <a:rPr lang="en-US" dirty="0"/>
                <a:t>Full-Time</a:t>
              </a:r>
            </a:p>
            <a:p>
              <a:r>
                <a:rPr lang="en-US" dirty="0"/>
                <a:t>Part-Time</a:t>
              </a:r>
            </a:p>
          </p:txBody>
        </p:sp>
        <p:sp>
          <p:nvSpPr>
            <p:cNvPr id="18" name="TextBox 17">
              <a:extLst>
                <a:ext uri="{FF2B5EF4-FFF2-40B4-BE49-F238E27FC236}">
                  <a16:creationId xmlns:a16="http://schemas.microsoft.com/office/drawing/2014/main" id="{31D9D1FD-4E04-A90A-2852-A6FCC3C285DC}"/>
                </a:ext>
              </a:extLst>
            </p:cNvPr>
            <p:cNvSpPr txBox="1"/>
            <p:nvPr/>
          </p:nvSpPr>
          <p:spPr>
            <a:xfrm>
              <a:off x="4432938" y="2995358"/>
              <a:ext cx="1340983" cy="646331"/>
            </a:xfrm>
            <a:prstGeom prst="rect">
              <a:avLst/>
            </a:prstGeom>
            <a:noFill/>
            <a:ln>
              <a:solidFill>
                <a:schemeClr val="tx1"/>
              </a:solidFill>
            </a:ln>
          </p:spPr>
          <p:txBody>
            <a:bodyPr wrap="square" rtlCol="0">
              <a:spAutoFit/>
            </a:bodyPr>
            <a:lstStyle>
              <a:defPPr>
                <a:defRPr lang="en-US"/>
              </a:defPPr>
              <a:lvl1pPr marL="174625" indent="-174625">
                <a:buFont typeface="Arial" panose="020B0604020202020204" pitchFamily="34" charset="0"/>
                <a:buChar char="•"/>
                <a:defRPr/>
              </a:lvl1pPr>
            </a:lstStyle>
            <a:p>
              <a:r>
                <a:rPr lang="en-US" dirty="0"/>
                <a:t>For-Profit</a:t>
              </a:r>
            </a:p>
            <a:p>
              <a:r>
                <a:rPr lang="en-US" dirty="0"/>
                <a:t>Non-Profit</a:t>
              </a:r>
            </a:p>
          </p:txBody>
        </p:sp>
        <p:sp>
          <p:nvSpPr>
            <p:cNvPr id="22" name="TextBox 21">
              <a:extLst>
                <a:ext uri="{FF2B5EF4-FFF2-40B4-BE49-F238E27FC236}">
                  <a16:creationId xmlns:a16="http://schemas.microsoft.com/office/drawing/2014/main" id="{96559C42-B89B-52A3-6516-5B7B79E0CDB2}"/>
                </a:ext>
              </a:extLst>
            </p:cNvPr>
            <p:cNvSpPr txBox="1"/>
            <p:nvPr/>
          </p:nvSpPr>
          <p:spPr>
            <a:xfrm>
              <a:off x="4432938" y="1524520"/>
              <a:ext cx="1340983" cy="646331"/>
            </a:xfrm>
            <a:prstGeom prst="rect">
              <a:avLst/>
            </a:prstGeom>
            <a:noFill/>
            <a:ln>
              <a:solidFill>
                <a:schemeClr val="tx1"/>
              </a:solidFill>
            </a:ln>
          </p:spPr>
          <p:txBody>
            <a:bodyPr wrap="square" rtlCol="0">
              <a:spAutoFit/>
            </a:bodyPr>
            <a:lstStyle>
              <a:defPPr>
                <a:defRPr lang="en-US"/>
              </a:defPPr>
              <a:lvl1pPr marL="174625" indent="-174625">
                <a:buFont typeface="Arial" panose="020B0604020202020204" pitchFamily="34" charset="0"/>
                <a:buChar char="•"/>
                <a:defRPr/>
              </a:lvl1pPr>
            </a:lstStyle>
            <a:p>
              <a:r>
                <a:rPr lang="en-US" dirty="0"/>
                <a:t>High Tech</a:t>
              </a:r>
            </a:p>
            <a:p>
              <a:r>
                <a:rPr lang="en-US" dirty="0"/>
                <a:t>Low Tech</a:t>
              </a:r>
            </a:p>
          </p:txBody>
        </p:sp>
        <p:sp>
          <p:nvSpPr>
            <p:cNvPr id="16" name="TextBox 15">
              <a:extLst>
                <a:ext uri="{FF2B5EF4-FFF2-40B4-BE49-F238E27FC236}">
                  <a16:creationId xmlns:a16="http://schemas.microsoft.com/office/drawing/2014/main" id="{C729EC92-9D11-A302-9E79-52A7D09E3F33}"/>
                </a:ext>
              </a:extLst>
            </p:cNvPr>
            <p:cNvSpPr txBox="1"/>
            <p:nvPr/>
          </p:nvSpPr>
          <p:spPr>
            <a:xfrm>
              <a:off x="421004" y="2867421"/>
              <a:ext cx="1567538" cy="923330"/>
            </a:xfrm>
            <a:prstGeom prst="rect">
              <a:avLst/>
            </a:prstGeom>
            <a:noFill/>
            <a:ln>
              <a:solidFill>
                <a:schemeClr val="tx1"/>
              </a:solidFill>
            </a:ln>
          </p:spPr>
          <p:txBody>
            <a:bodyPr wrap="square" rtlCol="0">
              <a:spAutoFit/>
            </a:bodyPr>
            <a:lstStyle/>
            <a:p>
              <a:r>
                <a:rPr lang="en-US" dirty="0"/>
                <a:t>Providing:</a:t>
              </a:r>
            </a:p>
            <a:p>
              <a:pPr marL="174625" indent="-174625">
                <a:buFont typeface="Arial" panose="020B0604020202020204" pitchFamily="34" charset="0"/>
                <a:buChar char="•"/>
              </a:pPr>
              <a:r>
                <a:rPr lang="en-US" dirty="0"/>
                <a:t>A product or</a:t>
              </a:r>
            </a:p>
            <a:p>
              <a:pPr marL="174625" indent="-174625">
                <a:buFont typeface="Arial" panose="020B0604020202020204" pitchFamily="34" charset="0"/>
                <a:buChar char="•"/>
              </a:pPr>
              <a:r>
                <a:rPr lang="en-US" dirty="0"/>
                <a:t>A service</a:t>
              </a:r>
            </a:p>
          </p:txBody>
        </p:sp>
        <p:sp>
          <p:nvSpPr>
            <p:cNvPr id="25" name="TextBox 24">
              <a:extLst>
                <a:ext uri="{FF2B5EF4-FFF2-40B4-BE49-F238E27FC236}">
                  <a16:creationId xmlns:a16="http://schemas.microsoft.com/office/drawing/2014/main" id="{9DA37297-9CA4-B7E7-4D25-1E5981EF2649}"/>
                </a:ext>
              </a:extLst>
            </p:cNvPr>
            <p:cNvSpPr txBox="1"/>
            <p:nvPr/>
          </p:nvSpPr>
          <p:spPr>
            <a:xfrm>
              <a:off x="2223939" y="2262265"/>
              <a:ext cx="1879928" cy="646331"/>
            </a:xfrm>
            <a:prstGeom prst="rect">
              <a:avLst/>
            </a:prstGeom>
            <a:noFill/>
            <a:ln>
              <a:solidFill>
                <a:schemeClr val="tx1"/>
              </a:solidFill>
            </a:ln>
          </p:spPr>
          <p:txBody>
            <a:bodyPr wrap="square" rtlCol="0">
              <a:spAutoFit/>
            </a:bodyPr>
            <a:lstStyle>
              <a:defPPr>
                <a:defRPr lang="en-US"/>
              </a:defPPr>
              <a:lvl1pPr marL="174625" indent="-174625">
                <a:buFont typeface="Arial" panose="020B0604020202020204" pitchFamily="34" charset="0"/>
                <a:buChar char="•"/>
                <a:defRPr/>
              </a:lvl1pPr>
            </a:lstStyle>
            <a:p>
              <a:r>
                <a:rPr lang="en-US" dirty="0"/>
                <a:t>Existing Markets</a:t>
              </a:r>
            </a:p>
            <a:p>
              <a:r>
                <a:rPr lang="en-US" dirty="0"/>
                <a:t>New Markets</a:t>
              </a:r>
            </a:p>
          </p:txBody>
        </p:sp>
        <p:sp>
          <p:nvSpPr>
            <p:cNvPr id="13" name="TextBox 12">
              <a:extLst>
                <a:ext uri="{FF2B5EF4-FFF2-40B4-BE49-F238E27FC236}">
                  <a16:creationId xmlns:a16="http://schemas.microsoft.com/office/drawing/2014/main" id="{AF38C4AA-F01E-6768-6B70-9C334A2D10C7}"/>
                </a:ext>
              </a:extLst>
            </p:cNvPr>
            <p:cNvSpPr txBox="1"/>
            <p:nvPr/>
          </p:nvSpPr>
          <p:spPr>
            <a:xfrm>
              <a:off x="2223939" y="3008582"/>
              <a:ext cx="1879929" cy="923330"/>
            </a:xfrm>
            <a:prstGeom prst="rect">
              <a:avLst/>
            </a:prstGeom>
            <a:noFill/>
            <a:ln>
              <a:solidFill>
                <a:schemeClr val="tx1"/>
              </a:solidFill>
            </a:ln>
          </p:spPr>
          <p:txBody>
            <a:bodyPr wrap="square" rtlCol="0">
              <a:spAutoFit/>
            </a:bodyPr>
            <a:lstStyle>
              <a:defPPr>
                <a:defRPr lang="en-US"/>
              </a:defPPr>
              <a:lvl1pPr marL="174625" indent="-174625">
                <a:buFont typeface="Arial" panose="020B0604020202020204" pitchFamily="34" charset="0"/>
                <a:buChar char="•"/>
                <a:defRPr/>
              </a:lvl1pPr>
            </a:lstStyle>
            <a:p>
              <a:r>
                <a:rPr lang="en-US" dirty="0"/>
                <a:t>Alone</a:t>
              </a:r>
            </a:p>
            <a:p>
              <a:r>
                <a:rPr lang="en-US" dirty="0"/>
                <a:t>With Partners</a:t>
              </a:r>
            </a:p>
            <a:p>
              <a:r>
                <a:rPr lang="en-US" dirty="0"/>
                <a:t>With Employees</a:t>
              </a:r>
            </a:p>
          </p:txBody>
        </p:sp>
        <p:sp>
          <p:nvSpPr>
            <p:cNvPr id="27" name="TextBox 26">
              <a:extLst>
                <a:ext uri="{FF2B5EF4-FFF2-40B4-BE49-F238E27FC236}">
                  <a16:creationId xmlns:a16="http://schemas.microsoft.com/office/drawing/2014/main" id="{6209B87B-69E9-F5A3-905B-180D09423CC7}"/>
                </a:ext>
              </a:extLst>
            </p:cNvPr>
            <p:cNvSpPr txBox="1"/>
            <p:nvPr/>
          </p:nvSpPr>
          <p:spPr>
            <a:xfrm>
              <a:off x="2223939" y="1537730"/>
              <a:ext cx="2163568" cy="646331"/>
            </a:xfrm>
            <a:prstGeom prst="rect">
              <a:avLst/>
            </a:prstGeom>
            <a:noFill/>
            <a:ln>
              <a:solidFill>
                <a:schemeClr val="tx1"/>
              </a:solidFill>
            </a:ln>
          </p:spPr>
          <p:txBody>
            <a:bodyPr wrap="square" rtlCol="0">
              <a:spAutoFit/>
            </a:bodyPr>
            <a:lstStyle>
              <a:defPPr>
                <a:defRPr lang="en-US"/>
              </a:defPPr>
              <a:lvl1pPr marL="174625" indent="-174625">
                <a:buFont typeface="Arial" panose="020B0604020202020204" pitchFamily="34" charset="0"/>
                <a:buChar char="•"/>
                <a:defRPr/>
              </a:lvl1pPr>
            </a:lstStyle>
            <a:p>
              <a:r>
                <a:rPr lang="en-US" dirty="0"/>
                <a:t>One Time Revenue</a:t>
              </a:r>
            </a:p>
            <a:p>
              <a:r>
                <a:rPr lang="en-US" dirty="0"/>
                <a:t>Recurring Revenue</a:t>
              </a:r>
            </a:p>
          </p:txBody>
        </p:sp>
        <p:sp>
          <p:nvSpPr>
            <p:cNvPr id="175" name="TextBox 174">
              <a:extLst>
                <a:ext uri="{FF2B5EF4-FFF2-40B4-BE49-F238E27FC236}">
                  <a16:creationId xmlns:a16="http://schemas.microsoft.com/office/drawing/2014/main" id="{AA36B3EB-8C5F-FF79-41F0-33B3BDAC9194}"/>
                </a:ext>
              </a:extLst>
            </p:cNvPr>
            <p:cNvSpPr txBox="1"/>
            <p:nvPr/>
          </p:nvSpPr>
          <p:spPr>
            <a:xfrm>
              <a:off x="4432938" y="3730776"/>
              <a:ext cx="1340983" cy="923330"/>
            </a:xfrm>
            <a:prstGeom prst="rect">
              <a:avLst/>
            </a:prstGeom>
            <a:noFill/>
            <a:ln>
              <a:solidFill>
                <a:schemeClr val="tx1"/>
              </a:solidFill>
            </a:ln>
          </p:spPr>
          <p:txBody>
            <a:bodyPr wrap="square" rtlCol="0">
              <a:spAutoFit/>
            </a:bodyPr>
            <a:lstStyle/>
            <a:p>
              <a:r>
                <a:rPr lang="en-US" dirty="0"/>
                <a:t>Offering:</a:t>
              </a:r>
            </a:p>
            <a:p>
              <a:pPr marL="174625" indent="-174625">
                <a:buFont typeface="Arial" panose="020B0604020202020204" pitchFamily="34" charset="0"/>
                <a:buChar char="•"/>
              </a:pPr>
              <a:r>
                <a:rPr lang="en-US" dirty="0"/>
                <a:t>Better or</a:t>
              </a:r>
            </a:p>
            <a:p>
              <a:pPr marL="174625" indent="-174625">
                <a:buFont typeface="Arial" panose="020B0604020202020204" pitchFamily="34" charset="0"/>
                <a:buChar char="•"/>
              </a:pPr>
              <a:r>
                <a:rPr lang="en-US" dirty="0"/>
                <a:t>Innovative</a:t>
              </a:r>
            </a:p>
          </p:txBody>
        </p:sp>
      </p:grpSp>
      <p:grpSp>
        <p:nvGrpSpPr>
          <p:cNvPr id="192" name="Group 191">
            <a:extLst>
              <a:ext uri="{FF2B5EF4-FFF2-40B4-BE49-F238E27FC236}">
                <a16:creationId xmlns:a16="http://schemas.microsoft.com/office/drawing/2014/main" id="{E7F431EB-5254-4590-2625-7B270B85EBC0}"/>
              </a:ext>
            </a:extLst>
          </p:cNvPr>
          <p:cNvGrpSpPr/>
          <p:nvPr/>
        </p:nvGrpSpPr>
        <p:grpSpPr>
          <a:xfrm>
            <a:off x="335678" y="4497954"/>
            <a:ext cx="5518109" cy="1992739"/>
            <a:chOff x="348735" y="4434017"/>
            <a:chExt cx="5518109" cy="1992739"/>
          </a:xfrm>
        </p:grpSpPr>
        <p:pic>
          <p:nvPicPr>
            <p:cNvPr id="190" name="Picture 189">
              <a:extLst>
                <a:ext uri="{FF2B5EF4-FFF2-40B4-BE49-F238E27FC236}">
                  <a16:creationId xmlns:a16="http://schemas.microsoft.com/office/drawing/2014/main" id="{6FF8B7B9-A2C7-BB5A-7693-AB8A6607C943}"/>
                </a:ext>
              </a:extLst>
            </p:cNvPr>
            <p:cNvPicPr>
              <a:picLocks noChangeAspect="1"/>
            </p:cNvPicPr>
            <p:nvPr/>
          </p:nvPicPr>
          <p:blipFill>
            <a:blip r:embed="rId3"/>
            <a:stretch>
              <a:fillRect/>
            </a:stretch>
          </p:blipFill>
          <p:spPr>
            <a:xfrm>
              <a:off x="1324128" y="4811316"/>
              <a:ext cx="3352800" cy="1615440"/>
            </a:xfrm>
            <a:prstGeom prst="rect">
              <a:avLst/>
            </a:prstGeom>
          </p:spPr>
        </p:pic>
        <p:grpSp>
          <p:nvGrpSpPr>
            <p:cNvPr id="177" name="Group 176">
              <a:extLst>
                <a:ext uri="{FF2B5EF4-FFF2-40B4-BE49-F238E27FC236}">
                  <a16:creationId xmlns:a16="http://schemas.microsoft.com/office/drawing/2014/main" id="{98835633-2E2D-7412-5A64-F763D06ED39A}"/>
                </a:ext>
              </a:extLst>
            </p:cNvPr>
            <p:cNvGrpSpPr/>
            <p:nvPr/>
          </p:nvGrpSpPr>
          <p:grpSpPr>
            <a:xfrm>
              <a:off x="3918805" y="5058081"/>
              <a:ext cx="1898416" cy="560955"/>
              <a:chOff x="9618119" y="3348105"/>
              <a:chExt cx="1898416" cy="560955"/>
            </a:xfrm>
          </p:grpSpPr>
          <p:sp>
            <p:nvSpPr>
              <p:cNvPr id="172" name="Oval 171">
                <a:extLst>
                  <a:ext uri="{FF2B5EF4-FFF2-40B4-BE49-F238E27FC236}">
                    <a16:creationId xmlns:a16="http://schemas.microsoft.com/office/drawing/2014/main" id="{6CBAA335-F5A2-B366-5EB8-F4EA0B313968}"/>
                  </a:ext>
                </a:extLst>
              </p:cNvPr>
              <p:cNvSpPr/>
              <p:nvPr/>
            </p:nvSpPr>
            <p:spPr>
              <a:xfrm>
                <a:off x="9618119" y="3348105"/>
                <a:ext cx="758123" cy="560955"/>
              </a:xfrm>
              <a:prstGeom prst="ellipse">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3" name="TextBox 172">
                <a:extLst>
                  <a:ext uri="{FF2B5EF4-FFF2-40B4-BE49-F238E27FC236}">
                    <a16:creationId xmlns:a16="http://schemas.microsoft.com/office/drawing/2014/main" id="{02226E6C-4D3E-42C3-BE62-01EE70993C4B}"/>
                  </a:ext>
                </a:extLst>
              </p:cNvPr>
              <p:cNvSpPr txBox="1"/>
              <p:nvPr/>
            </p:nvSpPr>
            <p:spPr>
              <a:xfrm>
                <a:off x="10436550" y="3439545"/>
                <a:ext cx="1079985" cy="369332"/>
              </a:xfrm>
              <a:prstGeom prst="rect">
                <a:avLst/>
              </a:prstGeom>
              <a:noFill/>
            </p:spPr>
            <p:txBody>
              <a:bodyPr wrap="square" rtlCol="0">
                <a:spAutoFit/>
              </a:bodyPr>
              <a:lstStyle/>
              <a:p>
                <a:r>
                  <a:rPr lang="en-US" b="1" dirty="0">
                    <a:solidFill>
                      <a:srgbClr val="00B050"/>
                    </a:solidFill>
                  </a:rPr>
                  <a:t>&gt;80%</a:t>
                </a:r>
              </a:p>
            </p:txBody>
          </p:sp>
        </p:grpSp>
        <p:sp>
          <p:nvSpPr>
            <p:cNvPr id="189" name="Right Brace 188">
              <a:extLst>
                <a:ext uri="{FF2B5EF4-FFF2-40B4-BE49-F238E27FC236}">
                  <a16:creationId xmlns:a16="http://schemas.microsoft.com/office/drawing/2014/main" id="{BBB0A142-CDEA-C3E3-1CDD-AF81C81ADB4F}"/>
                </a:ext>
              </a:extLst>
            </p:cNvPr>
            <p:cNvSpPr/>
            <p:nvPr/>
          </p:nvSpPr>
          <p:spPr>
            <a:xfrm rot="5400000">
              <a:off x="2804830" y="1977922"/>
              <a:ext cx="605919" cy="5518109"/>
            </a:xfrm>
            <a:prstGeom prst="rightBrace">
              <a:avLst>
                <a:gd name="adj1" fmla="val 8333"/>
                <a:gd name="adj2" fmla="val 51401"/>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8" name="Group 7">
            <a:extLst>
              <a:ext uri="{FF2B5EF4-FFF2-40B4-BE49-F238E27FC236}">
                <a16:creationId xmlns:a16="http://schemas.microsoft.com/office/drawing/2014/main" id="{691C0E12-B871-B5C7-9816-5D7AC18ABD3A}"/>
              </a:ext>
            </a:extLst>
          </p:cNvPr>
          <p:cNvGrpSpPr/>
          <p:nvPr/>
        </p:nvGrpSpPr>
        <p:grpSpPr>
          <a:xfrm>
            <a:off x="6566245" y="4072081"/>
            <a:ext cx="5403652" cy="2084173"/>
            <a:chOff x="6566245" y="4072081"/>
            <a:chExt cx="5403652" cy="2084173"/>
          </a:xfrm>
        </p:grpSpPr>
        <p:grpSp>
          <p:nvGrpSpPr>
            <p:cNvPr id="193" name="Group 192">
              <a:extLst>
                <a:ext uri="{FF2B5EF4-FFF2-40B4-BE49-F238E27FC236}">
                  <a16:creationId xmlns:a16="http://schemas.microsoft.com/office/drawing/2014/main" id="{CA536BB4-8B6F-D008-74FB-E50F9FC6807F}"/>
                </a:ext>
              </a:extLst>
            </p:cNvPr>
            <p:cNvGrpSpPr/>
            <p:nvPr/>
          </p:nvGrpSpPr>
          <p:grpSpPr>
            <a:xfrm>
              <a:off x="9226697" y="4093286"/>
              <a:ext cx="2743200" cy="2062968"/>
              <a:chOff x="7101899" y="4166848"/>
              <a:chExt cx="3207201" cy="2288213"/>
            </a:xfrm>
          </p:grpSpPr>
          <p:pic>
            <p:nvPicPr>
              <p:cNvPr id="186" name="Picture 185">
                <a:extLst>
                  <a:ext uri="{FF2B5EF4-FFF2-40B4-BE49-F238E27FC236}">
                    <a16:creationId xmlns:a16="http://schemas.microsoft.com/office/drawing/2014/main" id="{A47B4372-00A7-9FD1-C647-D3FC9AC09828}"/>
                  </a:ext>
                </a:extLst>
              </p:cNvPr>
              <p:cNvPicPr>
                <a:picLocks noChangeAspect="1"/>
              </p:cNvPicPr>
              <p:nvPr/>
            </p:nvPicPr>
            <p:blipFill>
              <a:blip r:embed="rId4">
                <a:extLst>
                  <a:ext uri="{28A0092B-C50C-407E-A947-70E740481C1C}">
                    <a14:useLocalDpi xmlns:a14="http://schemas.microsoft.com/office/drawing/2010/main" val="0"/>
                  </a:ext>
                </a:extLst>
              </a:blip>
              <a:srcRect l="5641" t="3918" r="7389" b="5491"/>
              <a:stretch>
                <a:fillRect/>
              </a:stretch>
            </p:blipFill>
            <p:spPr>
              <a:xfrm>
                <a:off x="7457840" y="4166848"/>
                <a:ext cx="2549988" cy="1859282"/>
              </a:xfrm>
              <a:prstGeom prst="rect">
                <a:avLst/>
              </a:prstGeom>
              <a:ln>
                <a:solidFill>
                  <a:srgbClr val="00B050"/>
                </a:solidFill>
              </a:ln>
            </p:spPr>
          </p:pic>
          <p:sp>
            <p:nvSpPr>
              <p:cNvPr id="187" name="TextBox 186">
                <a:extLst>
                  <a:ext uri="{FF2B5EF4-FFF2-40B4-BE49-F238E27FC236}">
                    <a16:creationId xmlns:a16="http://schemas.microsoft.com/office/drawing/2014/main" id="{A242EA58-9D82-674F-280D-192969C946CB}"/>
                  </a:ext>
                </a:extLst>
              </p:cNvPr>
              <p:cNvSpPr txBox="1"/>
              <p:nvPr/>
            </p:nvSpPr>
            <p:spPr>
              <a:xfrm>
                <a:off x="7101899" y="6011265"/>
                <a:ext cx="3207201" cy="443796"/>
              </a:xfrm>
              <a:prstGeom prst="rect">
                <a:avLst/>
              </a:prstGeom>
              <a:noFill/>
            </p:spPr>
            <p:txBody>
              <a:bodyPr wrap="square" rtlCol="0">
                <a:spAutoFit/>
              </a:bodyPr>
              <a:lstStyle/>
              <a:p>
                <a:pPr algn="ctr"/>
                <a:r>
                  <a:rPr lang="en-US" sz="2000" b="1" dirty="0">
                    <a:solidFill>
                      <a:srgbClr val="00B050"/>
                    </a:solidFill>
                  </a:rPr>
                  <a:t>Many Take the Plunge!</a:t>
                </a:r>
              </a:p>
            </p:txBody>
          </p:sp>
        </p:grpSp>
        <p:sp>
          <p:nvSpPr>
            <p:cNvPr id="194" name="TextBox 193">
              <a:extLst>
                <a:ext uri="{FF2B5EF4-FFF2-40B4-BE49-F238E27FC236}">
                  <a16:creationId xmlns:a16="http://schemas.microsoft.com/office/drawing/2014/main" id="{57BB6BDB-E21B-6178-8865-9CCE3F12BFDD}"/>
                </a:ext>
              </a:extLst>
            </p:cNvPr>
            <p:cNvSpPr txBox="1"/>
            <p:nvPr/>
          </p:nvSpPr>
          <p:spPr>
            <a:xfrm>
              <a:off x="6566245" y="4072081"/>
              <a:ext cx="2743200" cy="1431161"/>
            </a:xfrm>
            <a:prstGeom prst="rect">
              <a:avLst/>
            </a:prstGeom>
            <a:noFill/>
            <a:ln>
              <a:solidFill>
                <a:srgbClr val="00B050"/>
              </a:solidFill>
            </a:ln>
          </p:spPr>
          <p:txBody>
            <a:bodyPr wrap="square" rtlCol="0">
              <a:spAutoFit/>
            </a:bodyPr>
            <a:lstStyle/>
            <a:p>
              <a:pPr>
                <a:spcAft>
                  <a:spcPts val="600"/>
                </a:spcAft>
              </a:pPr>
              <a:r>
                <a:rPr lang="en-US" dirty="0"/>
                <a:t>Businesses </a:t>
              </a:r>
              <a:r>
                <a:rPr lang="en-US" b="1" u="sng" dirty="0"/>
                <a:t>Started</a:t>
              </a:r>
              <a:r>
                <a:rPr lang="en-US" dirty="0"/>
                <a:t> in 2025:</a:t>
              </a:r>
            </a:p>
            <a:p>
              <a:pPr marL="171450" indent="-114300">
                <a:spcAft>
                  <a:spcPts val="600"/>
                </a:spcAft>
                <a:buFont typeface="Arial" panose="020B0604020202020204" pitchFamily="34" charset="0"/>
                <a:buChar char="•"/>
                <a:tabLst>
                  <a:tab pos="285750" algn="l"/>
                </a:tabLst>
              </a:pPr>
              <a:r>
                <a:rPr lang="en-US" dirty="0"/>
                <a:t>5.6 Million in the Us</a:t>
              </a:r>
            </a:p>
            <a:p>
              <a:pPr marL="171450" indent="-114300">
                <a:spcAft>
                  <a:spcPts val="600"/>
                </a:spcAft>
                <a:buFont typeface="Arial" panose="020B0604020202020204" pitchFamily="34" charset="0"/>
                <a:buChar char="•"/>
                <a:tabLst>
                  <a:tab pos="285750" algn="l"/>
                </a:tabLst>
              </a:pPr>
              <a:r>
                <a:rPr lang="en-US" dirty="0"/>
                <a:t>254,582 in Georgia</a:t>
              </a:r>
            </a:p>
            <a:p>
              <a:pPr marL="171450" indent="-114300">
                <a:spcAft>
                  <a:spcPts val="600"/>
                </a:spcAft>
                <a:buFont typeface="Arial" panose="020B0604020202020204" pitchFamily="34" charset="0"/>
                <a:buChar char="•"/>
                <a:tabLst>
                  <a:tab pos="285750" algn="l"/>
                </a:tabLst>
              </a:pPr>
              <a:r>
                <a:rPr lang="en-US" b="1" dirty="0">
                  <a:solidFill>
                    <a:srgbClr val="FFFF00"/>
                  </a:solidFill>
                </a:rPr>
                <a:t>49,873 in Fulton County</a:t>
              </a:r>
            </a:p>
          </p:txBody>
        </p:sp>
      </p:grpSp>
      <p:grpSp>
        <p:nvGrpSpPr>
          <p:cNvPr id="6" name="Group 5">
            <a:extLst>
              <a:ext uri="{FF2B5EF4-FFF2-40B4-BE49-F238E27FC236}">
                <a16:creationId xmlns:a16="http://schemas.microsoft.com/office/drawing/2014/main" id="{1E36E04C-053D-E3F5-C403-CDB44E2BFFCD}"/>
              </a:ext>
            </a:extLst>
          </p:cNvPr>
          <p:cNvGrpSpPr/>
          <p:nvPr/>
        </p:nvGrpSpPr>
        <p:grpSpPr>
          <a:xfrm>
            <a:off x="6085802" y="1522198"/>
            <a:ext cx="6215343" cy="3161693"/>
            <a:chOff x="6085802" y="1620172"/>
            <a:chExt cx="6215343" cy="3161693"/>
          </a:xfrm>
        </p:grpSpPr>
        <p:grpSp>
          <p:nvGrpSpPr>
            <p:cNvPr id="191" name="Group 190">
              <a:extLst>
                <a:ext uri="{FF2B5EF4-FFF2-40B4-BE49-F238E27FC236}">
                  <a16:creationId xmlns:a16="http://schemas.microsoft.com/office/drawing/2014/main" id="{55553A8B-B1C4-12A4-29CB-5A86C86C1660}"/>
                </a:ext>
              </a:extLst>
            </p:cNvPr>
            <p:cNvGrpSpPr/>
            <p:nvPr/>
          </p:nvGrpSpPr>
          <p:grpSpPr>
            <a:xfrm>
              <a:off x="6085802" y="1620172"/>
              <a:ext cx="6215343" cy="3161693"/>
              <a:chOff x="5991882" y="1474474"/>
              <a:chExt cx="6111119" cy="2977792"/>
            </a:xfrm>
          </p:grpSpPr>
          <p:sp>
            <p:nvSpPr>
              <p:cNvPr id="162" name="Right Brace 161">
                <a:extLst>
                  <a:ext uri="{FF2B5EF4-FFF2-40B4-BE49-F238E27FC236}">
                    <a16:creationId xmlns:a16="http://schemas.microsoft.com/office/drawing/2014/main" id="{585F40BF-F2AB-6C66-D42C-524BBFDCA893}"/>
                  </a:ext>
                </a:extLst>
              </p:cNvPr>
              <p:cNvSpPr/>
              <p:nvPr/>
            </p:nvSpPr>
            <p:spPr>
              <a:xfrm>
                <a:off x="5991882" y="1474474"/>
                <a:ext cx="431258" cy="2977792"/>
              </a:xfrm>
              <a:prstGeom prst="rightBrace">
                <a:avLst>
                  <a:gd name="adj1" fmla="val 8333"/>
                  <a:gd name="adj2" fmla="val 8938"/>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3" name="TextBox 162">
                <a:extLst>
                  <a:ext uri="{FF2B5EF4-FFF2-40B4-BE49-F238E27FC236}">
                    <a16:creationId xmlns:a16="http://schemas.microsoft.com/office/drawing/2014/main" id="{F2B6056E-D51A-27D1-DAED-52C5171A575A}"/>
                  </a:ext>
                </a:extLst>
              </p:cNvPr>
              <p:cNvSpPr txBox="1"/>
              <p:nvPr/>
            </p:nvSpPr>
            <p:spPr>
              <a:xfrm>
                <a:off x="6476557" y="1560950"/>
                <a:ext cx="5626444" cy="347850"/>
              </a:xfrm>
              <a:prstGeom prst="rect">
                <a:avLst/>
              </a:prstGeom>
              <a:noFill/>
            </p:spPr>
            <p:txBody>
              <a:bodyPr wrap="square" rtlCol="0">
                <a:spAutoFit/>
              </a:bodyPr>
              <a:lstStyle/>
              <a:p>
                <a:r>
                  <a:rPr lang="en-US" dirty="0"/>
                  <a:t>&gt; 34 Million Private US Businesses fit this definition.</a:t>
                </a:r>
              </a:p>
            </p:txBody>
          </p:sp>
          <p:sp>
            <p:nvSpPr>
              <p:cNvPr id="164" name="TextBox 163">
                <a:extLst>
                  <a:ext uri="{FF2B5EF4-FFF2-40B4-BE49-F238E27FC236}">
                    <a16:creationId xmlns:a16="http://schemas.microsoft.com/office/drawing/2014/main" id="{A56CB352-A14F-08D4-AD28-A43C208582A1}"/>
                  </a:ext>
                </a:extLst>
              </p:cNvPr>
              <p:cNvSpPr txBox="1"/>
              <p:nvPr/>
            </p:nvSpPr>
            <p:spPr>
              <a:xfrm>
                <a:off x="6476557" y="1918451"/>
                <a:ext cx="5236529" cy="347850"/>
              </a:xfrm>
              <a:prstGeom prst="rect">
                <a:avLst/>
              </a:prstGeom>
              <a:noFill/>
            </p:spPr>
            <p:txBody>
              <a:bodyPr wrap="square" rtlCol="0">
                <a:spAutoFit/>
              </a:bodyPr>
              <a:lstStyle/>
              <a:p>
                <a:r>
                  <a:rPr lang="en-US" dirty="0"/>
                  <a:t>	Only  about 6% are classified as “high-tech.”</a:t>
                </a:r>
              </a:p>
            </p:txBody>
          </p:sp>
          <p:sp>
            <p:nvSpPr>
              <p:cNvPr id="166" name="TextBox 165">
                <a:extLst>
                  <a:ext uri="{FF2B5EF4-FFF2-40B4-BE49-F238E27FC236}">
                    <a16:creationId xmlns:a16="http://schemas.microsoft.com/office/drawing/2014/main" id="{FE5B0F1D-6C44-AA3C-7C5E-E4645B13A431}"/>
                  </a:ext>
                </a:extLst>
              </p:cNvPr>
              <p:cNvSpPr txBox="1"/>
              <p:nvPr/>
            </p:nvSpPr>
            <p:spPr>
              <a:xfrm>
                <a:off x="6491426" y="2707665"/>
                <a:ext cx="5340084" cy="666712"/>
              </a:xfrm>
              <a:prstGeom prst="rect">
                <a:avLst/>
              </a:prstGeom>
              <a:noFill/>
            </p:spPr>
            <p:txBody>
              <a:bodyPr wrap="square" rtlCol="0">
                <a:spAutoFit/>
              </a:bodyPr>
              <a:lstStyle/>
              <a:p>
                <a:r>
                  <a:rPr lang="en-US" sz="2000" i="1" dirty="0"/>
                  <a:t>Although high-tech and public companies get the headlines, there are far more other opportunities</a:t>
                </a:r>
                <a:r>
                  <a:rPr lang="en-US" dirty="0"/>
                  <a:t>.</a:t>
                </a:r>
              </a:p>
            </p:txBody>
          </p:sp>
        </p:grpSp>
        <p:sp>
          <p:nvSpPr>
            <p:cNvPr id="5" name="TextBox 4">
              <a:extLst>
                <a:ext uri="{FF2B5EF4-FFF2-40B4-BE49-F238E27FC236}">
                  <a16:creationId xmlns:a16="http://schemas.microsoft.com/office/drawing/2014/main" id="{A0385E12-7468-686D-909C-960DA8A62B28}"/>
                </a:ext>
              </a:extLst>
            </p:cNvPr>
            <p:cNvSpPr txBox="1"/>
            <p:nvPr/>
          </p:nvSpPr>
          <p:spPr>
            <a:xfrm>
              <a:off x="6578743" y="2472706"/>
              <a:ext cx="5431158" cy="369332"/>
            </a:xfrm>
            <a:prstGeom prst="rect">
              <a:avLst/>
            </a:prstGeom>
            <a:noFill/>
          </p:spPr>
          <p:txBody>
            <a:bodyPr wrap="square" rtlCol="0">
              <a:spAutoFit/>
            </a:bodyPr>
            <a:lstStyle/>
            <a:p>
              <a:r>
                <a:rPr lang="en-US" dirty="0"/>
                <a:t>	There are only 3,714 US Public companies.</a:t>
              </a:r>
            </a:p>
          </p:txBody>
        </p:sp>
      </p:grpSp>
      <p:sp>
        <p:nvSpPr>
          <p:cNvPr id="10" name="TextBox 9">
            <a:extLst>
              <a:ext uri="{FF2B5EF4-FFF2-40B4-BE49-F238E27FC236}">
                <a16:creationId xmlns:a16="http://schemas.microsoft.com/office/drawing/2014/main" id="{8796678C-A3C4-9B67-2EBA-EFCC965228AF}"/>
              </a:ext>
            </a:extLst>
          </p:cNvPr>
          <p:cNvSpPr txBox="1"/>
          <p:nvPr/>
        </p:nvSpPr>
        <p:spPr>
          <a:xfrm>
            <a:off x="5224523" y="1078831"/>
            <a:ext cx="5147588" cy="369332"/>
          </a:xfrm>
          <a:prstGeom prst="rect">
            <a:avLst/>
          </a:prstGeom>
          <a:noFill/>
        </p:spPr>
        <p:txBody>
          <a:bodyPr wrap="square" rtlCol="0">
            <a:spAutoFit/>
          </a:bodyPr>
          <a:lstStyle/>
          <a:p>
            <a:r>
              <a:rPr lang="en-US" dirty="0"/>
              <a:t>( OR Someone who doesn’t work for someone else.)</a:t>
            </a:r>
          </a:p>
        </p:txBody>
      </p:sp>
    </p:spTree>
    <p:extLst>
      <p:ext uri="{BB962C8B-B14F-4D97-AF65-F5344CB8AC3E}">
        <p14:creationId xmlns:p14="http://schemas.microsoft.com/office/powerpoint/2010/main" val="670529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2"/>
                                        </p:tgtEl>
                                        <p:attrNameLst>
                                          <p:attrName>style.visibility</p:attrName>
                                        </p:attrNameLst>
                                      </p:cBhvr>
                                      <p:to>
                                        <p:strVal val="visible"/>
                                      </p:to>
                                    </p:set>
                                    <p:anim calcmode="lin" valueType="num">
                                      <p:cBhvr additive="base">
                                        <p:cTn id="13" dur="500" fill="hold"/>
                                        <p:tgtEl>
                                          <p:spTgt spid="192"/>
                                        </p:tgtEl>
                                        <p:attrNameLst>
                                          <p:attrName>ppt_x</p:attrName>
                                        </p:attrNameLst>
                                      </p:cBhvr>
                                      <p:tavLst>
                                        <p:tav tm="0">
                                          <p:val>
                                            <p:strVal val="#ppt_x"/>
                                          </p:val>
                                        </p:tav>
                                        <p:tav tm="100000">
                                          <p:val>
                                            <p:strVal val="#ppt_x"/>
                                          </p:val>
                                        </p:tav>
                                      </p:tavLst>
                                    </p:anim>
                                    <p:anim calcmode="lin" valueType="num">
                                      <p:cBhvr additive="base">
                                        <p:cTn id="14" dur="500" fill="hold"/>
                                        <p:tgtEl>
                                          <p:spTgt spid="19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Agenda"/>
          <p:cNvSpPr txBox="1">
            <a:spLocks noGrp="1"/>
          </p:cNvSpPr>
          <p:nvPr>
            <p:ph type="title"/>
          </p:nvPr>
        </p:nvSpPr>
        <p:spPr>
          <a:xfrm>
            <a:off x="6468969" y="228600"/>
            <a:ext cx="4884831" cy="576119"/>
          </a:xfrm>
          <a:prstGeom prst="rect">
            <a:avLst/>
          </a:prstGeom>
          <a:effectLst>
            <a:outerShdw blurRad="203200" dist="25400" dir="5400000" rotWithShape="0">
              <a:srgbClr val="000000">
                <a:alpha val="8052"/>
              </a:srgbClr>
            </a:outerShdw>
          </a:effectLst>
        </p:spPr>
        <p:txBody>
          <a:bodyPr>
            <a:normAutofit/>
          </a:bodyPr>
          <a:lstStyle>
            <a:lvl1pPr algn="r" defTabSz="796885">
              <a:defRPr sz="9700"/>
            </a:lvl1pPr>
          </a:lstStyle>
          <a:p>
            <a:r>
              <a:rPr lang="en-US" sz="2800" dirty="0"/>
              <a:t>What’s Behind My Definition?</a:t>
            </a:r>
            <a:endParaRPr sz="2800" dirty="0"/>
          </a:p>
        </p:txBody>
      </p:sp>
      <p:sp>
        <p:nvSpPr>
          <p:cNvPr id="2" name="Slide Number Placeholder 1">
            <a:extLst>
              <a:ext uri="{FF2B5EF4-FFF2-40B4-BE49-F238E27FC236}">
                <a16:creationId xmlns:a16="http://schemas.microsoft.com/office/drawing/2014/main" id="{2A8A349B-FE5F-4111-9FBE-FA5C6EAC6C05}"/>
              </a:ext>
            </a:extLst>
          </p:cNvPr>
          <p:cNvSpPr>
            <a:spLocks noGrp="1"/>
          </p:cNvSpPr>
          <p:nvPr>
            <p:ph type="sldNum" sz="quarter" idx="4294967295"/>
          </p:nvPr>
        </p:nvSpPr>
        <p:spPr>
          <a:xfrm>
            <a:off x="9271119" y="6356348"/>
            <a:ext cx="2743200" cy="365125"/>
          </a:xfrm>
        </p:spPr>
        <p:txBody>
          <a:bodyPr/>
          <a:lstStyle/>
          <a:p>
            <a:fld id="{08DF28D3-48BD-4648-9818-9E78F593EEE9}" type="slidenum">
              <a:rPr lang="en-US" smtClean="0"/>
              <a:t>6</a:t>
            </a:fld>
            <a:endParaRPr lang="en-US" dirty="0"/>
          </a:p>
        </p:txBody>
      </p:sp>
      <p:grpSp>
        <p:nvGrpSpPr>
          <p:cNvPr id="7" name="Group 6">
            <a:extLst>
              <a:ext uri="{FF2B5EF4-FFF2-40B4-BE49-F238E27FC236}">
                <a16:creationId xmlns:a16="http://schemas.microsoft.com/office/drawing/2014/main" id="{79A197EF-405A-502D-0F85-AF6AE4B222BC}"/>
              </a:ext>
            </a:extLst>
          </p:cNvPr>
          <p:cNvGrpSpPr/>
          <p:nvPr/>
        </p:nvGrpSpPr>
        <p:grpSpPr>
          <a:xfrm>
            <a:off x="7921163" y="1478750"/>
            <a:ext cx="1643871" cy="4629732"/>
            <a:chOff x="7627248" y="1478750"/>
            <a:chExt cx="1643871" cy="4629732"/>
          </a:xfrm>
        </p:grpSpPr>
        <p:sp>
          <p:nvSpPr>
            <p:cNvPr id="3" name="TextBox 2">
              <a:extLst>
                <a:ext uri="{FF2B5EF4-FFF2-40B4-BE49-F238E27FC236}">
                  <a16:creationId xmlns:a16="http://schemas.microsoft.com/office/drawing/2014/main" id="{68C8BB0A-BB32-9338-AB7B-18B43D5E4651}"/>
                </a:ext>
              </a:extLst>
            </p:cNvPr>
            <p:cNvSpPr txBox="1"/>
            <p:nvPr/>
          </p:nvSpPr>
          <p:spPr>
            <a:xfrm>
              <a:off x="7627248" y="1478750"/>
              <a:ext cx="1643871" cy="646331"/>
            </a:xfrm>
            <a:prstGeom prst="rect">
              <a:avLst/>
            </a:prstGeom>
            <a:noFill/>
            <a:ln>
              <a:solidFill>
                <a:schemeClr val="tx1">
                  <a:lumMod val="95000"/>
                </a:schemeClr>
              </a:solidFill>
            </a:ln>
          </p:spPr>
          <p:txBody>
            <a:bodyPr wrap="square" rtlCol="0">
              <a:spAutoFit/>
            </a:bodyPr>
            <a:lstStyle/>
            <a:p>
              <a:pPr algn="ctr"/>
              <a:r>
                <a:rPr lang="en-US" dirty="0"/>
                <a:t>Solution Development</a:t>
              </a:r>
            </a:p>
          </p:txBody>
        </p:sp>
        <p:sp>
          <p:nvSpPr>
            <p:cNvPr id="9" name="TextBox 8">
              <a:extLst>
                <a:ext uri="{FF2B5EF4-FFF2-40B4-BE49-F238E27FC236}">
                  <a16:creationId xmlns:a16="http://schemas.microsoft.com/office/drawing/2014/main" id="{E7AB966D-91FE-69E9-5BD3-430BF4F01B21}"/>
                </a:ext>
              </a:extLst>
            </p:cNvPr>
            <p:cNvSpPr txBox="1"/>
            <p:nvPr/>
          </p:nvSpPr>
          <p:spPr>
            <a:xfrm>
              <a:off x="7627248" y="2275430"/>
              <a:ext cx="1643871" cy="646331"/>
            </a:xfrm>
            <a:prstGeom prst="rect">
              <a:avLst/>
            </a:prstGeom>
            <a:noFill/>
            <a:ln>
              <a:solidFill>
                <a:schemeClr val="tx1">
                  <a:lumMod val="95000"/>
                </a:schemeClr>
              </a:solidFill>
            </a:ln>
          </p:spPr>
          <p:txBody>
            <a:bodyPr wrap="square" rtlCol="0">
              <a:spAutoFit/>
            </a:bodyPr>
            <a:lstStyle/>
            <a:p>
              <a:pPr algn="ctr"/>
              <a:r>
                <a:rPr lang="en-US" dirty="0"/>
                <a:t>Marketing</a:t>
              </a:r>
            </a:p>
            <a:p>
              <a:pPr algn="ctr"/>
              <a:endParaRPr lang="en-US" dirty="0"/>
            </a:p>
          </p:txBody>
        </p:sp>
        <p:sp>
          <p:nvSpPr>
            <p:cNvPr id="13" name="TextBox 12">
              <a:extLst>
                <a:ext uri="{FF2B5EF4-FFF2-40B4-BE49-F238E27FC236}">
                  <a16:creationId xmlns:a16="http://schemas.microsoft.com/office/drawing/2014/main" id="{6CAD4944-B3D2-9895-6567-068399E675A2}"/>
                </a:ext>
              </a:extLst>
            </p:cNvPr>
            <p:cNvSpPr txBox="1"/>
            <p:nvPr/>
          </p:nvSpPr>
          <p:spPr>
            <a:xfrm>
              <a:off x="7627248" y="3072110"/>
              <a:ext cx="1643871" cy="646331"/>
            </a:xfrm>
            <a:prstGeom prst="rect">
              <a:avLst/>
            </a:prstGeom>
            <a:noFill/>
            <a:ln>
              <a:solidFill>
                <a:schemeClr val="tx1">
                  <a:lumMod val="95000"/>
                </a:schemeClr>
              </a:solidFill>
            </a:ln>
          </p:spPr>
          <p:txBody>
            <a:bodyPr wrap="square" rtlCol="0">
              <a:spAutoFit/>
            </a:bodyPr>
            <a:lstStyle/>
            <a:p>
              <a:pPr algn="ctr"/>
              <a:r>
                <a:rPr lang="en-US" dirty="0"/>
                <a:t>Advertising</a:t>
              </a:r>
            </a:p>
            <a:p>
              <a:pPr algn="ctr"/>
              <a:endParaRPr lang="en-US" dirty="0"/>
            </a:p>
          </p:txBody>
        </p:sp>
        <p:sp>
          <p:nvSpPr>
            <p:cNvPr id="17" name="TextBox 16">
              <a:extLst>
                <a:ext uri="{FF2B5EF4-FFF2-40B4-BE49-F238E27FC236}">
                  <a16:creationId xmlns:a16="http://schemas.microsoft.com/office/drawing/2014/main" id="{4B428C32-0E9B-9732-C905-5990E0224FA1}"/>
                </a:ext>
              </a:extLst>
            </p:cNvPr>
            <p:cNvSpPr txBox="1"/>
            <p:nvPr/>
          </p:nvSpPr>
          <p:spPr>
            <a:xfrm>
              <a:off x="7627248" y="3868790"/>
              <a:ext cx="1643871" cy="646331"/>
            </a:xfrm>
            <a:prstGeom prst="rect">
              <a:avLst/>
            </a:prstGeom>
            <a:noFill/>
            <a:ln>
              <a:solidFill>
                <a:schemeClr val="tx1">
                  <a:lumMod val="95000"/>
                </a:schemeClr>
              </a:solidFill>
            </a:ln>
          </p:spPr>
          <p:txBody>
            <a:bodyPr wrap="square" rtlCol="0">
              <a:spAutoFit/>
            </a:bodyPr>
            <a:lstStyle/>
            <a:p>
              <a:pPr algn="ctr"/>
              <a:r>
                <a:rPr lang="en-US" dirty="0"/>
                <a:t>Selling</a:t>
              </a:r>
            </a:p>
            <a:p>
              <a:pPr algn="ctr"/>
              <a:endParaRPr lang="en-US" dirty="0"/>
            </a:p>
          </p:txBody>
        </p:sp>
        <p:sp>
          <p:nvSpPr>
            <p:cNvPr id="19" name="TextBox 18">
              <a:extLst>
                <a:ext uri="{FF2B5EF4-FFF2-40B4-BE49-F238E27FC236}">
                  <a16:creationId xmlns:a16="http://schemas.microsoft.com/office/drawing/2014/main" id="{E4EC9849-46FD-2C4A-3AB5-F7ABBA8782BF}"/>
                </a:ext>
              </a:extLst>
            </p:cNvPr>
            <p:cNvSpPr txBox="1"/>
            <p:nvPr/>
          </p:nvSpPr>
          <p:spPr>
            <a:xfrm>
              <a:off x="7627248" y="4665470"/>
              <a:ext cx="1643871" cy="646331"/>
            </a:xfrm>
            <a:prstGeom prst="rect">
              <a:avLst/>
            </a:prstGeom>
            <a:noFill/>
            <a:ln>
              <a:solidFill>
                <a:schemeClr val="tx1">
                  <a:lumMod val="95000"/>
                </a:schemeClr>
              </a:solidFill>
            </a:ln>
          </p:spPr>
          <p:txBody>
            <a:bodyPr wrap="square" rtlCol="0">
              <a:spAutoFit/>
            </a:bodyPr>
            <a:lstStyle/>
            <a:p>
              <a:pPr algn="ctr"/>
              <a:r>
                <a:rPr lang="en-US" dirty="0"/>
                <a:t>Fulfilling Orders</a:t>
              </a:r>
            </a:p>
          </p:txBody>
        </p:sp>
        <p:sp>
          <p:nvSpPr>
            <p:cNvPr id="21" name="TextBox 20">
              <a:extLst>
                <a:ext uri="{FF2B5EF4-FFF2-40B4-BE49-F238E27FC236}">
                  <a16:creationId xmlns:a16="http://schemas.microsoft.com/office/drawing/2014/main" id="{01F97CB1-6C96-9742-27B6-5FD36E311A5D}"/>
                </a:ext>
              </a:extLst>
            </p:cNvPr>
            <p:cNvSpPr txBox="1"/>
            <p:nvPr/>
          </p:nvSpPr>
          <p:spPr>
            <a:xfrm>
              <a:off x="7627248" y="5462151"/>
              <a:ext cx="1643871" cy="646331"/>
            </a:xfrm>
            <a:prstGeom prst="rect">
              <a:avLst/>
            </a:prstGeom>
            <a:noFill/>
            <a:ln>
              <a:solidFill>
                <a:schemeClr val="tx1">
                  <a:lumMod val="95000"/>
                </a:schemeClr>
              </a:solidFill>
            </a:ln>
          </p:spPr>
          <p:txBody>
            <a:bodyPr wrap="square" rtlCol="0">
              <a:spAutoFit/>
            </a:bodyPr>
            <a:lstStyle/>
            <a:p>
              <a:pPr algn="ctr"/>
              <a:r>
                <a:rPr lang="en-US" dirty="0"/>
                <a:t>Supporting Customers</a:t>
              </a:r>
            </a:p>
          </p:txBody>
        </p:sp>
      </p:grpSp>
      <p:grpSp>
        <p:nvGrpSpPr>
          <p:cNvPr id="10" name="Group 9">
            <a:extLst>
              <a:ext uri="{FF2B5EF4-FFF2-40B4-BE49-F238E27FC236}">
                <a16:creationId xmlns:a16="http://schemas.microsoft.com/office/drawing/2014/main" id="{1381C1FF-B88F-0570-1633-FED4A33DC7A5}"/>
              </a:ext>
            </a:extLst>
          </p:cNvPr>
          <p:cNvGrpSpPr/>
          <p:nvPr/>
        </p:nvGrpSpPr>
        <p:grpSpPr>
          <a:xfrm>
            <a:off x="9893502" y="1459565"/>
            <a:ext cx="1643871" cy="4677302"/>
            <a:chOff x="9893502" y="1459565"/>
            <a:chExt cx="1643871" cy="4677302"/>
          </a:xfrm>
        </p:grpSpPr>
        <p:sp>
          <p:nvSpPr>
            <p:cNvPr id="24" name="TextBox 23">
              <a:extLst>
                <a:ext uri="{FF2B5EF4-FFF2-40B4-BE49-F238E27FC236}">
                  <a16:creationId xmlns:a16="http://schemas.microsoft.com/office/drawing/2014/main" id="{A2927B7C-2C6B-2D2D-9FA0-9B219F807F9E}"/>
                </a:ext>
              </a:extLst>
            </p:cNvPr>
            <p:cNvSpPr txBox="1"/>
            <p:nvPr/>
          </p:nvSpPr>
          <p:spPr>
            <a:xfrm>
              <a:off x="9893502" y="1459565"/>
              <a:ext cx="1643871" cy="646331"/>
            </a:xfrm>
            <a:prstGeom prst="rect">
              <a:avLst/>
            </a:prstGeom>
            <a:noFill/>
            <a:ln>
              <a:solidFill>
                <a:schemeClr val="tx1">
                  <a:lumMod val="95000"/>
                </a:schemeClr>
              </a:solidFill>
            </a:ln>
          </p:spPr>
          <p:txBody>
            <a:bodyPr wrap="square" rtlCol="0">
              <a:spAutoFit/>
            </a:bodyPr>
            <a:lstStyle/>
            <a:p>
              <a:pPr algn="ctr"/>
              <a:r>
                <a:rPr lang="en-US" dirty="0"/>
                <a:t>Billing</a:t>
              </a:r>
            </a:p>
            <a:p>
              <a:pPr algn="ctr"/>
              <a:endParaRPr lang="en-US" dirty="0"/>
            </a:p>
          </p:txBody>
        </p:sp>
        <p:sp>
          <p:nvSpPr>
            <p:cNvPr id="26" name="TextBox 25">
              <a:extLst>
                <a:ext uri="{FF2B5EF4-FFF2-40B4-BE49-F238E27FC236}">
                  <a16:creationId xmlns:a16="http://schemas.microsoft.com/office/drawing/2014/main" id="{ED10019A-9FE1-EFEC-C837-EE9D5F5E3909}"/>
                </a:ext>
              </a:extLst>
            </p:cNvPr>
            <p:cNvSpPr txBox="1"/>
            <p:nvPr/>
          </p:nvSpPr>
          <p:spPr>
            <a:xfrm>
              <a:off x="9893502" y="2265759"/>
              <a:ext cx="1643871" cy="646331"/>
            </a:xfrm>
            <a:prstGeom prst="rect">
              <a:avLst/>
            </a:prstGeom>
            <a:noFill/>
            <a:ln>
              <a:solidFill>
                <a:schemeClr val="tx1">
                  <a:lumMod val="95000"/>
                </a:schemeClr>
              </a:solidFill>
            </a:ln>
          </p:spPr>
          <p:txBody>
            <a:bodyPr wrap="square" rtlCol="0">
              <a:spAutoFit/>
            </a:bodyPr>
            <a:lstStyle/>
            <a:p>
              <a:pPr algn="ctr"/>
              <a:r>
                <a:rPr lang="en-US" dirty="0"/>
                <a:t>Customer Support</a:t>
              </a:r>
            </a:p>
          </p:txBody>
        </p:sp>
        <p:sp>
          <p:nvSpPr>
            <p:cNvPr id="28" name="TextBox 27">
              <a:extLst>
                <a:ext uri="{FF2B5EF4-FFF2-40B4-BE49-F238E27FC236}">
                  <a16:creationId xmlns:a16="http://schemas.microsoft.com/office/drawing/2014/main" id="{EB13C3EA-540C-4EF5-BE47-D9EBA00ED9ED}"/>
                </a:ext>
              </a:extLst>
            </p:cNvPr>
            <p:cNvSpPr txBox="1"/>
            <p:nvPr/>
          </p:nvSpPr>
          <p:spPr>
            <a:xfrm>
              <a:off x="9893502" y="3071953"/>
              <a:ext cx="1643871" cy="646331"/>
            </a:xfrm>
            <a:prstGeom prst="rect">
              <a:avLst/>
            </a:prstGeom>
            <a:noFill/>
            <a:ln>
              <a:solidFill>
                <a:schemeClr val="tx1">
                  <a:lumMod val="95000"/>
                </a:schemeClr>
              </a:solidFill>
            </a:ln>
          </p:spPr>
          <p:txBody>
            <a:bodyPr wrap="square" rtlCol="0">
              <a:spAutoFit/>
            </a:bodyPr>
            <a:lstStyle/>
            <a:p>
              <a:pPr algn="ctr"/>
              <a:r>
                <a:rPr lang="en-US" dirty="0"/>
                <a:t>Finance</a:t>
              </a:r>
            </a:p>
            <a:p>
              <a:pPr algn="ctr"/>
              <a:endParaRPr lang="en-US" dirty="0"/>
            </a:p>
          </p:txBody>
        </p:sp>
        <p:sp>
          <p:nvSpPr>
            <p:cNvPr id="30" name="TextBox 29">
              <a:extLst>
                <a:ext uri="{FF2B5EF4-FFF2-40B4-BE49-F238E27FC236}">
                  <a16:creationId xmlns:a16="http://schemas.microsoft.com/office/drawing/2014/main" id="{E61921CD-6F58-4A9E-5FC8-7A7CBFD86AAE}"/>
                </a:ext>
              </a:extLst>
            </p:cNvPr>
            <p:cNvSpPr txBox="1"/>
            <p:nvPr/>
          </p:nvSpPr>
          <p:spPr>
            <a:xfrm>
              <a:off x="9893502" y="3878147"/>
              <a:ext cx="1643871" cy="646331"/>
            </a:xfrm>
            <a:prstGeom prst="rect">
              <a:avLst/>
            </a:prstGeom>
            <a:noFill/>
            <a:ln>
              <a:solidFill>
                <a:schemeClr val="tx1">
                  <a:lumMod val="95000"/>
                </a:schemeClr>
              </a:solidFill>
            </a:ln>
          </p:spPr>
          <p:txBody>
            <a:bodyPr wrap="square" rtlCol="0">
              <a:spAutoFit/>
            </a:bodyPr>
            <a:lstStyle/>
            <a:p>
              <a:pPr algn="ctr"/>
              <a:r>
                <a:rPr lang="en-US" dirty="0"/>
                <a:t>Accounting</a:t>
              </a:r>
            </a:p>
            <a:p>
              <a:pPr algn="ctr"/>
              <a:endParaRPr lang="en-US" dirty="0"/>
            </a:p>
          </p:txBody>
        </p:sp>
        <p:sp>
          <p:nvSpPr>
            <p:cNvPr id="160" name="TextBox 159">
              <a:extLst>
                <a:ext uri="{FF2B5EF4-FFF2-40B4-BE49-F238E27FC236}">
                  <a16:creationId xmlns:a16="http://schemas.microsoft.com/office/drawing/2014/main" id="{FD47B9AB-6102-0F66-F014-2925ACB235B0}"/>
                </a:ext>
              </a:extLst>
            </p:cNvPr>
            <p:cNvSpPr txBox="1"/>
            <p:nvPr/>
          </p:nvSpPr>
          <p:spPr>
            <a:xfrm>
              <a:off x="9893502" y="4684341"/>
              <a:ext cx="1643871" cy="646331"/>
            </a:xfrm>
            <a:prstGeom prst="rect">
              <a:avLst/>
            </a:prstGeom>
            <a:noFill/>
            <a:ln>
              <a:solidFill>
                <a:schemeClr val="tx1">
                  <a:lumMod val="95000"/>
                </a:schemeClr>
              </a:solidFill>
            </a:ln>
          </p:spPr>
          <p:txBody>
            <a:bodyPr wrap="square" rtlCol="0">
              <a:spAutoFit/>
            </a:bodyPr>
            <a:lstStyle/>
            <a:p>
              <a:pPr algn="ctr"/>
              <a:r>
                <a:rPr lang="en-US" dirty="0"/>
                <a:t>Legal</a:t>
              </a:r>
            </a:p>
            <a:p>
              <a:pPr algn="ctr"/>
              <a:endParaRPr lang="en-US" dirty="0"/>
            </a:p>
          </p:txBody>
        </p:sp>
        <p:sp>
          <p:nvSpPr>
            <p:cNvPr id="162" name="TextBox 161">
              <a:extLst>
                <a:ext uri="{FF2B5EF4-FFF2-40B4-BE49-F238E27FC236}">
                  <a16:creationId xmlns:a16="http://schemas.microsoft.com/office/drawing/2014/main" id="{D38FEA5D-F4BE-56E6-A4CC-0B462677A241}"/>
                </a:ext>
              </a:extLst>
            </p:cNvPr>
            <p:cNvSpPr txBox="1"/>
            <p:nvPr/>
          </p:nvSpPr>
          <p:spPr>
            <a:xfrm>
              <a:off x="9893502" y="5490536"/>
              <a:ext cx="1643871" cy="646331"/>
            </a:xfrm>
            <a:prstGeom prst="rect">
              <a:avLst/>
            </a:prstGeom>
            <a:noFill/>
            <a:ln>
              <a:solidFill>
                <a:schemeClr val="tx1">
                  <a:lumMod val="95000"/>
                </a:schemeClr>
              </a:solidFill>
            </a:ln>
          </p:spPr>
          <p:txBody>
            <a:bodyPr wrap="square" rtlCol="0">
              <a:spAutoFit/>
            </a:bodyPr>
            <a:lstStyle/>
            <a:p>
              <a:pPr algn="ctr"/>
              <a:r>
                <a:rPr lang="en-US" dirty="0"/>
                <a:t>H/R</a:t>
              </a:r>
            </a:p>
            <a:p>
              <a:pPr algn="ctr"/>
              <a:endParaRPr lang="en-US" dirty="0"/>
            </a:p>
          </p:txBody>
        </p:sp>
      </p:grpSp>
      <p:sp>
        <p:nvSpPr>
          <p:cNvPr id="163" name="TextBox 162">
            <a:extLst>
              <a:ext uri="{FF2B5EF4-FFF2-40B4-BE49-F238E27FC236}">
                <a16:creationId xmlns:a16="http://schemas.microsoft.com/office/drawing/2014/main" id="{8120BB0D-D3CB-3E73-9291-BEE825242FD3}"/>
              </a:ext>
            </a:extLst>
          </p:cNvPr>
          <p:cNvSpPr txBox="1"/>
          <p:nvPr/>
        </p:nvSpPr>
        <p:spPr>
          <a:xfrm>
            <a:off x="1168397" y="1152322"/>
            <a:ext cx="3220602" cy="2616101"/>
          </a:xfrm>
          <a:prstGeom prst="rect">
            <a:avLst/>
          </a:prstGeom>
          <a:noFill/>
        </p:spPr>
        <p:txBody>
          <a:bodyPr wrap="square" rtlCol="0">
            <a:spAutoFit/>
          </a:bodyPr>
          <a:lstStyle/>
          <a:p>
            <a:r>
              <a:rPr lang="en-US" sz="2400" dirty="0"/>
              <a:t>Every Business:</a:t>
            </a:r>
          </a:p>
          <a:p>
            <a:pPr marL="285750" indent="-285750">
              <a:buFont typeface="Arial" panose="020B0604020202020204" pitchFamily="34" charset="0"/>
              <a:buChar char="•"/>
            </a:pPr>
            <a:r>
              <a:rPr lang="en-US" sz="2400" dirty="0"/>
              <a:t>Entrepreneur or CEO</a:t>
            </a:r>
          </a:p>
          <a:p>
            <a:pPr marL="285750" indent="-285750">
              <a:buFont typeface="Arial" panose="020B0604020202020204" pitchFamily="34" charset="0"/>
              <a:buChar char="•"/>
            </a:pPr>
            <a:r>
              <a:rPr lang="en-US" sz="2400" dirty="0"/>
              <a:t>Large or Small</a:t>
            </a:r>
          </a:p>
          <a:p>
            <a:pPr marL="285750" indent="-285750">
              <a:buFont typeface="Arial" panose="020B0604020202020204" pitchFamily="34" charset="0"/>
              <a:buChar char="•"/>
            </a:pPr>
            <a:r>
              <a:rPr lang="en-US" sz="2400" dirty="0"/>
              <a:t>New or Old</a:t>
            </a:r>
          </a:p>
          <a:p>
            <a:pPr marL="285750" indent="-285750">
              <a:buFont typeface="Arial" panose="020B0604020202020204" pitchFamily="34" charset="0"/>
              <a:buChar char="•"/>
            </a:pPr>
            <a:r>
              <a:rPr lang="en-US" sz="2400" dirty="0"/>
              <a:t>Low Tech/High Tech</a:t>
            </a:r>
          </a:p>
          <a:p>
            <a:pPr marL="285750" indent="-285750">
              <a:buFont typeface="Arial" panose="020B0604020202020204" pitchFamily="34" charset="0"/>
              <a:buChar char="•"/>
            </a:pPr>
            <a:r>
              <a:rPr lang="en-US" sz="2400" dirty="0"/>
              <a:t>Consumer/Enterprise</a:t>
            </a:r>
          </a:p>
          <a:p>
            <a:endParaRPr lang="en-US" sz="2000" dirty="0"/>
          </a:p>
        </p:txBody>
      </p:sp>
      <p:sp>
        <p:nvSpPr>
          <p:cNvPr id="164" name="Left Brace 163">
            <a:extLst>
              <a:ext uri="{FF2B5EF4-FFF2-40B4-BE49-F238E27FC236}">
                <a16:creationId xmlns:a16="http://schemas.microsoft.com/office/drawing/2014/main" id="{8B04AF14-4674-B7D5-15A3-92D5BB84FB9C}"/>
              </a:ext>
            </a:extLst>
          </p:cNvPr>
          <p:cNvSpPr/>
          <p:nvPr/>
        </p:nvSpPr>
        <p:spPr>
          <a:xfrm>
            <a:off x="7336485" y="1074026"/>
            <a:ext cx="627272" cy="5141717"/>
          </a:xfrm>
          <a:prstGeom prst="leftBrace">
            <a:avLst>
              <a:gd name="adj1" fmla="val 8333"/>
              <a:gd name="adj2" fmla="val 25101"/>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7" name="Arrow: Right 166">
            <a:extLst>
              <a:ext uri="{FF2B5EF4-FFF2-40B4-BE49-F238E27FC236}">
                <a16:creationId xmlns:a16="http://schemas.microsoft.com/office/drawing/2014/main" id="{99194210-1D21-3366-59F0-30BB79F51E27}"/>
              </a:ext>
            </a:extLst>
          </p:cNvPr>
          <p:cNvSpPr/>
          <p:nvPr/>
        </p:nvSpPr>
        <p:spPr>
          <a:xfrm>
            <a:off x="4061484" y="2019254"/>
            <a:ext cx="3128831" cy="69326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Needs all of these</a:t>
            </a:r>
          </a:p>
        </p:txBody>
      </p:sp>
      <p:sp>
        <p:nvSpPr>
          <p:cNvPr id="168" name="TextBox 167">
            <a:extLst>
              <a:ext uri="{FF2B5EF4-FFF2-40B4-BE49-F238E27FC236}">
                <a16:creationId xmlns:a16="http://schemas.microsoft.com/office/drawing/2014/main" id="{D41C28A7-9030-FBCA-D512-16DC103CCECA}"/>
              </a:ext>
            </a:extLst>
          </p:cNvPr>
          <p:cNvSpPr txBox="1"/>
          <p:nvPr/>
        </p:nvSpPr>
        <p:spPr>
          <a:xfrm>
            <a:off x="789973" y="3768423"/>
            <a:ext cx="6254173" cy="1261884"/>
          </a:xfrm>
          <a:prstGeom prst="rect">
            <a:avLst/>
          </a:prstGeom>
          <a:noFill/>
        </p:spPr>
        <p:txBody>
          <a:bodyPr wrap="square" rtlCol="0">
            <a:spAutoFit/>
          </a:bodyPr>
          <a:lstStyle/>
          <a:p>
            <a:pPr>
              <a:spcAft>
                <a:spcPts val="600"/>
              </a:spcAft>
            </a:pPr>
            <a:r>
              <a:rPr lang="en-US" sz="2200" u="sng" dirty="0"/>
              <a:t>For every company, the only differences are:</a:t>
            </a:r>
          </a:p>
          <a:p>
            <a:pPr marL="285750" indent="-285750">
              <a:spcAft>
                <a:spcPts val="600"/>
              </a:spcAft>
              <a:buFont typeface="Arial" panose="020B0604020202020204" pitchFamily="34" charset="0"/>
              <a:buChar char="•"/>
            </a:pPr>
            <a:r>
              <a:rPr lang="en-US" sz="2200" dirty="0"/>
              <a:t>How much effort and resources for each category?</a:t>
            </a:r>
          </a:p>
          <a:p>
            <a:pPr marL="285750" indent="-285750">
              <a:spcAft>
                <a:spcPts val="600"/>
              </a:spcAft>
              <a:buFont typeface="Arial" panose="020B0604020202020204" pitchFamily="34" charset="0"/>
              <a:buChar char="•"/>
            </a:pPr>
            <a:r>
              <a:rPr lang="en-US" sz="2200" dirty="0"/>
              <a:t>When should the efforts begin?</a:t>
            </a:r>
          </a:p>
        </p:txBody>
      </p:sp>
      <p:sp>
        <p:nvSpPr>
          <p:cNvPr id="169" name="TextBox 168">
            <a:extLst>
              <a:ext uri="{FF2B5EF4-FFF2-40B4-BE49-F238E27FC236}">
                <a16:creationId xmlns:a16="http://schemas.microsoft.com/office/drawing/2014/main" id="{32EC4392-20D3-A791-D091-95FD4A72344E}"/>
              </a:ext>
            </a:extLst>
          </p:cNvPr>
          <p:cNvSpPr txBox="1"/>
          <p:nvPr/>
        </p:nvSpPr>
        <p:spPr>
          <a:xfrm>
            <a:off x="828338" y="5325035"/>
            <a:ext cx="5640631" cy="830997"/>
          </a:xfrm>
          <a:prstGeom prst="rect">
            <a:avLst/>
          </a:prstGeom>
          <a:noFill/>
        </p:spPr>
        <p:txBody>
          <a:bodyPr wrap="square" rtlCol="0">
            <a:spAutoFit/>
          </a:bodyPr>
          <a:lstStyle/>
          <a:p>
            <a:pPr algn="ctr"/>
            <a:r>
              <a:rPr lang="en-US" sz="2400" i="1" dirty="0"/>
              <a:t>Entrepreneurs need to think about all these items – </a:t>
            </a:r>
            <a:r>
              <a:rPr lang="en-US" sz="2400" i="1" u="sng" dirty="0"/>
              <a:t>when the time is right</a:t>
            </a:r>
            <a:r>
              <a:rPr lang="en-US" sz="2400" i="1" dirty="0"/>
              <a:t>.</a:t>
            </a:r>
          </a:p>
        </p:txBody>
      </p:sp>
      <p:sp>
        <p:nvSpPr>
          <p:cNvPr id="4" name="TextBox 3">
            <a:extLst>
              <a:ext uri="{FF2B5EF4-FFF2-40B4-BE49-F238E27FC236}">
                <a16:creationId xmlns:a16="http://schemas.microsoft.com/office/drawing/2014/main" id="{FBA908CC-EF9D-D165-E71A-6AD4025ADCCF}"/>
              </a:ext>
            </a:extLst>
          </p:cNvPr>
          <p:cNvSpPr txBox="1"/>
          <p:nvPr/>
        </p:nvSpPr>
        <p:spPr>
          <a:xfrm>
            <a:off x="8141566" y="901309"/>
            <a:ext cx="1129553" cy="461665"/>
          </a:xfrm>
          <a:prstGeom prst="rect">
            <a:avLst/>
          </a:prstGeom>
          <a:noFill/>
        </p:spPr>
        <p:txBody>
          <a:bodyPr wrap="square" rtlCol="0">
            <a:spAutoFit/>
          </a:bodyPr>
          <a:lstStyle/>
          <a:p>
            <a:pPr algn="ctr"/>
            <a:r>
              <a:rPr lang="en-US" sz="2400" b="1" u="sng" dirty="0"/>
              <a:t>Direct</a:t>
            </a:r>
          </a:p>
        </p:txBody>
      </p:sp>
      <p:sp>
        <p:nvSpPr>
          <p:cNvPr id="6" name="TextBox 5">
            <a:extLst>
              <a:ext uri="{FF2B5EF4-FFF2-40B4-BE49-F238E27FC236}">
                <a16:creationId xmlns:a16="http://schemas.microsoft.com/office/drawing/2014/main" id="{27877E63-16B9-9FE1-6038-50CD131A55A4}"/>
              </a:ext>
            </a:extLst>
          </p:cNvPr>
          <p:cNvSpPr txBox="1"/>
          <p:nvPr/>
        </p:nvSpPr>
        <p:spPr>
          <a:xfrm>
            <a:off x="9893502" y="847577"/>
            <a:ext cx="1374853" cy="461665"/>
          </a:xfrm>
          <a:prstGeom prst="rect">
            <a:avLst/>
          </a:prstGeom>
          <a:noFill/>
        </p:spPr>
        <p:txBody>
          <a:bodyPr wrap="square" rtlCol="0">
            <a:spAutoFit/>
          </a:bodyPr>
          <a:lstStyle/>
          <a:p>
            <a:pPr algn="ctr"/>
            <a:r>
              <a:rPr lang="en-US" sz="2400" b="1" u="sng" dirty="0"/>
              <a:t>Indirect</a:t>
            </a:r>
          </a:p>
        </p:txBody>
      </p:sp>
    </p:spTree>
    <p:extLst>
      <p:ext uri="{BB962C8B-B14F-4D97-AF65-F5344CB8AC3E}">
        <p14:creationId xmlns:p14="http://schemas.microsoft.com/office/powerpoint/2010/main" val="193350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9"/>
                                        </p:tgtEl>
                                        <p:attrNameLst>
                                          <p:attrName>style.visibility</p:attrName>
                                        </p:attrNameLst>
                                      </p:cBhvr>
                                      <p:to>
                                        <p:strVal val="visible"/>
                                      </p:to>
                                    </p:set>
                                    <p:anim calcmode="lin" valueType="num">
                                      <p:cBhvr additive="base">
                                        <p:cTn id="7" dur="500" fill="hold"/>
                                        <p:tgtEl>
                                          <p:spTgt spid="169"/>
                                        </p:tgtEl>
                                        <p:attrNameLst>
                                          <p:attrName>ppt_x</p:attrName>
                                        </p:attrNameLst>
                                      </p:cBhvr>
                                      <p:tavLst>
                                        <p:tav tm="0">
                                          <p:val>
                                            <p:strVal val="#ppt_x"/>
                                          </p:val>
                                        </p:tav>
                                        <p:tav tm="100000">
                                          <p:val>
                                            <p:strVal val="#ppt_x"/>
                                          </p:val>
                                        </p:tav>
                                      </p:tavLst>
                                    </p:anim>
                                    <p:anim calcmode="lin" valueType="num">
                                      <p:cBhvr additive="base">
                                        <p:cTn id="8" dur="500" fill="hold"/>
                                        <p:tgtEl>
                                          <p:spTgt spid="1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85381-C8F5-7B42-B650-0FE9FDA38437}"/>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C6A00747-4B7C-4799-5BC6-58FA4FF5E947}"/>
              </a:ext>
            </a:extLst>
          </p:cNvPr>
          <p:cNvSpPr txBox="1">
            <a:spLocks noGrp="1"/>
          </p:cNvSpPr>
          <p:nvPr>
            <p:ph type="title"/>
          </p:nvPr>
        </p:nvSpPr>
        <p:spPr>
          <a:xfrm>
            <a:off x="6193971" y="228600"/>
            <a:ext cx="5159829" cy="576119"/>
          </a:xfrm>
          <a:prstGeom prst="rect">
            <a:avLst/>
          </a:prstGeom>
          <a:effectLst>
            <a:outerShdw blurRad="203200" dist="25400" dir="5400000" rotWithShape="0">
              <a:srgbClr val="000000">
                <a:alpha val="8052"/>
              </a:srgbClr>
            </a:outerShdw>
          </a:effectLst>
        </p:spPr>
        <p:txBody>
          <a:bodyPr>
            <a:noAutofit/>
          </a:bodyPr>
          <a:lstStyle>
            <a:lvl1pPr algn="r" defTabSz="796885">
              <a:defRPr sz="9700"/>
            </a:lvl1pPr>
          </a:lstStyle>
          <a:p>
            <a:r>
              <a:rPr lang="en-US" sz="2800" dirty="0"/>
              <a:t>What is an Entrepreneur?</a:t>
            </a:r>
            <a:endParaRPr sz="2800" dirty="0"/>
          </a:p>
        </p:txBody>
      </p:sp>
      <p:sp>
        <p:nvSpPr>
          <p:cNvPr id="2" name="Slide Number Placeholder 1">
            <a:extLst>
              <a:ext uri="{FF2B5EF4-FFF2-40B4-BE49-F238E27FC236}">
                <a16:creationId xmlns:a16="http://schemas.microsoft.com/office/drawing/2014/main" id="{D6FDCF51-0682-4AFB-D7F9-4067CEA9F630}"/>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7</a:t>
            </a:fld>
            <a:endParaRPr lang="en-US" dirty="0"/>
          </a:p>
        </p:txBody>
      </p:sp>
      <p:sp>
        <p:nvSpPr>
          <p:cNvPr id="4" name="TextBox 3">
            <a:extLst>
              <a:ext uri="{FF2B5EF4-FFF2-40B4-BE49-F238E27FC236}">
                <a16:creationId xmlns:a16="http://schemas.microsoft.com/office/drawing/2014/main" id="{7CD4B9D9-5892-ACFA-B497-CCEB55FBB579}"/>
              </a:ext>
            </a:extLst>
          </p:cNvPr>
          <p:cNvSpPr txBox="1"/>
          <p:nvPr/>
        </p:nvSpPr>
        <p:spPr>
          <a:xfrm>
            <a:off x="1242361" y="1367663"/>
            <a:ext cx="10055930" cy="954107"/>
          </a:xfrm>
          <a:prstGeom prst="rect">
            <a:avLst/>
          </a:prstGeom>
          <a:noFill/>
        </p:spPr>
        <p:txBody>
          <a:bodyPr wrap="square">
            <a:spAutoFit/>
          </a:bodyPr>
          <a:lstStyle/>
          <a:p>
            <a:pPr algn="ctr"/>
            <a:r>
              <a:rPr lang="en-US" sz="2800" i="0" dirty="0">
                <a:effectLst/>
              </a:rPr>
              <a:t>An entrepreneur is an individual who identifies a </a:t>
            </a:r>
            <a:r>
              <a:rPr lang="en-US" sz="2800" b="1" i="1" u="sng" dirty="0">
                <a:effectLst/>
              </a:rPr>
              <a:t>need</a:t>
            </a:r>
            <a:r>
              <a:rPr lang="en-US" sz="2800" i="0" dirty="0">
                <a:effectLst/>
              </a:rPr>
              <a:t> in the marketplace and works to fulfill it.</a:t>
            </a:r>
          </a:p>
        </p:txBody>
      </p:sp>
      <p:sp>
        <p:nvSpPr>
          <p:cNvPr id="23" name="TextBox 22">
            <a:extLst>
              <a:ext uri="{FF2B5EF4-FFF2-40B4-BE49-F238E27FC236}">
                <a16:creationId xmlns:a16="http://schemas.microsoft.com/office/drawing/2014/main" id="{6827036A-B79C-D007-3BCE-87706C49F70B}"/>
              </a:ext>
            </a:extLst>
          </p:cNvPr>
          <p:cNvSpPr txBox="1"/>
          <p:nvPr/>
        </p:nvSpPr>
        <p:spPr>
          <a:xfrm>
            <a:off x="2119190" y="4160670"/>
            <a:ext cx="8302273" cy="461665"/>
          </a:xfrm>
          <a:prstGeom prst="rect">
            <a:avLst/>
          </a:prstGeom>
          <a:noFill/>
        </p:spPr>
        <p:txBody>
          <a:bodyPr wrap="none" rtlCol="0">
            <a:spAutoFit/>
          </a:bodyPr>
          <a:lstStyle/>
          <a:p>
            <a:pPr algn="ctr"/>
            <a:r>
              <a:rPr lang="en-US" sz="2400" b="1" i="1" dirty="0">
                <a:solidFill>
                  <a:srgbClr val="FFFF00"/>
                </a:solidFill>
              </a:rPr>
              <a:t>“A set of circumstances that makes it possible to do something.”</a:t>
            </a:r>
          </a:p>
        </p:txBody>
      </p:sp>
      <p:sp>
        <p:nvSpPr>
          <p:cNvPr id="5" name="TextBox 4">
            <a:extLst>
              <a:ext uri="{FF2B5EF4-FFF2-40B4-BE49-F238E27FC236}">
                <a16:creationId xmlns:a16="http://schemas.microsoft.com/office/drawing/2014/main" id="{6F30916A-7EF5-8927-13AC-C3064A5377D6}"/>
              </a:ext>
            </a:extLst>
          </p:cNvPr>
          <p:cNvSpPr txBox="1"/>
          <p:nvPr/>
        </p:nvSpPr>
        <p:spPr>
          <a:xfrm>
            <a:off x="4093956" y="2888064"/>
            <a:ext cx="4361415" cy="523220"/>
          </a:xfrm>
          <a:prstGeom prst="rect">
            <a:avLst/>
          </a:prstGeom>
          <a:noFill/>
        </p:spPr>
        <p:txBody>
          <a:bodyPr wrap="square" rtlCol="0">
            <a:spAutoFit/>
          </a:bodyPr>
          <a:lstStyle/>
          <a:p>
            <a:pPr algn="ctr"/>
            <a:r>
              <a:rPr lang="en-US" sz="2800" dirty="0"/>
              <a:t>“They see an Opportunity”</a:t>
            </a:r>
          </a:p>
        </p:txBody>
      </p:sp>
      <p:cxnSp>
        <p:nvCxnSpPr>
          <p:cNvPr id="8" name="Straight Connector 7">
            <a:extLst>
              <a:ext uri="{FF2B5EF4-FFF2-40B4-BE49-F238E27FC236}">
                <a16:creationId xmlns:a16="http://schemas.microsoft.com/office/drawing/2014/main" id="{27964D12-0E97-6B6E-95EF-1E431563B5B3}"/>
              </a:ext>
            </a:extLst>
          </p:cNvPr>
          <p:cNvCxnSpPr>
            <a:cxnSpLocks/>
          </p:cNvCxnSpPr>
          <p:nvPr/>
        </p:nvCxnSpPr>
        <p:spPr>
          <a:xfrm>
            <a:off x="2686755" y="4599757"/>
            <a:ext cx="2438803"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Arrow: Down 11">
            <a:extLst>
              <a:ext uri="{FF2B5EF4-FFF2-40B4-BE49-F238E27FC236}">
                <a16:creationId xmlns:a16="http://schemas.microsoft.com/office/drawing/2014/main" id="{20032E90-91D2-65FB-2093-D9954421694F}"/>
              </a:ext>
            </a:extLst>
          </p:cNvPr>
          <p:cNvSpPr/>
          <p:nvPr/>
        </p:nvSpPr>
        <p:spPr>
          <a:xfrm>
            <a:off x="6030841" y="2401619"/>
            <a:ext cx="478971" cy="523220"/>
          </a:xfrm>
          <a:prstGeom prst="down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row: Down 13">
            <a:extLst>
              <a:ext uri="{FF2B5EF4-FFF2-40B4-BE49-F238E27FC236}">
                <a16:creationId xmlns:a16="http://schemas.microsoft.com/office/drawing/2014/main" id="{B4D5C0E4-BCDC-8E84-063A-BD4CF9505DD7}"/>
              </a:ext>
            </a:extLst>
          </p:cNvPr>
          <p:cNvSpPr/>
          <p:nvPr/>
        </p:nvSpPr>
        <p:spPr>
          <a:xfrm>
            <a:off x="6030841" y="3468555"/>
            <a:ext cx="478971" cy="523220"/>
          </a:xfrm>
          <a:prstGeom prst="down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2ED9DE77-B160-8A0D-61EB-70604A36D98E}"/>
              </a:ext>
            </a:extLst>
          </p:cNvPr>
          <p:cNvSpPr txBox="1"/>
          <p:nvPr/>
        </p:nvSpPr>
        <p:spPr>
          <a:xfrm>
            <a:off x="8088366" y="897593"/>
            <a:ext cx="3209925" cy="369332"/>
          </a:xfrm>
          <a:prstGeom prst="rect">
            <a:avLst/>
          </a:prstGeom>
          <a:noFill/>
        </p:spPr>
        <p:txBody>
          <a:bodyPr wrap="square" rtlCol="0">
            <a:spAutoFit/>
          </a:bodyPr>
          <a:lstStyle/>
          <a:p>
            <a:r>
              <a:rPr lang="en-US" dirty="0"/>
              <a:t>“More Official” Definition</a:t>
            </a:r>
          </a:p>
        </p:txBody>
      </p:sp>
      <p:sp>
        <p:nvSpPr>
          <p:cNvPr id="7" name="TextBox 6">
            <a:extLst>
              <a:ext uri="{FF2B5EF4-FFF2-40B4-BE49-F238E27FC236}">
                <a16:creationId xmlns:a16="http://schemas.microsoft.com/office/drawing/2014/main" id="{2CFD117B-6DE8-631A-C4F3-E820CF0D1AC5}"/>
              </a:ext>
            </a:extLst>
          </p:cNvPr>
          <p:cNvSpPr txBox="1"/>
          <p:nvPr/>
        </p:nvSpPr>
        <p:spPr>
          <a:xfrm>
            <a:off x="4481926" y="4839929"/>
            <a:ext cx="4231561" cy="1200329"/>
          </a:xfrm>
          <a:prstGeom prst="rect">
            <a:avLst/>
          </a:prstGeom>
          <a:noFill/>
          <a:ln>
            <a:solidFill>
              <a:srgbClr val="00B0F0"/>
            </a:solidFill>
          </a:ln>
        </p:spPr>
        <p:txBody>
          <a:bodyPr wrap="square" rtlCol="0">
            <a:spAutoFit/>
          </a:bodyPr>
          <a:lstStyle/>
          <a:p>
            <a:pPr marL="285750" indent="-285750">
              <a:buFont typeface="Arial" panose="020B0604020202020204" pitchFamily="34" charset="0"/>
              <a:buChar char="•"/>
            </a:pPr>
            <a:r>
              <a:rPr lang="en-US" sz="2400" dirty="0"/>
              <a:t>Solve an existing problem</a:t>
            </a:r>
          </a:p>
          <a:p>
            <a:pPr marL="285750" indent="-285750">
              <a:buFont typeface="Arial" panose="020B0604020202020204" pitchFamily="34" charset="0"/>
              <a:buChar char="•"/>
            </a:pPr>
            <a:r>
              <a:rPr lang="en-US" sz="2400" dirty="0"/>
              <a:t>Improve an existing condition</a:t>
            </a:r>
          </a:p>
          <a:p>
            <a:pPr marL="285750" indent="-285750">
              <a:buFont typeface="Arial" panose="020B0604020202020204" pitchFamily="34" charset="0"/>
              <a:buChar char="•"/>
            </a:pPr>
            <a:r>
              <a:rPr lang="en-US" sz="2400" dirty="0"/>
              <a:t>Introduce an innovation</a:t>
            </a:r>
          </a:p>
        </p:txBody>
      </p:sp>
      <p:sp>
        <p:nvSpPr>
          <p:cNvPr id="9" name="Arrow: Bent 8">
            <a:extLst>
              <a:ext uri="{FF2B5EF4-FFF2-40B4-BE49-F238E27FC236}">
                <a16:creationId xmlns:a16="http://schemas.microsoft.com/office/drawing/2014/main" id="{EBD3BE75-C57B-6E8C-A5B4-995CBD2315B6}"/>
              </a:ext>
            </a:extLst>
          </p:cNvPr>
          <p:cNvSpPr/>
          <p:nvPr/>
        </p:nvSpPr>
        <p:spPr>
          <a:xfrm flipV="1">
            <a:off x="3611600" y="4685906"/>
            <a:ext cx="870326" cy="95410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57521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5" grpId="0"/>
      <p:bldP spid="12" grpId="0" animBg="1"/>
      <p:bldP spid="14" grpId="0" animBg="1"/>
      <p:bldP spid="7"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CA4D6-29D7-CAEA-9EB1-F75C43FB8E69}"/>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457137A6-EBB9-7E2D-3CDE-08097C1C68F7}"/>
              </a:ext>
            </a:extLst>
          </p:cNvPr>
          <p:cNvSpPr txBox="1">
            <a:spLocks noGrp="1"/>
          </p:cNvSpPr>
          <p:nvPr>
            <p:ph type="title"/>
          </p:nvPr>
        </p:nvSpPr>
        <p:spPr>
          <a:xfrm>
            <a:off x="4267201" y="228600"/>
            <a:ext cx="7086600" cy="576119"/>
          </a:xfrm>
          <a:prstGeom prst="rect">
            <a:avLst/>
          </a:prstGeom>
          <a:effectLst>
            <a:outerShdw blurRad="203200" dist="25400" dir="5400000" rotWithShape="0">
              <a:srgbClr val="000000">
                <a:alpha val="8052"/>
              </a:srgbClr>
            </a:outerShdw>
          </a:effectLst>
        </p:spPr>
        <p:txBody>
          <a:bodyPr>
            <a:noAutofit/>
          </a:bodyPr>
          <a:lstStyle>
            <a:lvl1pPr algn="r" defTabSz="796885">
              <a:defRPr sz="9700"/>
            </a:lvl1pPr>
          </a:lstStyle>
          <a:p>
            <a:r>
              <a:rPr lang="en-US" sz="3200" dirty="0"/>
              <a:t>What Makes An </a:t>
            </a:r>
            <a:r>
              <a:rPr lang="en-US" sz="2800" dirty="0"/>
              <a:t>Entrepreneur</a:t>
            </a:r>
            <a:r>
              <a:rPr lang="en-US" sz="3200" dirty="0"/>
              <a:t> Different?</a:t>
            </a:r>
            <a:endParaRPr sz="3200" dirty="0"/>
          </a:p>
        </p:txBody>
      </p:sp>
      <p:sp>
        <p:nvSpPr>
          <p:cNvPr id="2" name="Slide Number Placeholder 1">
            <a:extLst>
              <a:ext uri="{FF2B5EF4-FFF2-40B4-BE49-F238E27FC236}">
                <a16:creationId xmlns:a16="http://schemas.microsoft.com/office/drawing/2014/main" id="{EB5A1E91-507B-38AB-D022-DCEF6732A8ED}"/>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8</a:t>
            </a:fld>
            <a:endParaRPr lang="en-US" dirty="0"/>
          </a:p>
        </p:txBody>
      </p:sp>
      <p:sp>
        <p:nvSpPr>
          <p:cNvPr id="9" name="TextBox 8">
            <a:extLst>
              <a:ext uri="{FF2B5EF4-FFF2-40B4-BE49-F238E27FC236}">
                <a16:creationId xmlns:a16="http://schemas.microsoft.com/office/drawing/2014/main" id="{C23DF3EB-4B78-88E7-247D-7BA0368A0303}"/>
              </a:ext>
            </a:extLst>
          </p:cNvPr>
          <p:cNvSpPr txBox="1"/>
          <p:nvPr/>
        </p:nvSpPr>
        <p:spPr>
          <a:xfrm>
            <a:off x="379259" y="1312234"/>
            <a:ext cx="10539113" cy="1815882"/>
          </a:xfrm>
          <a:prstGeom prst="rect">
            <a:avLst/>
          </a:prstGeom>
          <a:noFill/>
        </p:spPr>
        <p:txBody>
          <a:bodyPr wrap="square" rtlCol="0">
            <a:spAutoFit/>
          </a:bodyPr>
          <a:lstStyle/>
          <a:p>
            <a:pPr algn="ctr"/>
            <a:r>
              <a:rPr lang="en-US" sz="2800" dirty="0"/>
              <a:t>An entrepreneur sees</a:t>
            </a:r>
          </a:p>
          <a:p>
            <a:pPr algn="ctr"/>
            <a:r>
              <a:rPr lang="en-US" sz="2800" dirty="0"/>
              <a:t>what others don’t see</a:t>
            </a:r>
          </a:p>
          <a:p>
            <a:pPr algn="ctr"/>
            <a:r>
              <a:rPr lang="en-US" sz="2800" dirty="0"/>
              <a:t>and</a:t>
            </a:r>
          </a:p>
          <a:p>
            <a:pPr algn="ctr"/>
            <a:r>
              <a:rPr lang="en-US" sz="2800" b="1" i="1" dirty="0"/>
              <a:t>Takes action</a:t>
            </a:r>
          </a:p>
        </p:txBody>
      </p:sp>
      <p:sp>
        <p:nvSpPr>
          <p:cNvPr id="11" name="TextBox 10">
            <a:extLst>
              <a:ext uri="{FF2B5EF4-FFF2-40B4-BE49-F238E27FC236}">
                <a16:creationId xmlns:a16="http://schemas.microsoft.com/office/drawing/2014/main" id="{B82D02B1-B667-0FF0-CB85-0A3F4545F6CD}"/>
              </a:ext>
            </a:extLst>
          </p:cNvPr>
          <p:cNvSpPr txBox="1"/>
          <p:nvPr/>
        </p:nvSpPr>
        <p:spPr>
          <a:xfrm>
            <a:off x="1283644" y="4654862"/>
            <a:ext cx="8730342" cy="830997"/>
          </a:xfrm>
          <a:prstGeom prst="rect">
            <a:avLst/>
          </a:prstGeom>
          <a:noFill/>
        </p:spPr>
        <p:txBody>
          <a:bodyPr wrap="square" rtlCol="0">
            <a:spAutoFit/>
          </a:bodyPr>
          <a:lstStyle/>
          <a:p>
            <a:pPr algn="ctr"/>
            <a:r>
              <a:rPr lang="en-US" sz="2400" dirty="0"/>
              <a:t>It starts with identifying a problem or condition and the </a:t>
            </a:r>
            <a:r>
              <a:rPr lang="en-US" sz="2400" b="1" i="1" u="sng" dirty="0"/>
              <a:t>feeling </a:t>
            </a:r>
            <a:r>
              <a:rPr lang="en-US" sz="2400" dirty="0"/>
              <a:t>you can do something about it and want to!</a:t>
            </a:r>
          </a:p>
        </p:txBody>
      </p:sp>
      <p:pic>
        <p:nvPicPr>
          <p:cNvPr id="8" name="Picture 7">
            <a:extLst>
              <a:ext uri="{FF2B5EF4-FFF2-40B4-BE49-F238E27FC236}">
                <a16:creationId xmlns:a16="http://schemas.microsoft.com/office/drawing/2014/main" id="{E5D52A59-A830-6592-36A1-4E1E2736C9A7}"/>
              </a:ext>
            </a:extLst>
          </p:cNvPr>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flipH="1">
            <a:off x="7542440" y="932862"/>
            <a:ext cx="2790870" cy="2976928"/>
          </a:xfrm>
          <a:prstGeom prst="rect">
            <a:avLst/>
          </a:prstGeom>
        </p:spPr>
      </p:pic>
      <p:pic>
        <p:nvPicPr>
          <p:cNvPr id="12" name="Picture 11">
            <a:extLst>
              <a:ext uri="{FF2B5EF4-FFF2-40B4-BE49-F238E27FC236}">
                <a16:creationId xmlns:a16="http://schemas.microsoft.com/office/drawing/2014/main" id="{44C09912-A35A-4069-F3CE-E68C53082E46}"/>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flipH="1">
            <a:off x="2445546" y="1019950"/>
            <a:ext cx="1153028" cy="2478985"/>
          </a:xfrm>
          <a:prstGeom prst="rect">
            <a:avLst/>
          </a:prstGeom>
        </p:spPr>
      </p:pic>
      <p:sp>
        <p:nvSpPr>
          <p:cNvPr id="3" name="TextBox 2">
            <a:extLst>
              <a:ext uri="{FF2B5EF4-FFF2-40B4-BE49-F238E27FC236}">
                <a16:creationId xmlns:a16="http://schemas.microsoft.com/office/drawing/2014/main" id="{6270DE4F-3A9D-AA94-23D3-9D35FED14F62}"/>
              </a:ext>
            </a:extLst>
          </p:cNvPr>
          <p:cNvSpPr txBox="1"/>
          <p:nvPr/>
        </p:nvSpPr>
        <p:spPr>
          <a:xfrm>
            <a:off x="3724060" y="3469591"/>
            <a:ext cx="3849511" cy="400110"/>
          </a:xfrm>
          <a:prstGeom prst="rect">
            <a:avLst/>
          </a:prstGeom>
          <a:noFill/>
        </p:spPr>
        <p:txBody>
          <a:bodyPr wrap="square" rtlCol="0">
            <a:spAutoFit/>
          </a:bodyPr>
          <a:lstStyle/>
          <a:p>
            <a:pPr algn="ctr"/>
            <a:r>
              <a:rPr lang="en-US" sz="2000" dirty="0"/>
              <a:t>Moves from Observer to Do’er</a:t>
            </a:r>
          </a:p>
        </p:txBody>
      </p:sp>
      <p:sp>
        <p:nvSpPr>
          <p:cNvPr id="4" name="Arrow: Curved Up 3">
            <a:extLst>
              <a:ext uri="{FF2B5EF4-FFF2-40B4-BE49-F238E27FC236}">
                <a16:creationId xmlns:a16="http://schemas.microsoft.com/office/drawing/2014/main" id="{6B66A953-D7A9-5F9E-AAE5-8FF8B99A60BF}"/>
              </a:ext>
            </a:extLst>
          </p:cNvPr>
          <p:cNvSpPr/>
          <p:nvPr/>
        </p:nvSpPr>
        <p:spPr>
          <a:xfrm>
            <a:off x="2716409" y="3469590"/>
            <a:ext cx="5864812" cy="741585"/>
          </a:xfrm>
          <a:prstGeom prst="curvedUpArrow">
            <a:avLst>
              <a:gd name="adj1" fmla="val 25000"/>
              <a:gd name="adj2" fmla="val 54603"/>
              <a:gd name="adj3" fmla="val 40223"/>
            </a:avLst>
          </a:prstGeom>
          <a:solidFill>
            <a:srgbClr val="00B050"/>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extBox 4">
            <a:extLst>
              <a:ext uri="{FF2B5EF4-FFF2-40B4-BE49-F238E27FC236}">
                <a16:creationId xmlns:a16="http://schemas.microsoft.com/office/drawing/2014/main" id="{F1BC8DB1-002B-355C-54ED-9DD1F8B77FA4}"/>
              </a:ext>
            </a:extLst>
          </p:cNvPr>
          <p:cNvSpPr txBox="1"/>
          <p:nvPr/>
        </p:nvSpPr>
        <p:spPr>
          <a:xfrm>
            <a:off x="5487179" y="5730830"/>
            <a:ext cx="4459073" cy="461665"/>
          </a:xfrm>
          <a:prstGeom prst="rect">
            <a:avLst/>
          </a:prstGeom>
          <a:noFill/>
          <a:ln>
            <a:solidFill>
              <a:srgbClr val="00B0F0"/>
            </a:solidFill>
          </a:ln>
        </p:spPr>
        <p:txBody>
          <a:bodyPr wrap="square" rtlCol="0">
            <a:spAutoFit/>
          </a:bodyPr>
          <a:lstStyle/>
          <a:p>
            <a:r>
              <a:rPr lang="en-US" sz="2400" dirty="0"/>
              <a:t>could be “better” or “innovative”</a:t>
            </a:r>
          </a:p>
        </p:txBody>
      </p:sp>
      <p:sp>
        <p:nvSpPr>
          <p:cNvPr id="7" name="Arrow: Bent 6">
            <a:extLst>
              <a:ext uri="{FF2B5EF4-FFF2-40B4-BE49-F238E27FC236}">
                <a16:creationId xmlns:a16="http://schemas.microsoft.com/office/drawing/2014/main" id="{859A299B-AD5D-71D4-ACF3-BAD42AA1A814}"/>
              </a:ext>
            </a:extLst>
          </p:cNvPr>
          <p:cNvSpPr/>
          <p:nvPr/>
        </p:nvSpPr>
        <p:spPr>
          <a:xfrm flipV="1">
            <a:off x="4576143" y="5485859"/>
            <a:ext cx="831235" cy="656370"/>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3" name="Straight Connector 12">
            <a:extLst>
              <a:ext uri="{FF2B5EF4-FFF2-40B4-BE49-F238E27FC236}">
                <a16:creationId xmlns:a16="http://schemas.microsoft.com/office/drawing/2014/main" id="{75B6A3E3-D4C5-C251-60D8-BDDC329F22B8}"/>
              </a:ext>
            </a:extLst>
          </p:cNvPr>
          <p:cNvCxnSpPr/>
          <p:nvPr/>
        </p:nvCxnSpPr>
        <p:spPr>
          <a:xfrm flipH="1">
            <a:off x="4097867" y="5418125"/>
            <a:ext cx="1309511"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20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2FD13-127D-2913-1EC1-7B5916ABD3DE}"/>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9D1B41D1-FC45-0C36-5DB4-DF34FF1D1941}"/>
              </a:ext>
            </a:extLst>
          </p:cNvPr>
          <p:cNvSpPr txBox="1">
            <a:spLocks noGrp="1"/>
          </p:cNvSpPr>
          <p:nvPr>
            <p:ph type="title"/>
          </p:nvPr>
        </p:nvSpPr>
        <p:spPr>
          <a:xfrm>
            <a:off x="4526845" y="228600"/>
            <a:ext cx="6826956" cy="576119"/>
          </a:xfrm>
          <a:prstGeom prst="rect">
            <a:avLst/>
          </a:prstGeom>
          <a:effectLst>
            <a:outerShdw blurRad="203200" dist="25400" dir="5400000" rotWithShape="0">
              <a:srgbClr val="000000">
                <a:alpha val="8052"/>
              </a:srgbClr>
            </a:outerShdw>
          </a:effectLst>
        </p:spPr>
        <p:txBody>
          <a:bodyPr>
            <a:noAutofit/>
          </a:bodyPr>
          <a:lstStyle>
            <a:lvl1pPr algn="r" defTabSz="796885">
              <a:defRPr sz="9700"/>
            </a:lvl1pPr>
          </a:lstStyle>
          <a:p>
            <a:r>
              <a:rPr lang="en-US" sz="2800" dirty="0"/>
              <a:t>The REAL problem may not be what you see!</a:t>
            </a:r>
            <a:endParaRPr sz="2800" dirty="0"/>
          </a:p>
        </p:txBody>
      </p:sp>
      <p:sp>
        <p:nvSpPr>
          <p:cNvPr id="2" name="Slide Number Placeholder 1">
            <a:extLst>
              <a:ext uri="{FF2B5EF4-FFF2-40B4-BE49-F238E27FC236}">
                <a16:creationId xmlns:a16="http://schemas.microsoft.com/office/drawing/2014/main" id="{0E6011E1-0C58-1F08-A0EB-632C9696E579}"/>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9</a:t>
            </a:fld>
            <a:endParaRPr lang="en-US" dirty="0"/>
          </a:p>
        </p:txBody>
      </p:sp>
      <p:pic>
        <p:nvPicPr>
          <p:cNvPr id="5" name="Picture 4">
            <a:extLst>
              <a:ext uri="{FF2B5EF4-FFF2-40B4-BE49-F238E27FC236}">
                <a16:creationId xmlns:a16="http://schemas.microsoft.com/office/drawing/2014/main" id="{71483CCB-FB72-D842-0BA9-4CF36B5567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737" y="1581392"/>
            <a:ext cx="4452257" cy="4452257"/>
          </a:xfrm>
          <a:prstGeom prst="rect">
            <a:avLst/>
          </a:prstGeom>
        </p:spPr>
      </p:pic>
      <p:cxnSp>
        <p:nvCxnSpPr>
          <p:cNvPr id="7" name="Straight Connector 6">
            <a:extLst>
              <a:ext uri="{FF2B5EF4-FFF2-40B4-BE49-F238E27FC236}">
                <a16:creationId xmlns:a16="http://schemas.microsoft.com/office/drawing/2014/main" id="{DB199B61-46A7-597A-A6A9-3DE6429D79D6}"/>
              </a:ext>
            </a:extLst>
          </p:cNvPr>
          <p:cNvCxnSpPr/>
          <p:nvPr/>
        </p:nvCxnSpPr>
        <p:spPr>
          <a:xfrm>
            <a:off x="5286994" y="3098202"/>
            <a:ext cx="0" cy="2721685"/>
          </a:xfrm>
          <a:prstGeom prst="line">
            <a:avLst/>
          </a:prstGeom>
          <a:ln w="38100">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2AED8BA-CB21-5106-54B9-2AE5ECC8EA06}"/>
              </a:ext>
            </a:extLst>
          </p:cNvPr>
          <p:cNvSpPr txBox="1"/>
          <p:nvPr/>
        </p:nvSpPr>
        <p:spPr>
          <a:xfrm>
            <a:off x="5522442" y="3581400"/>
            <a:ext cx="2323650" cy="1200329"/>
          </a:xfrm>
          <a:prstGeom prst="rect">
            <a:avLst/>
          </a:prstGeom>
          <a:noFill/>
        </p:spPr>
        <p:txBody>
          <a:bodyPr wrap="square" rtlCol="0">
            <a:spAutoFit/>
          </a:bodyPr>
          <a:lstStyle/>
          <a:p>
            <a:pPr algn="ctr"/>
            <a:r>
              <a:rPr lang="en-US" sz="2400" dirty="0"/>
              <a:t>What’s below the surface and not obvious?</a:t>
            </a:r>
          </a:p>
        </p:txBody>
      </p:sp>
      <p:pic>
        <p:nvPicPr>
          <p:cNvPr id="14" name="Picture 13">
            <a:extLst>
              <a:ext uri="{FF2B5EF4-FFF2-40B4-BE49-F238E27FC236}">
                <a16:creationId xmlns:a16="http://schemas.microsoft.com/office/drawing/2014/main" id="{F11D24C7-E469-ECB6-4961-2F11778219C9}"/>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7651597" y="2191494"/>
            <a:ext cx="2424038" cy="3232051"/>
          </a:xfrm>
          <a:prstGeom prst="rect">
            <a:avLst/>
          </a:prstGeom>
        </p:spPr>
      </p:pic>
      <p:cxnSp>
        <p:nvCxnSpPr>
          <p:cNvPr id="15" name="Straight Connector 14">
            <a:extLst>
              <a:ext uri="{FF2B5EF4-FFF2-40B4-BE49-F238E27FC236}">
                <a16:creationId xmlns:a16="http://schemas.microsoft.com/office/drawing/2014/main" id="{CDDEF9CD-C2FE-8506-E95E-A56A0697B81C}"/>
              </a:ext>
            </a:extLst>
          </p:cNvPr>
          <p:cNvCxnSpPr>
            <a:cxnSpLocks/>
          </p:cNvCxnSpPr>
          <p:nvPr/>
        </p:nvCxnSpPr>
        <p:spPr>
          <a:xfrm>
            <a:off x="5286995" y="1654628"/>
            <a:ext cx="0" cy="1367631"/>
          </a:xfrm>
          <a:prstGeom prst="line">
            <a:avLst/>
          </a:prstGeom>
          <a:ln w="38100">
            <a:solidFill>
              <a:srgbClr val="00B05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400918AC-CC7D-B1B8-E223-D3F69A662818}"/>
              </a:ext>
            </a:extLst>
          </p:cNvPr>
          <p:cNvSpPr txBox="1"/>
          <p:nvPr/>
        </p:nvSpPr>
        <p:spPr>
          <a:xfrm>
            <a:off x="5522442" y="1821930"/>
            <a:ext cx="2323650" cy="830997"/>
          </a:xfrm>
          <a:prstGeom prst="rect">
            <a:avLst/>
          </a:prstGeom>
          <a:noFill/>
        </p:spPr>
        <p:txBody>
          <a:bodyPr wrap="square" rtlCol="0">
            <a:spAutoFit/>
          </a:bodyPr>
          <a:lstStyle/>
          <a:p>
            <a:pPr algn="ctr"/>
            <a:r>
              <a:rPr lang="en-US" sz="2400" dirty="0"/>
              <a:t>What you heard or saw</a:t>
            </a:r>
          </a:p>
        </p:txBody>
      </p:sp>
      <p:sp>
        <p:nvSpPr>
          <p:cNvPr id="19" name="Speech Bubble: Oval 18">
            <a:extLst>
              <a:ext uri="{FF2B5EF4-FFF2-40B4-BE49-F238E27FC236}">
                <a16:creationId xmlns:a16="http://schemas.microsoft.com/office/drawing/2014/main" id="{C8E8354C-7F08-1F94-E62C-DC35E48DE49B}"/>
              </a:ext>
            </a:extLst>
          </p:cNvPr>
          <p:cNvSpPr/>
          <p:nvPr/>
        </p:nvSpPr>
        <p:spPr>
          <a:xfrm>
            <a:off x="9428080" y="1347081"/>
            <a:ext cx="1993751" cy="830997"/>
          </a:xfrm>
          <a:prstGeom prst="wedgeEllipseCallout">
            <a:avLst>
              <a:gd name="adj1" fmla="val -31207"/>
              <a:gd name="adj2" fmla="val 11620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Ask and Probe</a:t>
            </a:r>
          </a:p>
        </p:txBody>
      </p:sp>
    </p:spTree>
    <p:extLst>
      <p:ext uri="{BB962C8B-B14F-4D97-AF65-F5344CB8AC3E}">
        <p14:creationId xmlns:p14="http://schemas.microsoft.com/office/powerpoint/2010/main" val="2985538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A2B50-D433-49BB-9465-CB74B8367F54}"/>
              </a:ext>
            </a:extLst>
          </p:cNvPr>
          <p:cNvSpPr>
            <a:spLocks noGrp="1"/>
          </p:cNvSpPr>
          <p:nvPr>
            <p:ph type="title"/>
          </p:nvPr>
        </p:nvSpPr>
        <p:spPr/>
        <p:txBody>
          <a:bodyPr>
            <a:normAutofit/>
          </a:bodyPr>
          <a:lstStyle/>
          <a:p>
            <a:r>
              <a:rPr lang="en-US" dirty="0"/>
              <a:t>The “Route to the Root”</a:t>
            </a:r>
          </a:p>
        </p:txBody>
      </p:sp>
      <p:grpSp>
        <p:nvGrpSpPr>
          <p:cNvPr id="46" name="Group 45">
            <a:extLst>
              <a:ext uri="{FF2B5EF4-FFF2-40B4-BE49-F238E27FC236}">
                <a16:creationId xmlns:a16="http://schemas.microsoft.com/office/drawing/2014/main" id="{477C1D0D-84E6-52DA-9828-ABAF92C97200}"/>
              </a:ext>
            </a:extLst>
          </p:cNvPr>
          <p:cNvGrpSpPr/>
          <p:nvPr/>
        </p:nvGrpSpPr>
        <p:grpSpPr>
          <a:xfrm>
            <a:off x="183865" y="1043493"/>
            <a:ext cx="10341677" cy="2494364"/>
            <a:chOff x="183865" y="1043493"/>
            <a:chExt cx="10341677" cy="2494364"/>
          </a:xfrm>
        </p:grpSpPr>
        <p:sp>
          <p:nvSpPr>
            <p:cNvPr id="4" name="Rectangle 3">
              <a:extLst>
                <a:ext uri="{FF2B5EF4-FFF2-40B4-BE49-F238E27FC236}">
                  <a16:creationId xmlns:a16="http://schemas.microsoft.com/office/drawing/2014/main" id="{DD8E10FC-2D58-4194-8406-C8D6C1240429}"/>
                </a:ext>
              </a:extLst>
            </p:cNvPr>
            <p:cNvSpPr/>
            <p:nvPr/>
          </p:nvSpPr>
          <p:spPr>
            <a:xfrm>
              <a:off x="505031" y="2828201"/>
              <a:ext cx="1704441" cy="400110"/>
            </a:xfrm>
            <a:prstGeom prst="rect">
              <a:avLst/>
            </a:prstGeom>
          </p:spPr>
          <p:txBody>
            <a:bodyPr wrap="none">
              <a:spAutoFit/>
            </a:bodyPr>
            <a:lstStyle/>
            <a:p>
              <a:r>
                <a:rPr lang="en-US" sz="2000" dirty="0"/>
                <a:t>Sakichi Toyoda</a:t>
              </a:r>
            </a:p>
          </p:txBody>
        </p:sp>
        <p:pic>
          <p:nvPicPr>
            <p:cNvPr id="5" name="Picture 4">
              <a:extLst>
                <a:ext uri="{FF2B5EF4-FFF2-40B4-BE49-F238E27FC236}">
                  <a16:creationId xmlns:a16="http://schemas.microsoft.com/office/drawing/2014/main" id="{336B26C9-9369-431F-AD3C-88E6E8B11541}"/>
                </a:ext>
              </a:extLst>
            </p:cNvPr>
            <p:cNvPicPr preferRelativeResize="0">
              <a:picLocks/>
            </p:cNvPicPr>
            <p:nvPr/>
          </p:nvPicPr>
          <p:blipFill>
            <a:blip r:embed="rId3" cstate="print">
              <a:extLst>
                <a:ext uri="{28A0092B-C50C-407E-A947-70E740481C1C}">
                  <a14:useLocalDpi xmlns:a14="http://schemas.microsoft.com/office/drawing/2010/main" val="0"/>
                </a:ext>
              </a:extLst>
            </a:blip>
            <a:stretch>
              <a:fillRect/>
            </a:stretch>
          </p:blipFill>
          <p:spPr>
            <a:xfrm>
              <a:off x="1023793" y="1630172"/>
              <a:ext cx="827413" cy="1173598"/>
            </a:xfrm>
            <a:prstGeom prst="rect">
              <a:avLst/>
            </a:prstGeom>
            <a:ln>
              <a:solidFill>
                <a:schemeClr val="tx1"/>
              </a:solidFill>
            </a:ln>
          </p:spPr>
        </p:pic>
        <p:grpSp>
          <p:nvGrpSpPr>
            <p:cNvPr id="3" name="Group 2">
              <a:extLst>
                <a:ext uri="{FF2B5EF4-FFF2-40B4-BE49-F238E27FC236}">
                  <a16:creationId xmlns:a16="http://schemas.microsoft.com/office/drawing/2014/main" id="{7A72DAE8-6707-E52C-D5FE-A597A29EDF4C}"/>
                </a:ext>
              </a:extLst>
            </p:cNvPr>
            <p:cNvGrpSpPr/>
            <p:nvPr/>
          </p:nvGrpSpPr>
          <p:grpSpPr>
            <a:xfrm>
              <a:off x="3017054" y="1043493"/>
              <a:ext cx="7508488" cy="2494364"/>
              <a:chOff x="2766683" y="1043493"/>
              <a:chExt cx="7508488" cy="2494364"/>
            </a:xfrm>
          </p:grpSpPr>
          <p:sp>
            <p:nvSpPr>
              <p:cNvPr id="7" name="Rectangle 6">
                <a:extLst>
                  <a:ext uri="{FF2B5EF4-FFF2-40B4-BE49-F238E27FC236}">
                    <a16:creationId xmlns:a16="http://schemas.microsoft.com/office/drawing/2014/main" id="{EEA56359-31CD-4BF2-9C0A-02E9887ADAD7}"/>
                  </a:ext>
                </a:extLst>
              </p:cNvPr>
              <p:cNvSpPr/>
              <p:nvPr/>
            </p:nvSpPr>
            <p:spPr>
              <a:xfrm>
                <a:off x="4569313" y="1127811"/>
                <a:ext cx="3890319" cy="1384995"/>
              </a:xfrm>
              <a:prstGeom prst="rect">
                <a:avLst/>
              </a:prstGeom>
            </p:spPr>
            <p:txBody>
              <a:bodyPr wrap="square">
                <a:spAutoFit/>
              </a:bodyPr>
              <a:lstStyle/>
              <a:p>
                <a:pPr algn="ctr">
                  <a:spcBef>
                    <a:spcPts val="600"/>
                  </a:spcBef>
                </a:pPr>
                <a:r>
                  <a:rPr lang="en-US" sz="2800" dirty="0"/>
                  <a:t>Ask “Why” five times to determine the root cause of a problem or failure.</a:t>
                </a:r>
              </a:p>
            </p:txBody>
          </p:sp>
          <p:pic>
            <p:nvPicPr>
              <p:cNvPr id="29" name="Picture 28">
                <a:extLst>
                  <a:ext uri="{FF2B5EF4-FFF2-40B4-BE49-F238E27FC236}">
                    <a16:creationId xmlns:a16="http://schemas.microsoft.com/office/drawing/2014/main" id="{0766E0A6-2479-4D84-A16A-1B463602AE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4398" y="1043493"/>
                <a:ext cx="1870773" cy="2494364"/>
              </a:xfrm>
              <a:prstGeom prst="rect">
                <a:avLst/>
              </a:prstGeom>
            </p:spPr>
          </p:pic>
          <p:pic>
            <p:nvPicPr>
              <p:cNvPr id="31" name="Picture 30">
                <a:extLst>
                  <a:ext uri="{FF2B5EF4-FFF2-40B4-BE49-F238E27FC236}">
                    <a16:creationId xmlns:a16="http://schemas.microsoft.com/office/drawing/2014/main" id="{11235FFD-A5DD-4A95-A0EA-84EB636E537B}"/>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2766683" y="1043493"/>
                <a:ext cx="1870773" cy="2494364"/>
              </a:xfrm>
              <a:prstGeom prst="rect">
                <a:avLst/>
              </a:prstGeom>
            </p:spPr>
          </p:pic>
        </p:grpSp>
        <p:sp>
          <p:nvSpPr>
            <p:cNvPr id="6" name="TextBox 5">
              <a:extLst>
                <a:ext uri="{FF2B5EF4-FFF2-40B4-BE49-F238E27FC236}">
                  <a16:creationId xmlns:a16="http://schemas.microsoft.com/office/drawing/2014/main" id="{8B3455CD-44D1-6447-CD24-C9936D8DE461}"/>
                </a:ext>
              </a:extLst>
            </p:cNvPr>
            <p:cNvSpPr txBox="1"/>
            <p:nvPr/>
          </p:nvSpPr>
          <p:spPr>
            <a:xfrm>
              <a:off x="183865" y="1078958"/>
              <a:ext cx="2407640" cy="461665"/>
            </a:xfrm>
            <a:prstGeom prst="rect">
              <a:avLst/>
            </a:prstGeom>
            <a:noFill/>
          </p:spPr>
          <p:txBody>
            <a:bodyPr wrap="square" rtlCol="0">
              <a:spAutoFit/>
            </a:bodyPr>
            <a:lstStyle/>
            <a:p>
              <a:pPr algn="ctr"/>
              <a:r>
                <a:rPr lang="en-US" sz="2400" b="1" i="1" dirty="0"/>
                <a:t>The Five Why’s</a:t>
              </a:r>
            </a:p>
          </p:txBody>
        </p:sp>
      </p:grpSp>
      <p:grpSp>
        <p:nvGrpSpPr>
          <p:cNvPr id="47" name="Group 46">
            <a:extLst>
              <a:ext uri="{FF2B5EF4-FFF2-40B4-BE49-F238E27FC236}">
                <a16:creationId xmlns:a16="http://schemas.microsoft.com/office/drawing/2014/main" id="{8F5C51BF-5ADC-4554-DE14-B2FDFDF5CA6B}"/>
              </a:ext>
            </a:extLst>
          </p:cNvPr>
          <p:cNvGrpSpPr/>
          <p:nvPr/>
        </p:nvGrpSpPr>
        <p:grpSpPr>
          <a:xfrm>
            <a:off x="1041160" y="3370228"/>
            <a:ext cx="10559786" cy="2311103"/>
            <a:chOff x="1041160" y="3370228"/>
            <a:chExt cx="10559786" cy="2311103"/>
          </a:xfrm>
        </p:grpSpPr>
        <p:grpSp>
          <p:nvGrpSpPr>
            <p:cNvPr id="35" name="Group 34">
              <a:extLst>
                <a:ext uri="{FF2B5EF4-FFF2-40B4-BE49-F238E27FC236}">
                  <a16:creationId xmlns:a16="http://schemas.microsoft.com/office/drawing/2014/main" id="{94F2DEA3-19E0-432E-A144-01F4D9AD8B75}"/>
                </a:ext>
              </a:extLst>
            </p:cNvPr>
            <p:cNvGrpSpPr/>
            <p:nvPr/>
          </p:nvGrpSpPr>
          <p:grpSpPr>
            <a:xfrm>
              <a:off x="1041160" y="3370228"/>
              <a:ext cx="9530568" cy="2205643"/>
              <a:chOff x="2732654" y="542246"/>
              <a:chExt cx="7503983" cy="2205643"/>
            </a:xfrm>
          </p:grpSpPr>
          <p:grpSp>
            <p:nvGrpSpPr>
              <p:cNvPr id="27" name="Group 26">
                <a:extLst>
                  <a:ext uri="{FF2B5EF4-FFF2-40B4-BE49-F238E27FC236}">
                    <a16:creationId xmlns:a16="http://schemas.microsoft.com/office/drawing/2014/main" id="{96ECDC20-85D1-4058-8B56-8F7152126D86}"/>
                  </a:ext>
                </a:extLst>
              </p:cNvPr>
              <p:cNvGrpSpPr/>
              <p:nvPr/>
            </p:nvGrpSpPr>
            <p:grpSpPr>
              <a:xfrm>
                <a:off x="3121573" y="1022444"/>
                <a:ext cx="5784637" cy="1018875"/>
                <a:chOff x="3861263" y="1323285"/>
                <a:chExt cx="5784637" cy="1018875"/>
              </a:xfrm>
            </p:grpSpPr>
            <p:sp>
              <p:nvSpPr>
                <p:cNvPr id="9" name="Oval 8">
                  <a:extLst>
                    <a:ext uri="{FF2B5EF4-FFF2-40B4-BE49-F238E27FC236}">
                      <a16:creationId xmlns:a16="http://schemas.microsoft.com/office/drawing/2014/main" id="{532F13C8-AAD5-41E3-A6B4-AF9E47BB5125}"/>
                    </a:ext>
                  </a:extLst>
                </p:cNvPr>
                <p:cNvSpPr/>
                <p:nvPr/>
              </p:nvSpPr>
              <p:spPr>
                <a:xfrm>
                  <a:off x="9183493" y="1864946"/>
                  <a:ext cx="462407" cy="43665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68A6C766-3AFE-4D9B-BDCD-7024C12ECBD8}"/>
                    </a:ext>
                  </a:extLst>
                </p:cNvPr>
                <p:cNvSpPr/>
                <p:nvPr/>
              </p:nvSpPr>
              <p:spPr>
                <a:xfrm>
                  <a:off x="8104540" y="1892656"/>
                  <a:ext cx="462407" cy="436659"/>
                </a:xfrm>
                <a:prstGeom prst="ellips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9FD8EB65-5D10-4FF8-9D6F-19833A629EB5}"/>
                    </a:ext>
                  </a:extLst>
                </p:cNvPr>
                <p:cNvSpPr/>
                <p:nvPr/>
              </p:nvSpPr>
              <p:spPr>
                <a:xfrm>
                  <a:off x="6254906" y="1864946"/>
                  <a:ext cx="462407" cy="436659"/>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2">
                  <a:extLst>
                    <a:ext uri="{FF2B5EF4-FFF2-40B4-BE49-F238E27FC236}">
                      <a16:creationId xmlns:a16="http://schemas.microsoft.com/office/drawing/2014/main" id="{17AD0E39-9F0B-43D1-AEA1-E924094C4665}"/>
                    </a:ext>
                  </a:extLst>
                </p:cNvPr>
                <p:cNvGrpSpPr/>
                <p:nvPr/>
              </p:nvGrpSpPr>
              <p:grpSpPr>
                <a:xfrm>
                  <a:off x="8449079" y="1323285"/>
                  <a:ext cx="1042687" cy="1018875"/>
                  <a:chOff x="5410200" y="3505200"/>
                  <a:chExt cx="609600" cy="533400"/>
                </a:xfrm>
              </p:grpSpPr>
              <p:sp>
                <p:nvSpPr>
                  <p:cNvPr id="24" name="Arc 23">
                    <a:extLst>
                      <a:ext uri="{FF2B5EF4-FFF2-40B4-BE49-F238E27FC236}">
                        <a16:creationId xmlns:a16="http://schemas.microsoft.com/office/drawing/2014/main" id="{8CC5BE00-5507-4337-8512-B51C2483ADAD}"/>
                      </a:ext>
                    </a:extLst>
                  </p:cNvPr>
                  <p:cNvSpPr/>
                  <p:nvPr/>
                </p:nvSpPr>
                <p:spPr>
                  <a:xfrm>
                    <a:off x="5410200" y="3505200"/>
                    <a:ext cx="609600" cy="533400"/>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Arc 24">
                    <a:extLst>
                      <a:ext uri="{FF2B5EF4-FFF2-40B4-BE49-F238E27FC236}">
                        <a16:creationId xmlns:a16="http://schemas.microsoft.com/office/drawing/2014/main" id="{4FC03036-FCBE-47E9-AE1B-F9065E1183B3}"/>
                      </a:ext>
                    </a:extLst>
                  </p:cNvPr>
                  <p:cNvSpPr/>
                  <p:nvPr/>
                </p:nvSpPr>
                <p:spPr>
                  <a:xfrm flipH="1">
                    <a:off x="5410200" y="3505200"/>
                    <a:ext cx="609600" cy="533400"/>
                  </a:xfrm>
                  <a:prstGeom prst="arc">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3" name="Oval 12">
                  <a:extLst>
                    <a:ext uri="{FF2B5EF4-FFF2-40B4-BE49-F238E27FC236}">
                      <a16:creationId xmlns:a16="http://schemas.microsoft.com/office/drawing/2014/main" id="{BE0AFDA4-3657-4F20-B8C3-CE49C6E5A5B5}"/>
                    </a:ext>
                  </a:extLst>
                </p:cNvPr>
                <p:cNvSpPr/>
                <p:nvPr/>
              </p:nvSpPr>
              <p:spPr>
                <a:xfrm>
                  <a:off x="4994618" y="1864946"/>
                  <a:ext cx="462407" cy="436659"/>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3D39A468-7544-49C4-B1C0-3B89261383D7}"/>
                    </a:ext>
                  </a:extLst>
                </p:cNvPr>
                <p:cNvSpPr/>
                <p:nvPr/>
              </p:nvSpPr>
              <p:spPr>
                <a:xfrm>
                  <a:off x="3861263" y="1864946"/>
                  <a:ext cx="462407" cy="436659"/>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2">
                  <a:extLst>
                    <a:ext uri="{FF2B5EF4-FFF2-40B4-BE49-F238E27FC236}">
                      <a16:creationId xmlns:a16="http://schemas.microsoft.com/office/drawing/2014/main" id="{A4B674A5-520F-4485-80DB-266C1D03D2EF}"/>
                    </a:ext>
                  </a:extLst>
                </p:cNvPr>
                <p:cNvGrpSpPr/>
                <p:nvPr/>
              </p:nvGrpSpPr>
              <p:grpSpPr>
                <a:xfrm>
                  <a:off x="6653844" y="1323285"/>
                  <a:ext cx="1595765" cy="1018875"/>
                  <a:chOff x="5410200" y="3505200"/>
                  <a:chExt cx="609600" cy="533400"/>
                </a:xfrm>
              </p:grpSpPr>
              <p:sp>
                <p:nvSpPr>
                  <p:cNvPr id="22" name="Arc 21">
                    <a:extLst>
                      <a:ext uri="{FF2B5EF4-FFF2-40B4-BE49-F238E27FC236}">
                        <a16:creationId xmlns:a16="http://schemas.microsoft.com/office/drawing/2014/main" id="{07E3422B-3D41-483C-9407-35374C962BDB}"/>
                      </a:ext>
                    </a:extLst>
                  </p:cNvPr>
                  <p:cNvSpPr/>
                  <p:nvPr/>
                </p:nvSpPr>
                <p:spPr>
                  <a:xfrm>
                    <a:off x="5410200" y="3505200"/>
                    <a:ext cx="609600" cy="533400"/>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3" name="Arc 22">
                    <a:extLst>
                      <a:ext uri="{FF2B5EF4-FFF2-40B4-BE49-F238E27FC236}">
                        <a16:creationId xmlns:a16="http://schemas.microsoft.com/office/drawing/2014/main" id="{5B2A29E0-F22D-4BA1-972E-117E8E16EC8C}"/>
                      </a:ext>
                    </a:extLst>
                  </p:cNvPr>
                  <p:cNvSpPr/>
                  <p:nvPr/>
                </p:nvSpPr>
                <p:spPr>
                  <a:xfrm flipH="1">
                    <a:off x="5410200" y="3505200"/>
                    <a:ext cx="609600" cy="533400"/>
                  </a:xfrm>
                  <a:prstGeom prst="arc">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6" name="Group 12">
                  <a:extLst>
                    <a:ext uri="{FF2B5EF4-FFF2-40B4-BE49-F238E27FC236}">
                      <a16:creationId xmlns:a16="http://schemas.microsoft.com/office/drawing/2014/main" id="{521A64E6-7314-42DE-A166-0391CB0C311B}"/>
                    </a:ext>
                  </a:extLst>
                </p:cNvPr>
                <p:cNvGrpSpPr/>
                <p:nvPr/>
              </p:nvGrpSpPr>
              <p:grpSpPr>
                <a:xfrm>
                  <a:off x="5257555" y="1323285"/>
                  <a:ext cx="1196824" cy="1018875"/>
                  <a:chOff x="5410200" y="3505200"/>
                  <a:chExt cx="609600" cy="533400"/>
                </a:xfrm>
              </p:grpSpPr>
              <p:sp>
                <p:nvSpPr>
                  <p:cNvPr id="20" name="Arc 19">
                    <a:extLst>
                      <a:ext uri="{FF2B5EF4-FFF2-40B4-BE49-F238E27FC236}">
                        <a16:creationId xmlns:a16="http://schemas.microsoft.com/office/drawing/2014/main" id="{6C43EBD8-1F1F-472C-8527-DBD98157B972}"/>
                      </a:ext>
                    </a:extLst>
                  </p:cNvPr>
                  <p:cNvSpPr/>
                  <p:nvPr/>
                </p:nvSpPr>
                <p:spPr>
                  <a:xfrm>
                    <a:off x="5410200" y="3505200"/>
                    <a:ext cx="609600" cy="533400"/>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Arc 20">
                    <a:extLst>
                      <a:ext uri="{FF2B5EF4-FFF2-40B4-BE49-F238E27FC236}">
                        <a16:creationId xmlns:a16="http://schemas.microsoft.com/office/drawing/2014/main" id="{B9371C6B-2EF8-462A-8968-033A63FB923B}"/>
                      </a:ext>
                    </a:extLst>
                  </p:cNvPr>
                  <p:cNvSpPr/>
                  <p:nvPr/>
                </p:nvSpPr>
                <p:spPr>
                  <a:xfrm flipH="1">
                    <a:off x="5410200" y="3505200"/>
                    <a:ext cx="609600" cy="533400"/>
                  </a:xfrm>
                  <a:prstGeom prst="arc">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7" name="Group 12">
                  <a:extLst>
                    <a:ext uri="{FF2B5EF4-FFF2-40B4-BE49-F238E27FC236}">
                      <a16:creationId xmlns:a16="http://schemas.microsoft.com/office/drawing/2014/main" id="{AED3D4BC-27CE-41FE-BFBE-A8E2E4FD5A83}"/>
                    </a:ext>
                  </a:extLst>
                </p:cNvPr>
                <p:cNvGrpSpPr/>
                <p:nvPr/>
              </p:nvGrpSpPr>
              <p:grpSpPr>
                <a:xfrm>
                  <a:off x="4060733" y="1323285"/>
                  <a:ext cx="997354" cy="1018875"/>
                  <a:chOff x="5410200" y="3505200"/>
                  <a:chExt cx="609600" cy="533400"/>
                </a:xfrm>
              </p:grpSpPr>
              <p:sp>
                <p:nvSpPr>
                  <p:cNvPr id="18" name="Arc 17">
                    <a:extLst>
                      <a:ext uri="{FF2B5EF4-FFF2-40B4-BE49-F238E27FC236}">
                        <a16:creationId xmlns:a16="http://schemas.microsoft.com/office/drawing/2014/main" id="{BF18725A-4ADD-4698-9B3D-7F9E3D924CE9}"/>
                      </a:ext>
                    </a:extLst>
                  </p:cNvPr>
                  <p:cNvSpPr/>
                  <p:nvPr/>
                </p:nvSpPr>
                <p:spPr>
                  <a:xfrm>
                    <a:off x="5410200" y="3505200"/>
                    <a:ext cx="609600" cy="533400"/>
                  </a:xfrm>
                  <a:prstGeom prst="arc">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9" name="Arc 18">
                    <a:extLst>
                      <a:ext uri="{FF2B5EF4-FFF2-40B4-BE49-F238E27FC236}">
                        <a16:creationId xmlns:a16="http://schemas.microsoft.com/office/drawing/2014/main" id="{21F78682-80A1-43A7-A5D3-BC190B398106}"/>
                      </a:ext>
                    </a:extLst>
                  </p:cNvPr>
                  <p:cNvSpPr/>
                  <p:nvPr/>
                </p:nvSpPr>
                <p:spPr>
                  <a:xfrm flipH="1">
                    <a:off x="5410200" y="3505200"/>
                    <a:ext cx="609600" cy="533400"/>
                  </a:xfrm>
                  <a:prstGeom prst="arc">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26" name="Oval 25">
                  <a:extLst>
                    <a:ext uri="{FF2B5EF4-FFF2-40B4-BE49-F238E27FC236}">
                      <a16:creationId xmlns:a16="http://schemas.microsoft.com/office/drawing/2014/main" id="{4BD63640-8504-4087-98E1-7110D5BE2017}"/>
                    </a:ext>
                  </a:extLst>
                </p:cNvPr>
                <p:cNvSpPr/>
                <p:nvPr/>
              </p:nvSpPr>
              <p:spPr>
                <a:xfrm>
                  <a:off x="8069855" y="1864946"/>
                  <a:ext cx="462407" cy="436659"/>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2" name="TextBox 31">
                <a:extLst>
                  <a:ext uri="{FF2B5EF4-FFF2-40B4-BE49-F238E27FC236}">
                    <a16:creationId xmlns:a16="http://schemas.microsoft.com/office/drawing/2014/main" id="{7CFC3B31-E21E-4A83-B298-E4E141BFF197}"/>
                  </a:ext>
                </a:extLst>
              </p:cNvPr>
              <p:cNvSpPr txBox="1"/>
              <p:nvPr/>
            </p:nvSpPr>
            <p:spPr>
              <a:xfrm>
                <a:off x="8591211" y="945134"/>
                <a:ext cx="1645426" cy="1200329"/>
              </a:xfrm>
              <a:prstGeom prst="rect">
                <a:avLst/>
              </a:prstGeom>
              <a:noFill/>
            </p:spPr>
            <p:txBody>
              <a:bodyPr wrap="square" rtlCol="0">
                <a:spAutoFit/>
              </a:bodyPr>
              <a:lstStyle/>
              <a:p>
                <a:pPr algn="ctr"/>
                <a:r>
                  <a:rPr lang="en-US" sz="2400" dirty="0"/>
                  <a:t>Identified Defect or</a:t>
                </a:r>
              </a:p>
              <a:p>
                <a:pPr algn="ctr"/>
                <a:r>
                  <a:rPr lang="en-US" sz="2400" dirty="0"/>
                  <a:t>Problem</a:t>
                </a:r>
              </a:p>
            </p:txBody>
          </p:sp>
          <p:sp>
            <p:nvSpPr>
              <p:cNvPr id="33" name="TextBox 32">
                <a:extLst>
                  <a:ext uri="{FF2B5EF4-FFF2-40B4-BE49-F238E27FC236}">
                    <a16:creationId xmlns:a16="http://schemas.microsoft.com/office/drawing/2014/main" id="{C9F2AEBB-9F23-47F3-9285-A780C37D0835}"/>
                  </a:ext>
                </a:extLst>
              </p:cNvPr>
              <p:cNvSpPr txBox="1"/>
              <p:nvPr/>
            </p:nvSpPr>
            <p:spPr>
              <a:xfrm>
                <a:off x="2732654" y="1986142"/>
                <a:ext cx="1250543" cy="761747"/>
              </a:xfrm>
              <a:prstGeom prst="rect">
                <a:avLst/>
              </a:prstGeom>
              <a:noFill/>
            </p:spPr>
            <p:txBody>
              <a:bodyPr wrap="square" rtlCol="0">
                <a:spAutoFit/>
              </a:bodyPr>
              <a:lstStyle/>
              <a:p>
                <a:pPr algn="ctr">
                  <a:lnSpc>
                    <a:spcPts val="2500"/>
                  </a:lnSpc>
                </a:pPr>
                <a:r>
                  <a:rPr lang="en-US" sz="2400" dirty="0"/>
                  <a:t>Root</a:t>
                </a:r>
              </a:p>
              <a:p>
                <a:pPr algn="ctr">
                  <a:lnSpc>
                    <a:spcPts val="2500"/>
                  </a:lnSpc>
                </a:pPr>
                <a:r>
                  <a:rPr lang="en-US" sz="2400" dirty="0"/>
                  <a:t>Cause</a:t>
                </a:r>
              </a:p>
            </p:txBody>
          </p:sp>
          <p:sp>
            <p:nvSpPr>
              <p:cNvPr id="34" name="TextBox 33">
                <a:extLst>
                  <a:ext uri="{FF2B5EF4-FFF2-40B4-BE49-F238E27FC236}">
                    <a16:creationId xmlns:a16="http://schemas.microsoft.com/office/drawing/2014/main" id="{90B6F500-4298-48C6-90BB-A79A6EC1E60B}"/>
                  </a:ext>
                </a:extLst>
              </p:cNvPr>
              <p:cNvSpPr txBox="1"/>
              <p:nvPr/>
            </p:nvSpPr>
            <p:spPr>
              <a:xfrm>
                <a:off x="3960666" y="542246"/>
                <a:ext cx="3852548" cy="523220"/>
              </a:xfrm>
              <a:prstGeom prst="rect">
                <a:avLst/>
              </a:prstGeom>
              <a:noFill/>
            </p:spPr>
            <p:txBody>
              <a:bodyPr wrap="square" rtlCol="0">
                <a:spAutoFit/>
              </a:bodyPr>
              <a:lstStyle/>
              <a:p>
                <a:pPr algn="ctr"/>
                <a:r>
                  <a:rPr lang="en-US" sz="2800" i="1" dirty="0"/>
                  <a:t>The “Route”</a:t>
                </a:r>
              </a:p>
            </p:txBody>
          </p:sp>
        </p:grpSp>
        <p:pic>
          <p:nvPicPr>
            <p:cNvPr id="28" name="Picture 27">
              <a:extLst>
                <a:ext uri="{FF2B5EF4-FFF2-40B4-BE49-F238E27FC236}">
                  <a16:creationId xmlns:a16="http://schemas.microsoft.com/office/drawing/2014/main" id="{B6BD9A91-5808-80DA-A347-53745B14FA4D}"/>
                </a:ext>
              </a:extLst>
            </p:cNvPr>
            <p:cNvPicPr>
              <a:picLocks noChangeAspect="1"/>
            </p:cNvPicPr>
            <p:nvPr/>
          </p:nvPicPr>
          <p:blipFill>
            <a:blip r:embed="rId6">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flipH="1">
              <a:off x="9955232" y="3487045"/>
              <a:ext cx="1645714" cy="2194286"/>
            </a:xfrm>
            <a:prstGeom prst="rect">
              <a:avLst/>
            </a:prstGeom>
          </p:spPr>
        </p:pic>
        <p:sp>
          <p:nvSpPr>
            <p:cNvPr id="30" name="TextBox 29">
              <a:extLst>
                <a:ext uri="{FF2B5EF4-FFF2-40B4-BE49-F238E27FC236}">
                  <a16:creationId xmlns:a16="http://schemas.microsoft.com/office/drawing/2014/main" id="{10DA05D7-C9D4-79FD-982F-E5A184DC6B5E}"/>
                </a:ext>
              </a:extLst>
            </p:cNvPr>
            <p:cNvSpPr txBox="1"/>
            <p:nvPr/>
          </p:nvSpPr>
          <p:spPr>
            <a:xfrm>
              <a:off x="7264606" y="3995820"/>
              <a:ext cx="1569155" cy="369332"/>
            </a:xfrm>
            <a:prstGeom prst="rect">
              <a:avLst/>
            </a:prstGeom>
            <a:noFill/>
          </p:spPr>
          <p:txBody>
            <a:bodyPr wrap="square" rtlCol="0">
              <a:spAutoFit/>
            </a:bodyPr>
            <a:lstStyle/>
            <a:p>
              <a:pPr algn="ctr"/>
              <a:r>
                <a:rPr lang="en-US" dirty="0"/>
                <a:t>Why?</a:t>
              </a:r>
            </a:p>
          </p:txBody>
        </p:sp>
        <p:sp>
          <p:nvSpPr>
            <p:cNvPr id="37" name="TextBox 36">
              <a:extLst>
                <a:ext uri="{FF2B5EF4-FFF2-40B4-BE49-F238E27FC236}">
                  <a16:creationId xmlns:a16="http://schemas.microsoft.com/office/drawing/2014/main" id="{5438508C-7442-058C-915A-8C5663502475}"/>
                </a:ext>
              </a:extLst>
            </p:cNvPr>
            <p:cNvSpPr txBox="1"/>
            <p:nvPr/>
          </p:nvSpPr>
          <p:spPr>
            <a:xfrm>
              <a:off x="5312815" y="3995820"/>
              <a:ext cx="1569155" cy="369332"/>
            </a:xfrm>
            <a:prstGeom prst="rect">
              <a:avLst/>
            </a:prstGeom>
            <a:noFill/>
          </p:spPr>
          <p:txBody>
            <a:bodyPr wrap="square" rtlCol="0">
              <a:spAutoFit/>
            </a:bodyPr>
            <a:lstStyle/>
            <a:p>
              <a:pPr algn="ctr"/>
              <a:r>
                <a:rPr lang="en-US" dirty="0"/>
                <a:t>Why?</a:t>
              </a:r>
            </a:p>
          </p:txBody>
        </p:sp>
        <p:sp>
          <p:nvSpPr>
            <p:cNvPr id="39" name="TextBox 38">
              <a:extLst>
                <a:ext uri="{FF2B5EF4-FFF2-40B4-BE49-F238E27FC236}">
                  <a16:creationId xmlns:a16="http://schemas.microsoft.com/office/drawing/2014/main" id="{18C74691-2646-AF00-A768-C0A41CA63118}"/>
                </a:ext>
              </a:extLst>
            </p:cNvPr>
            <p:cNvSpPr txBox="1"/>
            <p:nvPr/>
          </p:nvSpPr>
          <p:spPr>
            <a:xfrm>
              <a:off x="3357945" y="3995820"/>
              <a:ext cx="1569155" cy="369332"/>
            </a:xfrm>
            <a:prstGeom prst="rect">
              <a:avLst/>
            </a:prstGeom>
            <a:noFill/>
          </p:spPr>
          <p:txBody>
            <a:bodyPr wrap="square" rtlCol="0">
              <a:spAutoFit/>
            </a:bodyPr>
            <a:lstStyle/>
            <a:p>
              <a:pPr algn="ctr"/>
              <a:r>
                <a:rPr lang="en-US" dirty="0"/>
                <a:t>Why?</a:t>
              </a:r>
            </a:p>
          </p:txBody>
        </p:sp>
        <p:sp>
          <p:nvSpPr>
            <p:cNvPr id="41" name="TextBox 40">
              <a:extLst>
                <a:ext uri="{FF2B5EF4-FFF2-40B4-BE49-F238E27FC236}">
                  <a16:creationId xmlns:a16="http://schemas.microsoft.com/office/drawing/2014/main" id="{55A5EBF4-B2CF-4475-1E92-B835081AE246}"/>
                </a:ext>
              </a:extLst>
            </p:cNvPr>
            <p:cNvSpPr txBox="1"/>
            <p:nvPr/>
          </p:nvSpPr>
          <p:spPr>
            <a:xfrm>
              <a:off x="1660322" y="3995820"/>
              <a:ext cx="1569155" cy="369332"/>
            </a:xfrm>
            <a:prstGeom prst="rect">
              <a:avLst/>
            </a:prstGeom>
            <a:noFill/>
          </p:spPr>
          <p:txBody>
            <a:bodyPr wrap="square" rtlCol="0">
              <a:spAutoFit/>
            </a:bodyPr>
            <a:lstStyle/>
            <a:p>
              <a:pPr algn="ctr"/>
              <a:r>
                <a:rPr lang="en-US" dirty="0"/>
                <a:t>Why?</a:t>
              </a:r>
            </a:p>
          </p:txBody>
        </p:sp>
      </p:grpSp>
      <p:grpSp>
        <p:nvGrpSpPr>
          <p:cNvPr id="45" name="Group 44">
            <a:extLst>
              <a:ext uri="{FF2B5EF4-FFF2-40B4-BE49-F238E27FC236}">
                <a16:creationId xmlns:a16="http://schemas.microsoft.com/office/drawing/2014/main" id="{78451777-E7C4-2698-1D11-1D1C3B328C7B}"/>
              </a:ext>
            </a:extLst>
          </p:cNvPr>
          <p:cNvGrpSpPr/>
          <p:nvPr/>
        </p:nvGrpSpPr>
        <p:grpSpPr>
          <a:xfrm>
            <a:off x="1460992" y="5499035"/>
            <a:ext cx="9110736" cy="766223"/>
            <a:chOff x="1460992" y="5499035"/>
            <a:chExt cx="9110736" cy="766223"/>
          </a:xfrm>
        </p:grpSpPr>
        <p:sp>
          <p:nvSpPr>
            <p:cNvPr id="42" name="TextBox 41">
              <a:extLst>
                <a:ext uri="{FF2B5EF4-FFF2-40B4-BE49-F238E27FC236}">
                  <a16:creationId xmlns:a16="http://schemas.microsoft.com/office/drawing/2014/main" id="{1599F666-E7F3-48F9-F477-39FD1CE4A958}"/>
                </a:ext>
              </a:extLst>
            </p:cNvPr>
            <p:cNvSpPr txBox="1"/>
            <p:nvPr/>
          </p:nvSpPr>
          <p:spPr>
            <a:xfrm>
              <a:off x="1460992" y="5557372"/>
              <a:ext cx="2052712" cy="707886"/>
            </a:xfrm>
            <a:prstGeom prst="rect">
              <a:avLst/>
            </a:prstGeom>
            <a:noFill/>
          </p:spPr>
          <p:txBody>
            <a:bodyPr wrap="square" rtlCol="0">
              <a:spAutoFit/>
            </a:bodyPr>
            <a:lstStyle/>
            <a:p>
              <a:pPr marL="342900" indent="-342900" algn="ctr">
                <a:buClr>
                  <a:srgbClr val="00B050"/>
                </a:buClr>
                <a:buSzPct val="150000"/>
                <a:buFont typeface="Wingdings" panose="05000000000000000000" pitchFamily="2" charset="2"/>
                <a:buChar char="ü"/>
              </a:pPr>
              <a:r>
                <a:rPr lang="en-US" sz="2000" i="1" dirty="0"/>
                <a:t>Eliminate the root cause</a:t>
              </a:r>
            </a:p>
          </p:txBody>
        </p:sp>
        <p:sp>
          <p:nvSpPr>
            <p:cNvPr id="44" name="TextBox 43">
              <a:extLst>
                <a:ext uri="{FF2B5EF4-FFF2-40B4-BE49-F238E27FC236}">
                  <a16:creationId xmlns:a16="http://schemas.microsoft.com/office/drawing/2014/main" id="{A5CECECB-08BE-9E22-D86F-B8E99BFAA6BD}"/>
                </a:ext>
              </a:extLst>
            </p:cNvPr>
            <p:cNvSpPr txBox="1"/>
            <p:nvPr/>
          </p:nvSpPr>
          <p:spPr>
            <a:xfrm>
              <a:off x="7869228" y="5499035"/>
              <a:ext cx="2702500" cy="707886"/>
            </a:xfrm>
            <a:prstGeom prst="rect">
              <a:avLst/>
            </a:prstGeom>
            <a:noFill/>
          </p:spPr>
          <p:txBody>
            <a:bodyPr wrap="square" rtlCol="0">
              <a:spAutoFit/>
            </a:bodyPr>
            <a:lstStyle/>
            <a:p>
              <a:pPr marL="342900" indent="-342900" algn="ctr">
                <a:buClr>
                  <a:srgbClr val="FF0000"/>
                </a:buClr>
                <a:buSzPct val="150000"/>
                <a:buFont typeface="Calibri" panose="020F0502020204030204" pitchFamily="34" charset="0"/>
                <a:buChar char="X"/>
              </a:pPr>
              <a:r>
                <a:rPr lang="en-US" sz="2000" i="1" dirty="0"/>
                <a:t>Do not just “fix” the current problem</a:t>
              </a:r>
            </a:p>
          </p:txBody>
        </p:sp>
      </p:grpSp>
      <p:sp>
        <p:nvSpPr>
          <p:cNvPr id="8" name="Slide Number Placeholder 2">
            <a:extLst>
              <a:ext uri="{FF2B5EF4-FFF2-40B4-BE49-F238E27FC236}">
                <a16:creationId xmlns:a16="http://schemas.microsoft.com/office/drawing/2014/main" id="{2D412F43-2B92-1956-F2C5-495216F574E1}"/>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8DF28D3-48BD-4648-9818-9E78F593EEE9}" type="slidenum">
              <a:rPr lang="en-US" smtClean="0"/>
              <a:pPr/>
              <a:t>10</a:t>
            </a:fld>
            <a:endParaRPr lang="en-US" dirty="0"/>
          </a:p>
        </p:txBody>
      </p:sp>
    </p:spTree>
    <p:extLst>
      <p:ext uri="{BB962C8B-B14F-4D97-AF65-F5344CB8AC3E}">
        <p14:creationId xmlns:p14="http://schemas.microsoft.com/office/powerpoint/2010/main" val="3479364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fill="hold"/>
                                        <p:tgtEl>
                                          <p:spTgt spid="45"/>
                                        </p:tgtEl>
                                        <p:attrNameLst>
                                          <p:attrName>ppt_x</p:attrName>
                                        </p:attrNameLst>
                                      </p:cBhvr>
                                      <p:tavLst>
                                        <p:tav tm="0">
                                          <p:val>
                                            <p:strVal val="#ppt_x"/>
                                          </p:val>
                                        </p:tav>
                                        <p:tav tm="100000">
                                          <p:val>
                                            <p:strVal val="#ppt_x"/>
                                          </p:val>
                                        </p:tav>
                                      </p:tavLst>
                                    </p:anim>
                                    <p:anim calcmode="lin" valueType="num">
                                      <p:cBhvr additive="base">
                                        <p:cTn id="14"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193B2-E753-4AE6-BD1E-B059E939814C}"/>
              </a:ext>
            </a:extLst>
          </p:cNvPr>
          <p:cNvSpPr>
            <a:spLocks noGrp="1"/>
          </p:cNvSpPr>
          <p:nvPr>
            <p:ph type="title"/>
          </p:nvPr>
        </p:nvSpPr>
        <p:spPr/>
        <p:txBody>
          <a:bodyPr>
            <a:normAutofit/>
          </a:bodyPr>
          <a:lstStyle/>
          <a:p>
            <a:r>
              <a:rPr lang="en-US" dirty="0"/>
              <a:t>5 Why’s Example</a:t>
            </a:r>
          </a:p>
        </p:txBody>
      </p:sp>
      <p:sp>
        <p:nvSpPr>
          <p:cNvPr id="4" name="TextBox 3">
            <a:extLst>
              <a:ext uri="{FF2B5EF4-FFF2-40B4-BE49-F238E27FC236}">
                <a16:creationId xmlns:a16="http://schemas.microsoft.com/office/drawing/2014/main" id="{2713D96C-6626-4D58-8A80-053A2BA7FB75}"/>
              </a:ext>
            </a:extLst>
          </p:cNvPr>
          <p:cNvSpPr txBox="1"/>
          <p:nvPr/>
        </p:nvSpPr>
        <p:spPr>
          <a:xfrm>
            <a:off x="2323092" y="1304338"/>
            <a:ext cx="6685613" cy="4216539"/>
          </a:xfrm>
          <a:prstGeom prst="rect">
            <a:avLst/>
          </a:prstGeom>
          <a:noFill/>
        </p:spPr>
        <p:txBody>
          <a:bodyPr wrap="square" rtlCol="0">
            <a:spAutoFit/>
          </a:bodyPr>
          <a:lstStyle/>
          <a:p>
            <a:pPr>
              <a:spcAft>
                <a:spcPts val="2400"/>
              </a:spcAft>
            </a:pPr>
            <a:r>
              <a:rPr lang="en-US" sz="2800" dirty="0"/>
              <a:t>The car wouldn’t start</a:t>
            </a:r>
          </a:p>
          <a:p>
            <a:pPr>
              <a:spcAft>
                <a:spcPts val="2400"/>
              </a:spcAft>
            </a:pPr>
            <a:r>
              <a:rPr lang="en-US" sz="2800" dirty="0"/>
              <a:t>The battery was dead</a:t>
            </a:r>
          </a:p>
          <a:p>
            <a:pPr>
              <a:spcAft>
                <a:spcPts val="2400"/>
              </a:spcAft>
            </a:pPr>
            <a:r>
              <a:rPr lang="en-US" sz="2800" dirty="0"/>
              <a:t>The alternator didn’t charge it</a:t>
            </a:r>
          </a:p>
          <a:p>
            <a:pPr>
              <a:spcAft>
                <a:spcPts val="2400"/>
              </a:spcAft>
            </a:pPr>
            <a:r>
              <a:rPr lang="en-US" sz="2800" dirty="0"/>
              <a:t>The alternator belt was broken</a:t>
            </a:r>
          </a:p>
          <a:p>
            <a:pPr>
              <a:spcAft>
                <a:spcPts val="2400"/>
              </a:spcAft>
            </a:pPr>
            <a:r>
              <a:rPr lang="en-US" sz="2800" dirty="0"/>
              <a:t>The belt was beyond its useful life</a:t>
            </a:r>
          </a:p>
          <a:p>
            <a:pPr>
              <a:spcAft>
                <a:spcPts val="2400"/>
              </a:spcAft>
            </a:pPr>
            <a:r>
              <a:rPr lang="en-US" sz="2800" dirty="0"/>
              <a:t>The car was not maintained properly</a:t>
            </a:r>
          </a:p>
        </p:txBody>
      </p:sp>
      <p:sp>
        <p:nvSpPr>
          <p:cNvPr id="5" name="Arrow: Curved Left 4">
            <a:extLst>
              <a:ext uri="{FF2B5EF4-FFF2-40B4-BE49-F238E27FC236}">
                <a16:creationId xmlns:a16="http://schemas.microsoft.com/office/drawing/2014/main" id="{2D0C2323-F094-41F2-B5AE-E2E4B5BCD8B4}"/>
              </a:ext>
            </a:extLst>
          </p:cNvPr>
          <p:cNvSpPr/>
          <p:nvPr/>
        </p:nvSpPr>
        <p:spPr>
          <a:xfrm>
            <a:off x="6548703" y="1409268"/>
            <a:ext cx="2848131" cy="112426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Arrow: Curved Left 5">
            <a:extLst>
              <a:ext uri="{FF2B5EF4-FFF2-40B4-BE49-F238E27FC236}">
                <a16:creationId xmlns:a16="http://schemas.microsoft.com/office/drawing/2014/main" id="{F72F3A2A-EBE7-4CB4-B07D-475AB6D7715E}"/>
              </a:ext>
            </a:extLst>
          </p:cNvPr>
          <p:cNvSpPr/>
          <p:nvPr/>
        </p:nvSpPr>
        <p:spPr>
          <a:xfrm>
            <a:off x="7018393" y="2145035"/>
            <a:ext cx="2848131" cy="112426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Arrow: Curved Left 6">
            <a:extLst>
              <a:ext uri="{FF2B5EF4-FFF2-40B4-BE49-F238E27FC236}">
                <a16:creationId xmlns:a16="http://schemas.microsoft.com/office/drawing/2014/main" id="{F303D1CA-457F-42F5-BE2C-14477A669A1F}"/>
              </a:ext>
            </a:extLst>
          </p:cNvPr>
          <p:cNvSpPr/>
          <p:nvPr/>
        </p:nvSpPr>
        <p:spPr>
          <a:xfrm>
            <a:off x="7488084" y="2880802"/>
            <a:ext cx="2848131" cy="112426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Arrow: Curved Left 7">
            <a:extLst>
              <a:ext uri="{FF2B5EF4-FFF2-40B4-BE49-F238E27FC236}">
                <a16:creationId xmlns:a16="http://schemas.microsoft.com/office/drawing/2014/main" id="{02BA3BE7-D5F1-46A4-B93F-AFC12B52FC5D}"/>
              </a:ext>
            </a:extLst>
          </p:cNvPr>
          <p:cNvSpPr/>
          <p:nvPr/>
        </p:nvSpPr>
        <p:spPr>
          <a:xfrm>
            <a:off x="7957774" y="3616569"/>
            <a:ext cx="2848131" cy="112426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Arrow: Curved Left 8">
            <a:extLst>
              <a:ext uri="{FF2B5EF4-FFF2-40B4-BE49-F238E27FC236}">
                <a16:creationId xmlns:a16="http://schemas.microsoft.com/office/drawing/2014/main" id="{03668F3F-E30C-46C5-AB39-EF384C89957A}"/>
              </a:ext>
            </a:extLst>
          </p:cNvPr>
          <p:cNvSpPr/>
          <p:nvPr/>
        </p:nvSpPr>
        <p:spPr>
          <a:xfrm>
            <a:off x="8427465" y="4352336"/>
            <a:ext cx="2848131" cy="112426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 name="TextBox 2">
            <a:extLst>
              <a:ext uri="{FF2B5EF4-FFF2-40B4-BE49-F238E27FC236}">
                <a16:creationId xmlns:a16="http://schemas.microsoft.com/office/drawing/2014/main" id="{00C0A0DD-5888-7A19-8130-F8847E1CD4BC}"/>
              </a:ext>
            </a:extLst>
          </p:cNvPr>
          <p:cNvSpPr txBox="1"/>
          <p:nvPr/>
        </p:nvSpPr>
        <p:spPr>
          <a:xfrm>
            <a:off x="7488084" y="1630297"/>
            <a:ext cx="1190445" cy="523220"/>
          </a:xfrm>
          <a:prstGeom prst="rect">
            <a:avLst/>
          </a:prstGeom>
          <a:noFill/>
        </p:spPr>
        <p:txBody>
          <a:bodyPr wrap="square" rtlCol="0">
            <a:spAutoFit/>
          </a:bodyPr>
          <a:lstStyle/>
          <a:p>
            <a:r>
              <a:rPr lang="en-US" sz="2800" b="1" dirty="0">
                <a:solidFill>
                  <a:srgbClr val="FFFF00"/>
                </a:solidFill>
              </a:rPr>
              <a:t>Why?</a:t>
            </a:r>
          </a:p>
        </p:txBody>
      </p:sp>
      <p:sp>
        <p:nvSpPr>
          <p:cNvPr id="10" name="TextBox 9">
            <a:extLst>
              <a:ext uri="{FF2B5EF4-FFF2-40B4-BE49-F238E27FC236}">
                <a16:creationId xmlns:a16="http://schemas.microsoft.com/office/drawing/2014/main" id="{3BBA5ADC-E635-B7C4-671D-1637E60B4E86}"/>
              </a:ext>
            </a:extLst>
          </p:cNvPr>
          <p:cNvSpPr txBox="1"/>
          <p:nvPr/>
        </p:nvSpPr>
        <p:spPr>
          <a:xfrm>
            <a:off x="7813346" y="2357582"/>
            <a:ext cx="1190445" cy="523220"/>
          </a:xfrm>
          <a:prstGeom prst="rect">
            <a:avLst/>
          </a:prstGeom>
          <a:noFill/>
        </p:spPr>
        <p:txBody>
          <a:bodyPr wrap="square" rtlCol="0">
            <a:spAutoFit/>
          </a:bodyPr>
          <a:lstStyle/>
          <a:p>
            <a:r>
              <a:rPr lang="en-US" sz="2800" b="1" dirty="0">
                <a:solidFill>
                  <a:srgbClr val="FFFF00"/>
                </a:solidFill>
              </a:rPr>
              <a:t>Why?</a:t>
            </a:r>
          </a:p>
        </p:txBody>
      </p:sp>
      <p:sp>
        <p:nvSpPr>
          <p:cNvPr id="11" name="TextBox 10">
            <a:extLst>
              <a:ext uri="{FF2B5EF4-FFF2-40B4-BE49-F238E27FC236}">
                <a16:creationId xmlns:a16="http://schemas.microsoft.com/office/drawing/2014/main" id="{44AC772D-5228-74DE-F558-FE24053D100D}"/>
              </a:ext>
            </a:extLst>
          </p:cNvPr>
          <p:cNvSpPr txBox="1"/>
          <p:nvPr/>
        </p:nvSpPr>
        <p:spPr>
          <a:xfrm>
            <a:off x="8121637" y="3084867"/>
            <a:ext cx="1190445" cy="523220"/>
          </a:xfrm>
          <a:prstGeom prst="rect">
            <a:avLst/>
          </a:prstGeom>
          <a:noFill/>
        </p:spPr>
        <p:txBody>
          <a:bodyPr wrap="square" rtlCol="0">
            <a:spAutoFit/>
          </a:bodyPr>
          <a:lstStyle/>
          <a:p>
            <a:r>
              <a:rPr lang="en-US" sz="2800" b="1" dirty="0">
                <a:solidFill>
                  <a:srgbClr val="FFFF00"/>
                </a:solidFill>
              </a:rPr>
              <a:t>Why?</a:t>
            </a:r>
          </a:p>
        </p:txBody>
      </p:sp>
      <p:sp>
        <p:nvSpPr>
          <p:cNvPr id="12" name="TextBox 11">
            <a:extLst>
              <a:ext uri="{FF2B5EF4-FFF2-40B4-BE49-F238E27FC236}">
                <a16:creationId xmlns:a16="http://schemas.microsoft.com/office/drawing/2014/main" id="{D371736C-9B60-A034-155B-738CE9855F73}"/>
              </a:ext>
            </a:extLst>
          </p:cNvPr>
          <p:cNvSpPr txBox="1"/>
          <p:nvPr/>
        </p:nvSpPr>
        <p:spPr>
          <a:xfrm>
            <a:off x="8482014" y="3820634"/>
            <a:ext cx="1190445" cy="523220"/>
          </a:xfrm>
          <a:prstGeom prst="rect">
            <a:avLst/>
          </a:prstGeom>
          <a:noFill/>
        </p:spPr>
        <p:txBody>
          <a:bodyPr wrap="square" rtlCol="0">
            <a:spAutoFit/>
          </a:bodyPr>
          <a:lstStyle/>
          <a:p>
            <a:r>
              <a:rPr lang="en-US" sz="2800" b="1" dirty="0">
                <a:solidFill>
                  <a:srgbClr val="FFFF00"/>
                </a:solidFill>
              </a:rPr>
              <a:t>Why?</a:t>
            </a:r>
          </a:p>
        </p:txBody>
      </p:sp>
      <p:sp>
        <p:nvSpPr>
          <p:cNvPr id="13" name="TextBox 12">
            <a:extLst>
              <a:ext uri="{FF2B5EF4-FFF2-40B4-BE49-F238E27FC236}">
                <a16:creationId xmlns:a16="http://schemas.microsoft.com/office/drawing/2014/main" id="{AD096476-E2A6-43BB-7F0F-FED2B9A62A68}"/>
              </a:ext>
            </a:extLst>
          </p:cNvPr>
          <p:cNvSpPr txBox="1"/>
          <p:nvPr/>
        </p:nvSpPr>
        <p:spPr>
          <a:xfrm>
            <a:off x="8801611" y="4562080"/>
            <a:ext cx="1190445" cy="523220"/>
          </a:xfrm>
          <a:prstGeom prst="rect">
            <a:avLst/>
          </a:prstGeom>
          <a:noFill/>
        </p:spPr>
        <p:txBody>
          <a:bodyPr wrap="square" rtlCol="0">
            <a:spAutoFit/>
          </a:bodyPr>
          <a:lstStyle/>
          <a:p>
            <a:r>
              <a:rPr lang="en-US" sz="2800" b="1" dirty="0">
                <a:solidFill>
                  <a:srgbClr val="FFFF00"/>
                </a:solidFill>
              </a:rPr>
              <a:t>Why?</a:t>
            </a:r>
          </a:p>
        </p:txBody>
      </p:sp>
      <p:sp>
        <p:nvSpPr>
          <p:cNvPr id="14" name="TextBox 13">
            <a:extLst>
              <a:ext uri="{FF2B5EF4-FFF2-40B4-BE49-F238E27FC236}">
                <a16:creationId xmlns:a16="http://schemas.microsoft.com/office/drawing/2014/main" id="{76F2BBA6-EB02-4216-5E4D-BB1B5D854679}"/>
              </a:ext>
            </a:extLst>
          </p:cNvPr>
          <p:cNvSpPr txBox="1"/>
          <p:nvPr/>
        </p:nvSpPr>
        <p:spPr>
          <a:xfrm>
            <a:off x="2878374" y="5679130"/>
            <a:ext cx="7308979" cy="523220"/>
          </a:xfrm>
          <a:prstGeom prst="rect">
            <a:avLst/>
          </a:prstGeom>
          <a:noFill/>
        </p:spPr>
        <p:txBody>
          <a:bodyPr wrap="square" rtlCol="0">
            <a:spAutoFit/>
          </a:bodyPr>
          <a:lstStyle/>
          <a:p>
            <a:r>
              <a:rPr lang="en-US" sz="2800" b="1" dirty="0">
                <a:solidFill>
                  <a:srgbClr val="FF0000"/>
                </a:solidFill>
              </a:rPr>
              <a:t>The problem was with the Owner not the Car!</a:t>
            </a:r>
          </a:p>
        </p:txBody>
      </p:sp>
      <p:sp>
        <p:nvSpPr>
          <p:cNvPr id="15" name="Slide Number Placeholder 2">
            <a:extLst>
              <a:ext uri="{FF2B5EF4-FFF2-40B4-BE49-F238E27FC236}">
                <a16:creationId xmlns:a16="http://schemas.microsoft.com/office/drawing/2014/main" id="{696896A5-9F28-AF97-7DEB-F6C429AD2A28}"/>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8DF28D3-48BD-4648-9818-9E78F593EEE9}" type="slidenum">
              <a:rPr lang="en-US" smtClean="0"/>
              <a:pPr/>
              <a:t>11</a:t>
            </a:fld>
            <a:endParaRPr lang="en-US" dirty="0"/>
          </a:p>
        </p:txBody>
      </p:sp>
      <p:sp>
        <p:nvSpPr>
          <p:cNvPr id="16" name="TextBox 15">
            <a:extLst>
              <a:ext uri="{FF2B5EF4-FFF2-40B4-BE49-F238E27FC236}">
                <a16:creationId xmlns:a16="http://schemas.microsoft.com/office/drawing/2014/main" id="{CB222E38-291E-5B40-1C90-C2B481D13831}"/>
              </a:ext>
            </a:extLst>
          </p:cNvPr>
          <p:cNvSpPr txBox="1"/>
          <p:nvPr/>
        </p:nvSpPr>
        <p:spPr>
          <a:xfrm>
            <a:off x="2414015" y="585216"/>
            <a:ext cx="4385711" cy="584775"/>
          </a:xfrm>
          <a:prstGeom prst="rect">
            <a:avLst/>
          </a:prstGeom>
          <a:noFill/>
        </p:spPr>
        <p:txBody>
          <a:bodyPr wrap="square" rtlCol="0">
            <a:spAutoFit/>
          </a:bodyPr>
          <a:lstStyle/>
          <a:p>
            <a:pPr algn="ctr"/>
            <a:r>
              <a:rPr lang="en-US" sz="3200" i="1" dirty="0">
                <a:solidFill>
                  <a:srgbClr val="FFFF00"/>
                </a:solidFill>
              </a:rPr>
              <a:t>“Why were you late?”</a:t>
            </a:r>
          </a:p>
        </p:txBody>
      </p:sp>
    </p:spTree>
    <p:extLst>
      <p:ext uri="{BB962C8B-B14F-4D97-AF65-F5344CB8AC3E}">
        <p14:creationId xmlns:p14="http://schemas.microsoft.com/office/powerpoint/2010/main" val="3935093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76D96-8343-69C9-4CB5-AFE9583BF31C}"/>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97195007-CE09-BA4A-62B6-7FE4C3C9CAE7}"/>
              </a:ext>
            </a:extLst>
          </p:cNvPr>
          <p:cNvSpPr txBox="1">
            <a:spLocks noGrp="1"/>
          </p:cNvSpPr>
          <p:nvPr>
            <p:ph type="title"/>
          </p:nvPr>
        </p:nvSpPr>
        <p:spPr>
          <a:xfrm>
            <a:off x="6457245" y="228600"/>
            <a:ext cx="4896556" cy="576119"/>
          </a:xfrm>
          <a:prstGeom prst="rect">
            <a:avLst/>
          </a:prstGeom>
          <a:effectLst>
            <a:outerShdw blurRad="203200" dist="25400" dir="5400000" rotWithShape="0">
              <a:srgbClr val="000000">
                <a:alpha val="8052"/>
              </a:srgbClr>
            </a:outerShdw>
          </a:effectLst>
        </p:spPr>
        <p:txBody>
          <a:bodyPr>
            <a:normAutofit/>
          </a:bodyPr>
          <a:lstStyle>
            <a:lvl1pPr algn="r" defTabSz="796885">
              <a:defRPr sz="9700"/>
            </a:lvl1pPr>
          </a:lstStyle>
          <a:p>
            <a:r>
              <a:rPr lang="en-US" sz="3200" dirty="0"/>
              <a:t>Problems are </a:t>
            </a:r>
            <a:r>
              <a:rPr lang="en-US" sz="3100" dirty="0"/>
              <a:t>Everywhere</a:t>
            </a:r>
            <a:endParaRPr sz="3100" dirty="0"/>
          </a:p>
        </p:txBody>
      </p:sp>
      <p:sp>
        <p:nvSpPr>
          <p:cNvPr id="2" name="Slide Number Placeholder 1">
            <a:extLst>
              <a:ext uri="{FF2B5EF4-FFF2-40B4-BE49-F238E27FC236}">
                <a16:creationId xmlns:a16="http://schemas.microsoft.com/office/drawing/2014/main" id="{C860563F-6159-17B6-22D5-761ABE14D959}"/>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12</a:t>
            </a:fld>
            <a:endParaRPr lang="en-US" dirty="0"/>
          </a:p>
        </p:txBody>
      </p:sp>
      <p:sp>
        <p:nvSpPr>
          <p:cNvPr id="3" name="TextBox 2">
            <a:extLst>
              <a:ext uri="{FF2B5EF4-FFF2-40B4-BE49-F238E27FC236}">
                <a16:creationId xmlns:a16="http://schemas.microsoft.com/office/drawing/2014/main" id="{13D1B936-2AC7-E6EB-A60D-88BF8F35093C}"/>
              </a:ext>
            </a:extLst>
          </p:cNvPr>
          <p:cNvSpPr txBox="1"/>
          <p:nvPr/>
        </p:nvSpPr>
        <p:spPr>
          <a:xfrm rot="1127735">
            <a:off x="7033362" y="3794206"/>
            <a:ext cx="1883228" cy="707886"/>
          </a:xfrm>
          <a:prstGeom prst="rect">
            <a:avLst/>
          </a:prstGeom>
          <a:noFill/>
        </p:spPr>
        <p:txBody>
          <a:bodyPr wrap="square" rtlCol="0">
            <a:spAutoFit/>
          </a:bodyPr>
          <a:lstStyle/>
          <a:p>
            <a:pPr algn="ctr"/>
            <a:r>
              <a:rPr lang="en-US" sz="2000" dirty="0"/>
              <a:t>We can’t find babysitters.</a:t>
            </a:r>
          </a:p>
        </p:txBody>
      </p:sp>
      <p:sp>
        <p:nvSpPr>
          <p:cNvPr id="4" name="TextBox 3">
            <a:extLst>
              <a:ext uri="{FF2B5EF4-FFF2-40B4-BE49-F238E27FC236}">
                <a16:creationId xmlns:a16="http://schemas.microsoft.com/office/drawing/2014/main" id="{6556E6D3-4F6C-813C-1560-5F4AEC8F9CF5}"/>
              </a:ext>
            </a:extLst>
          </p:cNvPr>
          <p:cNvSpPr txBox="1"/>
          <p:nvPr/>
        </p:nvSpPr>
        <p:spPr>
          <a:xfrm rot="858810">
            <a:off x="6629400" y="2507108"/>
            <a:ext cx="2917371" cy="707886"/>
          </a:xfrm>
          <a:prstGeom prst="rect">
            <a:avLst/>
          </a:prstGeom>
          <a:noFill/>
        </p:spPr>
        <p:txBody>
          <a:bodyPr wrap="square" rtlCol="0">
            <a:spAutoFit/>
          </a:bodyPr>
          <a:lstStyle/>
          <a:p>
            <a:pPr algn="ctr"/>
            <a:r>
              <a:rPr lang="en-US" sz="2000" dirty="0"/>
              <a:t>I wish there was someone who could fix my PC.</a:t>
            </a:r>
          </a:p>
        </p:txBody>
      </p:sp>
      <p:sp>
        <p:nvSpPr>
          <p:cNvPr id="5" name="TextBox 4">
            <a:extLst>
              <a:ext uri="{FF2B5EF4-FFF2-40B4-BE49-F238E27FC236}">
                <a16:creationId xmlns:a16="http://schemas.microsoft.com/office/drawing/2014/main" id="{D9C26C36-0F47-757B-DD26-71774CEC80BB}"/>
              </a:ext>
            </a:extLst>
          </p:cNvPr>
          <p:cNvSpPr txBox="1"/>
          <p:nvPr/>
        </p:nvSpPr>
        <p:spPr>
          <a:xfrm rot="20453889">
            <a:off x="8736289" y="1818541"/>
            <a:ext cx="3004457" cy="707886"/>
          </a:xfrm>
          <a:prstGeom prst="rect">
            <a:avLst/>
          </a:prstGeom>
          <a:noFill/>
        </p:spPr>
        <p:txBody>
          <a:bodyPr wrap="square" rtlCol="0">
            <a:spAutoFit/>
          </a:bodyPr>
          <a:lstStyle/>
          <a:p>
            <a:pPr algn="ctr"/>
            <a:r>
              <a:rPr lang="en-US" sz="2000" dirty="0"/>
              <a:t>What is AI and should I be using it?</a:t>
            </a:r>
          </a:p>
        </p:txBody>
      </p:sp>
      <p:sp>
        <p:nvSpPr>
          <p:cNvPr id="6" name="TextBox 5">
            <a:extLst>
              <a:ext uri="{FF2B5EF4-FFF2-40B4-BE49-F238E27FC236}">
                <a16:creationId xmlns:a16="http://schemas.microsoft.com/office/drawing/2014/main" id="{36207D4C-2E08-B44F-01B3-5DB69BB78ACA}"/>
              </a:ext>
            </a:extLst>
          </p:cNvPr>
          <p:cNvSpPr txBox="1"/>
          <p:nvPr/>
        </p:nvSpPr>
        <p:spPr>
          <a:xfrm rot="21159624">
            <a:off x="6125568" y="3047371"/>
            <a:ext cx="1480457" cy="707886"/>
          </a:xfrm>
          <a:prstGeom prst="rect">
            <a:avLst/>
          </a:prstGeom>
          <a:noFill/>
        </p:spPr>
        <p:txBody>
          <a:bodyPr wrap="square" rtlCol="0">
            <a:spAutoFit/>
          </a:bodyPr>
          <a:lstStyle/>
          <a:p>
            <a:pPr algn="ctr"/>
            <a:r>
              <a:rPr lang="en-US" sz="2000" dirty="0"/>
              <a:t>What is ChatGPT?</a:t>
            </a:r>
          </a:p>
        </p:txBody>
      </p:sp>
      <p:sp>
        <p:nvSpPr>
          <p:cNvPr id="7" name="TextBox 6">
            <a:extLst>
              <a:ext uri="{FF2B5EF4-FFF2-40B4-BE49-F238E27FC236}">
                <a16:creationId xmlns:a16="http://schemas.microsoft.com/office/drawing/2014/main" id="{6B720963-D4FE-85E1-C312-5065EDBE9E59}"/>
              </a:ext>
            </a:extLst>
          </p:cNvPr>
          <p:cNvSpPr txBox="1"/>
          <p:nvPr/>
        </p:nvSpPr>
        <p:spPr>
          <a:xfrm>
            <a:off x="9062357" y="4455106"/>
            <a:ext cx="2558142" cy="707886"/>
          </a:xfrm>
          <a:prstGeom prst="rect">
            <a:avLst/>
          </a:prstGeom>
          <a:noFill/>
        </p:spPr>
        <p:txBody>
          <a:bodyPr wrap="square" rtlCol="0">
            <a:spAutoFit/>
          </a:bodyPr>
          <a:lstStyle/>
          <a:p>
            <a:pPr algn="ctr"/>
            <a:r>
              <a:rPr lang="en-US" sz="2000" dirty="0"/>
              <a:t>I need lawn work done while I am away.</a:t>
            </a:r>
          </a:p>
        </p:txBody>
      </p:sp>
      <p:sp>
        <p:nvSpPr>
          <p:cNvPr id="8" name="TextBox 7">
            <a:extLst>
              <a:ext uri="{FF2B5EF4-FFF2-40B4-BE49-F238E27FC236}">
                <a16:creationId xmlns:a16="http://schemas.microsoft.com/office/drawing/2014/main" id="{CD7F8C1F-9028-7F5B-1C01-4CB8A4E1F050}"/>
              </a:ext>
            </a:extLst>
          </p:cNvPr>
          <p:cNvSpPr txBox="1"/>
          <p:nvPr/>
        </p:nvSpPr>
        <p:spPr>
          <a:xfrm rot="21010374">
            <a:off x="6002671" y="4686952"/>
            <a:ext cx="2449285" cy="707886"/>
          </a:xfrm>
          <a:prstGeom prst="rect">
            <a:avLst/>
          </a:prstGeom>
          <a:noFill/>
        </p:spPr>
        <p:txBody>
          <a:bodyPr wrap="square" rtlCol="0">
            <a:spAutoFit/>
          </a:bodyPr>
          <a:lstStyle/>
          <a:p>
            <a:pPr algn="ctr"/>
            <a:r>
              <a:rPr lang="en-US" sz="2000" dirty="0"/>
              <a:t>I need my hair done for the dance.</a:t>
            </a:r>
          </a:p>
        </p:txBody>
      </p:sp>
      <p:sp>
        <p:nvSpPr>
          <p:cNvPr id="9" name="TextBox 8">
            <a:extLst>
              <a:ext uri="{FF2B5EF4-FFF2-40B4-BE49-F238E27FC236}">
                <a16:creationId xmlns:a16="http://schemas.microsoft.com/office/drawing/2014/main" id="{EBC7861E-540C-2A1D-7E3F-ABF8E906D56F}"/>
              </a:ext>
            </a:extLst>
          </p:cNvPr>
          <p:cNvSpPr txBox="1"/>
          <p:nvPr/>
        </p:nvSpPr>
        <p:spPr>
          <a:xfrm>
            <a:off x="7755774" y="5374986"/>
            <a:ext cx="2449284" cy="707886"/>
          </a:xfrm>
          <a:prstGeom prst="rect">
            <a:avLst/>
          </a:prstGeom>
          <a:noFill/>
        </p:spPr>
        <p:txBody>
          <a:bodyPr wrap="square" rtlCol="0">
            <a:spAutoFit/>
          </a:bodyPr>
          <a:lstStyle/>
          <a:p>
            <a:pPr algn="ctr"/>
            <a:r>
              <a:rPr lang="en-US" sz="2000" dirty="0"/>
              <a:t>My daughter needs help with soccer.</a:t>
            </a:r>
          </a:p>
        </p:txBody>
      </p:sp>
      <p:sp>
        <p:nvSpPr>
          <p:cNvPr id="10" name="TextBox 9">
            <a:extLst>
              <a:ext uri="{FF2B5EF4-FFF2-40B4-BE49-F238E27FC236}">
                <a16:creationId xmlns:a16="http://schemas.microsoft.com/office/drawing/2014/main" id="{AAE43AAD-1BC5-B228-CD6C-008AEBF594B4}"/>
              </a:ext>
            </a:extLst>
          </p:cNvPr>
          <p:cNvSpPr txBox="1"/>
          <p:nvPr/>
        </p:nvSpPr>
        <p:spPr>
          <a:xfrm>
            <a:off x="6096000" y="1201689"/>
            <a:ext cx="4365171" cy="707886"/>
          </a:xfrm>
          <a:prstGeom prst="rect">
            <a:avLst/>
          </a:prstGeom>
          <a:noFill/>
        </p:spPr>
        <p:txBody>
          <a:bodyPr wrap="square" rtlCol="0">
            <a:spAutoFit/>
          </a:bodyPr>
          <a:lstStyle/>
          <a:p>
            <a:pPr algn="ctr"/>
            <a:r>
              <a:rPr lang="en-US" sz="2000" dirty="0"/>
              <a:t>We have lots of used sports equipment that we don’t use anymore.</a:t>
            </a:r>
          </a:p>
        </p:txBody>
      </p:sp>
      <p:sp>
        <p:nvSpPr>
          <p:cNvPr id="11" name="TextBox 10">
            <a:extLst>
              <a:ext uri="{FF2B5EF4-FFF2-40B4-BE49-F238E27FC236}">
                <a16:creationId xmlns:a16="http://schemas.microsoft.com/office/drawing/2014/main" id="{27D5DD91-599B-8D5F-C404-E3859B7D5E60}"/>
              </a:ext>
            </a:extLst>
          </p:cNvPr>
          <p:cNvSpPr txBox="1"/>
          <p:nvPr/>
        </p:nvSpPr>
        <p:spPr>
          <a:xfrm rot="20718805">
            <a:off x="8779327" y="3252780"/>
            <a:ext cx="3124200" cy="707886"/>
          </a:xfrm>
          <a:prstGeom prst="rect">
            <a:avLst/>
          </a:prstGeom>
          <a:noFill/>
        </p:spPr>
        <p:txBody>
          <a:bodyPr wrap="square" rtlCol="0">
            <a:spAutoFit/>
          </a:bodyPr>
          <a:lstStyle/>
          <a:p>
            <a:pPr algn="ctr"/>
            <a:r>
              <a:rPr lang="en-US" sz="2000" dirty="0"/>
              <a:t>I am having lots of trouble with pre-calculus.</a:t>
            </a:r>
          </a:p>
        </p:txBody>
      </p:sp>
      <p:grpSp>
        <p:nvGrpSpPr>
          <p:cNvPr id="12" name="Group 11">
            <a:extLst>
              <a:ext uri="{FF2B5EF4-FFF2-40B4-BE49-F238E27FC236}">
                <a16:creationId xmlns:a16="http://schemas.microsoft.com/office/drawing/2014/main" id="{9E591105-660C-B550-2F13-8E9C0B8D9D50}"/>
              </a:ext>
            </a:extLst>
          </p:cNvPr>
          <p:cNvGrpSpPr/>
          <p:nvPr/>
        </p:nvGrpSpPr>
        <p:grpSpPr>
          <a:xfrm>
            <a:off x="1237096" y="744905"/>
            <a:ext cx="5164480" cy="5358203"/>
            <a:chOff x="1200933" y="724668"/>
            <a:chExt cx="5164480" cy="5358203"/>
          </a:xfrm>
        </p:grpSpPr>
        <p:pic>
          <p:nvPicPr>
            <p:cNvPr id="13" name="Picture 12">
              <a:extLst>
                <a:ext uri="{FF2B5EF4-FFF2-40B4-BE49-F238E27FC236}">
                  <a16:creationId xmlns:a16="http://schemas.microsoft.com/office/drawing/2014/main" id="{1FAF5C78-6365-667C-1902-FD12B91B3EAC}"/>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flipH="1">
              <a:off x="3451767" y="3846922"/>
              <a:ext cx="1475700" cy="2215713"/>
            </a:xfrm>
            <a:prstGeom prst="rect">
              <a:avLst/>
            </a:prstGeom>
          </p:spPr>
        </p:pic>
        <p:sp>
          <p:nvSpPr>
            <p:cNvPr id="14" name="TextBox 13">
              <a:extLst>
                <a:ext uri="{FF2B5EF4-FFF2-40B4-BE49-F238E27FC236}">
                  <a16:creationId xmlns:a16="http://schemas.microsoft.com/office/drawing/2014/main" id="{253FEA53-3B01-176C-AE86-62056F7E9104}"/>
                </a:ext>
              </a:extLst>
            </p:cNvPr>
            <p:cNvSpPr txBox="1"/>
            <p:nvPr/>
          </p:nvSpPr>
          <p:spPr>
            <a:xfrm>
              <a:off x="2075746" y="4039607"/>
              <a:ext cx="1999292" cy="830997"/>
            </a:xfrm>
            <a:prstGeom prst="rect">
              <a:avLst/>
            </a:prstGeom>
            <a:noFill/>
          </p:spPr>
          <p:txBody>
            <a:bodyPr wrap="square" rtlCol="0">
              <a:spAutoFit/>
            </a:bodyPr>
            <a:lstStyle/>
            <a:p>
              <a:pPr algn="ctr"/>
              <a:r>
                <a:rPr lang="en-US" sz="2400" dirty="0"/>
                <a:t>Watch and Listen</a:t>
              </a:r>
            </a:p>
          </p:txBody>
        </p:sp>
        <p:sp>
          <p:nvSpPr>
            <p:cNvPr id="15" name="Left Brace 14">
              <a:extLst>
                <a:ext uri="{FF2B5EF4-FFF2-40B4-BE49-F238E27FC236}">
                  <a16:creationId xmlns:a16="http://schemas.microsoft.com/office/drawing/2014/main" id="{CAD72163-E6E5-6941-B951-9F945ECB69AC}"/>
                </a:ext>
              </a:extLst>
            </p:cNvPr>
            <p:cNvSpPr/>
            <p:nvPr/>
          </p:nvSpPr>
          <p:spPr>
            <a:xfrm>
              <a:off x="5529177" y="986278"/>
              <a:ext cx="836236" cy="5096593"/>
            </a:xfrm>
            <a:prstGeom prst="leftBrace">
              <a:avLst>
                <a:gd name="adj1" fmla="val 8333"/>
                <a:gd name="adj2" fmla="val 31221"/>
              </a:avLst>
            </a:prstGeom>
            <a:ln w="190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67619E95-C0DB-8B2E-0E53-366C8691D97D}"/>
                </a:ext>
              </a:extLst>
            </p:cNvPr>
            <p:cNvPicPr>
              <a:picLocks noChangeAspect="1"/>
            </p:cNvPicPr>
            <p:nvPr/>
          </p:nvPicPr>
          <p:blipFill>
            <a:blip r:embed="rId4">
              <a:extLst>
                <a:ext uri="{28A0092B-C50C-407E-A947-70E740481C1C}">
                  <a14:useLocalDpi xmlns:a14="http://schemas.microsoft.com/office/drawing/2010/main" val="0"/>
                </a:ext>
              </a:extLst>
            </a:blip>
            <a:srcRect r="48720"/>
            <a:stretch>
              <a:fillRect/>
            </a:stretch>
          </p:blipFill>
          <p:spPr>
            <a:xfrm>
              <a:off x="1200933" y="746789"/>
              <a:ext cx="1334241" cy="3230763"/>
            </a:xfrm>
            <a:prstGeom prst="rect">
              <a:avLst/>
            </a:prstGeom>
          </p:spPr>
        </p:pic>
        <p:sp>
          <p:nvSpPr>
            <p:cNvPr id="19" name="Speech Bubble: Oval 18">
              <a:extLst>
                <a:ext uri="{FF2B5EF4-FFF2-40B4-BE49-F238E27FC236}">
                  <a16:creationId xmlns:a16="http://schemas.microsoft.com/office/drawing/2014/main" id="{6EA37E8F-5703-5B62-2592-08EE0E002FF1}"/>
                </a:ext>
              </a:extLst>
            </p:cNvPr>
            <p:cNvSpPr/>
            <p:nvPr/>
          </p:nvSpPr>
          <p:spPr>
            <a:xfrm>
              <a:off x="2570304" y="1168119"/>
              <a:ext cx="3353272" cy="1430102"/>
            </a:xfrm>
            <a:prstGeom prst="wedgeEllipseCallout">
              <a:avLst>
                <a:gd name="adj1" fmla="val -60258"/>
                <a:gd name="adj2" fmla="val 1739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How was your day?</a:t>
              </a:r>
            </a:p>
            <a:p>
              <a:pPr algn="ctr"/>
              <a:r>
                <a:rPr lang="en-US" dirty="0"/>
                <a:t>What frustrates you?</a:t>
              </a:r>
            </a:p>
            <a:p>
              <a:pPr algn="ctr"/>
              <a:r>
                <a:rPr lang="en-US" dirty="0"/>
                <a:t>If you could change on thing…</a:t>
              </a:r>
            </a:p>
          </p:txBody>
        </p:sp>
        <p:sp>
          <p:nvSpPr>
            <p:cNvPr id="20" name="TextBox 19">
              <a:extLst>
                <a:ext uri="{FF2B5EF4-FFF2-40B4-BE49-F238E27FC236}">
                  <a16:creationId xmlns:a16="http://schemas.microsoft.com/office/drawing/2014/main" id="{CBB2FE79-1109-6016-A4F9-757B06556C95}"/>
                </a:ext>
              </a:extLst>
            </p:cNvPr>
            <p:cNvSpPr txBox="1"/>
            <p:nvPr/>
          </p:nvSpPr>
          <p:spPr>
            <a:xfrm>
              <a:off x="2075746" y="724668"/>
              <a:ext cx="1210653" cy="523220"/>
            </a:xfrm>
            <a:prstGeom prst="rect">
              <a:avLst/>
            </a:prstGeom>
            <a:noFill/>
          </p:spPr>
          <p:txBody>
            <a:bodyPr wrap="square" rtlCol="0">
              <a:spAutoFit/>
            </a:bodyPr>
            <a:lstStyle/>
            <a:p>
              <a:pPr algn="ctr"/>
              <a:r>
                <a:rPr lang="en-US" sz="2800" dirty="0"/>
                <a:t>Ask</a:t>
              </a:r>
            </a:p>
          </p:txBody>
        </p:sp>
      </p:grpSp>
    </p:spTree>
    <p:extLst>
      <p:ext uri="{BB962C8B-B14F-4D97-AF65-F5344CB8AC3E}">
        <p14:creationId xmlns:p14="http://schemas.microsoft.com/office/powerpoint/2010/main" val="1800427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3BCCC-39E0-5F88-D393-DC0AC9BCA86A}"/>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3C8E389F-1872-7E1E-9327-FAE051CEB134}"/>
              </a:ext>
            </a:extLst>
          </p:cNvPr>
          <p:cNvSpPr txBox="1">
            <a:spLocks noGrp="1"/>
          </p:cNvSpPr>
          <p:nvPr>
            <p:ph type="title"/>
          </p:nvPr>
        </p:nvSpPr>
        <p:spPr>
          <a:prstGeom prst="rect">
            <a:avLst/>
          </a:prstGeom>
          <a:effectLst>
            <a:outerShdw blurRad="203200" dist="25400" dir="5400000" rotWithShape="0">
              <a:srgbClr val="000000">
                <a:alpha val="8052"/>
              </a:srgbClr>
            </a:outerShdw>
          </a:effectLst>
        </p:spPr>
        <p:txBody>
          <a:bodyPr>
            <a:normAutofit/>
          </a:bodyPr>
          <a:lstStyle>
            <a:lvl1pPr algn="r" defTabSz="796885">
              <a:defRPr sz="9700"/>
            </a:lvl1pPr>
          </a:lstStyle>
          <a:p>
            <a:r>
              <a:rPr lang="en-US" sz="3200" dirty="0"/>
              <a:t>Pick One</a:t>
            </a:r>
            <a:endParaRPr sz="3200" dirty="0"/>
          </a:p>
        </p:txBody>
      </p:sp>
      <p:sp>
        <p:nvSpPr>
          <p:cNvPr id="2" name="Slide Number Placeholder 1">
            <a:extLst>
              <a:ext uri="{FF2B5EF4-FFF2-40B4-BE49-F238E27FC236}">
                <a16:creationId xmlns:a16="http://schemas.microsoft.com/office/drawing/2014/main" id="{EE6AA8C4-0A80-209A-4215-EFA97E872BDC}"/>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13</a:t>
            </a:fld>
            <a:endParaRPr lang="en-US" dirty="0"/>
          </a:p>
        </p:txBody>
      </p:sp>
      <p:sp>
        <p:nvSpPr>
          <p:cNvPr id="3" name="TextBox 2">
            <a:extLst>
              <a:ext uri="{FF2B5EF4-FFF2-40B4-BE49-F238E27FC236}">
                <a16:creationId xmlns:a16="http://schemas.microsoft.com/office/drawing/2014/main" id="{4A774A75-3E95-BED4-7DBC-EDC0B193D3EC}"/>
              </a:ext>
            </a:extLst>
          </p:cNvPr>
          <p:cNvSpPr txBox="1"/>
          <p:nvPr/>
        </p:nvSpPr>
        <p:spPr>
          <a:xfrm>
            <a:off x="5276420" y="4129783"/>
            <a:ext cx="3221436" cy="369332"/>
          </a:xfrm>
          <a:prstGeom prst="rect">
            <a:avLst/>
          </a:prstGeom>
          <a:noFill/>
        </p:spPr>
        <p:txBody>
          <a:bodyPr wrap="square" rtlCol="0">
            <a:spAutoFit/>
          </a:bodyPr>
          <a:lstStyle/>
          <a:p>
            <a:pPr marL="342900" indent="-342900">
              <a:buClr>
                <a:srgbClr val="00B050"/>
              </a:buClr>
              <a:buSzPct val="125000"/>
              <a:buFont typeface="Wingdings" panose="05000000000000000000" pitchFamily="2" charset="2"/>
              <a:buChar char="q"/>
            </a:pPr>
            <a:r>
              <a:rPr lang="en-US" dirty="0"/>
              <a:t>We can’t find babysitters.</a:t>
            </a:r>
          </a:p>
        </p:txBody>
      </p:sp>
      <p:sp>
        <p:nvSpPr>
          <p:cNvPr id="4" name="TextBox 3">
            <a:extLst>
              <a:ext uri="{FF2B5EF4-FFF2-40B4-BE49-F238E27FC236}">
                <a16:creationId xmlns:a16="http://schemas.microsoft.com/office/drawing/2014/main" id="{4FA20196-3BA5-AD13-F38A-50BA47B89A60}"/>
              </a:ext>
            </a:extLst>
          </p:cNvPr>
          <p:cNvSpPr txBox="1"/>
          <p:nvPr/>
        </p:nvSpPr>
        <p:spPr>
          <a:xfrm>
            <a:off x="5276420" y="1689443"/>
            <a:ext cx="5333999" cy="369332"/>
          </a:xfrm>
          <a:prstGeom prst="rect">
            <a:avLst/>
          </a:prstGeom>
          <a:noFill/>
        </p:spPr>
        <p:txBody>
          <a:bodyPr wrap="square" rtlCol="0">
            <a:spAutoFit/>
          </a:bodyPr>
          <a:lstStyle/>
          <a:p>
            <a:pPr marL="342900" indent="-342900">
              <a:buClr>
                <a:srgbClr val="00B050"/>
              </a:buClr>
              <a:buSzPct val="125000"/>
              <a:buFont typeface="Wingdings" panose="05000000000000000000" pitchFamily="2" charset="2"/>
              <a:buChar char="q"/>
            </a:pPr>
            <a:r>
              <a:rPr lang="en-US" dirty="0"/>
              <a:t>I wish there was someone who could fix my PC.</a:t>
            </a:r>
          </a:p>
        </p:txBody>
      </p:sp>
      <p:sp>
        <p:nvSpPr>
          <p:cNvPr id="5" name="TextBox 4">
            <a:extLst>
              <a:ext uri="{FF2B5EF4-FFF2-40B4-BE49-F238E27FC236}">
                <a16:creationId xmlns:a16="http://schemas.microsoft.com/office/drawing/2014/main" id="{D7B984BA-0DF7-D5B3-7576-D27B3D6CDF4A}"/>
              </a:ext>
            </a:extLst>
          </p:cNvPr>
          <p:cNvSpPr txBox="1"/>
          <p:nvPr/>
        </p:nvSpPr>
        <p:spPr>
          <a:xfrm>
            <a:off x="5276420" y="2299528"/>
            <a:ext cx="4398282" cy="369332"/>
          </a:xfrm>
          <a:prstGeom prst="rect">
            <a:avLst/>
          </a:prstGeom>
          <a:noFill/>
        </p:spPr>
        <p:txBody>
          <a:bodyPr wrap="square" rtlCol="0">
            <a:spAutoFit/>
          </a:bodyPr>
          <a:lstStyle/>
          <a:p>
            <a:pPr marL="342900" indent="-342900">
              <a:buClr>
                <a:srgbClr val="00B050"/>
              </a:buClr>
              <a:buSzPct val="125000"/>
              <a:buFont typeface="Wingdings" panose="05000000000000000000" pitchFamily="2" charset="2"/>
              <a:buChar char="q"/>
            </a:pPr>
            <a:r>
              <a:rPr lang="en-US" dirty="0"/>
              <a:t>What is AI and should I be using it?</a:t>
            </a:r>
          </a:p>
        </p:txBody>
      </p:sp>
      <p:sp>
        <p:nvSpPr>
          <p:cNvPr id="6" name="TextBox 5">
            <a:extLst>
              <a:ext uri="{FF2B5EF4-FFF2-40B4-BE49-F238E27FC236}">
                <a16:creationId xmlns:a16="http://schemas.microsoft.com/office/drawing/2014/main" id="{BFC356DD-D78B-7D0B-44E8-A278F7DEDD86}"/>
              </a:ext>
            </a:extLst>
          </p:cNvPr>
          <p:cNvSpPr txBox="1"/>
          <p:nvPr/>
        </p:nvSpPr>
        <p:spPr>
          <a:xfrm>
            <a:off x="5276420" y="2909613"/>
            <a:ext cx="2185796" cy="369332"/>
          </a:xfrm>
          <a:prstGeom prst="rect">
            <a:avLst/>
          </a:prstGeom>
          <a:noFill/>
        </p:spPr>
        <p:txBody>
          <a:bodyPr wrap="square" rtlCol="0">
            <a:spAutoFit/>
          </a:bodyPr>
          <a:lstStyle/>
          <a:p>
            <a:pPr marL="342900" indent="-342900">
              <a:buClr>
                <a:srgbClr val="00B050"/>
              </a:buClr>
              <a:buSzPct val="125000"/>
              <a:buFont typeface="Wingdings" panose="05000000000000000000" pitchFamily="2" charset="2"/>
              <a:buChar char="q"/>
            </a:pPr>
            <a:r>
              <a:rPr lang="en-US" dirty="0"/>
              <a:t>What is ChatGPT?</a:t>
            </a:r>
          </a:p>
        </p:txBody>
      </p:sp>
      <p:sp>
        <p:nvSpPr>
          <p:cNvPr id="7" name="TextBox 6">
            <a:extLst>
              <a:ext uri="{FF2B5EF4-FFF2-40B4-BE49-F238E27FC236}">
                <a16:creationId xmlns:a16="http://schemas.microsoft.com/office/drawing/2014/main" id="{41A76DC9-6E6D-335E-0382-07C73F316A8C}"/>
              </a:ext>
            </a:extLst>
          </p:cNvPr>
          <p:cNvSpPr txBox="1"/>
          <p:nvPr/>
        </p:nvSpPr>
        <p:spPr>
          <a:xfrm>
            <a:off x="5276420" y="5960039"/>
            <a:ext cx="4980214" cy="369332"/>
          </a:xfrm>
          <a:prstGeom prst="rect">
            <a:avLst/>
          </a:prstGeom>
          <a:noFill/>
        </p:spPr>
        <p:txBody>
          <a:bodyPr wrap="square" rtlCol="0">
            <a:spAutoFit/>
          </a:bodyPr>
          <a:lstStyle/>
          <a:p>
            <a:pPr marL="342900" indent="-342900">
              <a:buClr>
                <a:srgbClr val="00B050"/>
              </a:buClr>
              <a:buSzPct val="125000"/>
              <a:buFont typeface="Wingdings" panose="05000000000000000000" pitchFamily="2" charset="2"/>
              <a:buChar char="q"/>
            </a:pPr>
            <a:r>
              <a:rPr lang="en-US" dirty="0"/>
              <a:t>I need lawn work done while I am away.</a:t>
            </a:r>
          </a:p>
        </p:txBody>
      </p:sp>
      <p:sp>
        <p:nvSpPr>
          <p:cNvPr id="8" name="TextBox 7">
            <a:extLst>
              <a:ext uri="{FF2B5EF4-FFF2-40B4-BE49-F238E27FC236}">
                <a16:creationId xmlns:a16="http://schemas.microsoft.com/office/drawing/2014/main" id="{E12D6D91-33B7-32B2-321F-8CE60AA6CA44}"/>
              </a:ext>
            </a:extLst>
          </p:cNvPr>
          <p:cNvSpPr txBox="1"/>
          <p:nvPr/>
        </p:nvSpPr>
        <p:spPr>
          <a:xfrm>
            <a:off x="5276420" y="4739868"/>
            <a:ext cx="4117950" cy="369332"/>
          </a:xfrm>
          <a:prstGeom prst="rect">
            <a:avLst/>
          </a:prstGeom>
          <a:noFill/>
        </p:spPr>
        <p:txBody>
          <a:bodyPr wrap="square" rtlCol="0">
            <a:spAutoFit/>
          </a:bodyPr>
          <a:lstStyle/>
          <a:p>
            <a:pPr marL="342900" indent="-342900">
              <a:buClr>
                <a:srgbClr val="00B050"/>
              </a:buClr>
              <a:buSzPct val="125000"/>
              <a:buFont typeface="Wingdings" panose="05000000000000000000" pitchFamily="2" charset="2"/>
              <a:buChar char="q"/>
            </a:pPr>
            <a:r>
              <a:rPr lang="en-US" dirty="0"/>
              <a:t>I need my hair done for the dance.</a:t>
            </a:r>
          </a:p>
        </p:txBody>
      </p:sp>
      <p:sp>
        <p:nvSpPr>
          <p:cNvPr id="9" name="TextBox 8">
            <a:extLst>
              <a:ext uri="{FF2B5EF4-FFF2-40B4-BE49-F238E27FC236}">
                <a16:creationId xmlns:a16="http://schemas.microsoft.com/office/drawing/2014/main" id="{0255B682-8D23-305F-E979-DA899224CE0B}"/>
              </a:ext>
            </a:extLst>
          </p:cNvPr>
          <p:cNvSpPr txBox="1"/>
          <p:nvPr/>
        </p:nvSpPr>
        <p:spPr>
          <a:xfrm>
            <a:off x="5276420" y="5349953"/>
            <a:ext cx="4117950" cy="369332"/>
          </a:xfrm>
          <a:prstGeom prst="rect">
            <a:avLst/>
          </a:prstGeom>
          <a:noFill/>
        </p:spPr>
        <p:txBody>
          <a:bodyPr wrap="square" rtlCol="0">
            <a:spAutoFit/>
          </a:bodyPr>
          <a:lstStyle/>
          <a:p>
            <a:pPr marL="342900" indent="-342900">
              <a:buClr>
                <a:srgbClr val="00B050"/>
              </a:buClr>
              <a:buSzPct val="125000"/>
              <a:buFont typeface="Wingdings" panose="05000000000000000000" pitchFamily="2" charset="2"/>
              <a:buChar char="q"/>
            </a:pPr>
            <a:r>
              <a:rPr lang="en-US" dirty="0"/>
              <a:t>My daughter needs help with soccer.</a:t>
            </a:r>
          </a:p>
        </p:txBody>
      </p:sp>
      <p:sp>
        <p:nvSpPr>
          <p:cNvPr id="10" name="TextBox 9">
            <a:extLst>
              <a:ext uri="{FF2B5EF4-FFF2-40B4-BE49-F238E27FC236}">
                <a16:creationId xmlns:a16="http://schemas.microsoft.com/office/drawing/2014/main" id="{8077BB5D-A2BD-8B44-9850-01AF99226DA2}"/>
              </a:ext>
            </a:extLst>
          </p:cNvPr>
          <p:cNvSpPr txBox="1"/>
          <p:nvPr/>
        </p:nvSpPr>
        <p:spPr>
          <a:xfrm>
            <a:off x="5276420" y="1079358"/>
            <a:ext cx="7467958" cy="369332"/>
          </a:xfrm>
          <a:prstGeom prst="rect">
            <a:avLst/>
          </a:prstGeom>
          <a:noFill/>
        </p:spPr>
        <p:txBody>
          <a:bodyPr wrap="square" rtlCol="0">
            <a:spAutoFit/>
          </a:bodyPr>
          <a:lstStyle/>
          <a:p>
            <a:pPr marL="342900" indent="-342900">
              <a:buClr>
                <a:srgbClr val="00B050"/>
              </a:buClr>
              <a:buSzPct val="125000"/>
              <a:buFont typeface="Wingdings" panose="05000000000000000000" pitchFamily="2" charset="2"/>
              <a:buChar char="q"/>
            </a:pPr>
            <a:r>
              <a:rPr lang="en-US" dirty="0"/>
              <a:t>We have lots of used sports equipment that we don’t use anymore.</a:t>
            </a:r>
          </a:p>
        </p:txBody>
      </p:sp>
      <p:sp>
        <p:nvSpPr>
          <p:cNvPr id="11" name="TextBox 10">
            <a:extLst>
              <a:ext uri="{FF2B5EF4-FFF2-40B4-BE49-F238E27FC236}">
                <a16:creationId xmlns:a16="http://schemas.microsoft.com/office/drawing/2014/main" id="{E4C83121-28FB-53BD-BFAD-97F115B50EFC}"/>
              </a:ext>
            </a:extLst>
          </p:cNvPr>
          <p:cNvSpPr txBox="1"/>
          <p:nvPr/>
        </p:nvSpPr>
        <p:spPr>
          <a:xfrm>
            <a:off x="5276420" y="3519698"/>
            <a:ext cx="4980214" cy="369332"/>
          </a:xfrm>
          <a:prstGeom prst="rect">
            <a:avLst/>
          </a:prstGeom>
          <a:noFill/>
        </p:spPr>
        <p:txBody>
          <a:bodyPr wrap="square" rtlCol="0">
            <a:spAutoFit/>
          </a:bodyPr>
          <a:lstStyle/>
          <a:p>
            <a:pPr marL="342900" indent="-342900">
              <a:buClr>
                <a:srgbClr val="00B050"/>
              </a:buClr>
              <a:buSzPct val="125000"/>
              <a:buFont typeface="Wingdings" panose="05000000000000000000" pitchFamily="2" charset="2"/>
              <a:buChar char="q"/>
            </a:pPr>
            <a:r>
              <a:rPr lang="en-US" dirty="0"/>
              <a:t>I am having lots of trouble with pre-calculus.</a:t>
            </a:r>
          </a:p>
        </p:txBody>
      </p:sp>
      <p:pic>
        <p:nvPicPr>
          <p:cNvPr id="20" name="Picture 19">
            <a:extLst>
              <a:ext uri="{FF2B5EF4-FFF2-40B4-BE49-F238E27FC236}">
                <a16:creationId xmlns:a16="http://schemas.microsoft.com/office/drawing/2014/main" id="{A2576F2F-16CB-4734-C8F0-9125B824C6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5034" y="801960"/>
            <a:ext cx="2362200" cy="2857500"/>
          </a:xfrm>
          <a:prstGeom prst="rect">
            <a:avLst/>
          </a:prstGeom>
        </p:spPr>
      </p:pic>
      <p:sp>
        <p:nvSpPr>
          <p:cNvPr id="21" name="TextBox 20">
            <a:extLst>
              <a:ext uri="{FF2B5EF4-FFF2-40B4-BE49-F238E27FC236}">
                <a16:creationId xmlns:a16="http://schemas.microsoft.com/office/drawing/2014/main" id="{9F10145F-EE42-8544-317D-E3720FFEF94C}"/>
              </a:ext>
            </a:extLst>
          </p:cNvPr>
          <p:cNvSpPr txBox="1"/>
          <p:nvPr/>
        </p:nvSpPr>
        <p:spPr>
          <a:xfrm>
            <a:off x="794656" y="3888014"/>
            <a:ext cx="4382360" cy="2923877"/>
          </a:xfrm>
          <a:prstGeom prst="rect">
            <a:avLst/>
          </a:prstGeom>
          <a:noFill/>
        </p:spPr>
        <p:txBody>
          <a:bodyPr wrap="square" rtlCol="0">
            <a:spAutoFit/>
          </a:bodyPr>
          <a:lstStyle/>
          <a:p>
            <a:pPr marL="285750" indent="-285750">
              <a:spcAft>
                <a:spcPts val="1200"/>
              </a:spcAft>
              <a:buClr>
                <a:srgbClr val="00B050"/>
              </a:buClr>
              <a:buSzPct val="125000"/>
              <a:buFont typeface="Wingdings" panose="05000000000000000000" pitchFamily="2" charset="2"/>
              <a:buChar char="ü"/>
            </a:pPr>
            <a:r>
              <a:rPr lang="en-US" sz="2400" dirty="0"/>
              <a:t>Interests you</a:t>
            </a:r>
          </a:p>
          <a:p>
            <a:pPr marL="285750" indent="-285750">
              <a:spcAft>
                <a:spcPts val="1200"/>
              </a:spcAft>
              <a:buClr>
                <a:srgbClr val="00B050"/>
              </a:buClr>
              <a:buSzPct val="125000"/>
              <a:buFont typeface="Wingdings" panose="05000000000000000000" pitchFamily="2" charset="2"/>
              <a:buChar char="ü"/>
            </a:pPr>
            <a:r>
              <a:rPr lang="en-US" sz="2400" dirty="0"/>
              <a:t>You know about</a:t>
            </a:r>
          </a:p>
          <a:p>
            <a:pPr marL="285750" indent="-285750">
              <a:spcAft>
                <a:spcPts val="1200"/>
              </a:spcAft>
              <a:buClr>
                <a:srgbClr val="00B050"/>
              </a:buClr>
              <a:buSzPct val="125000"/>
              <a:buFont typeface="Wingdings" panose="05000000000000000000" pitchFamily="2" charset="2"/>
              <a:buChar char="ü"/>
            </a:pPr>
            <a:r>
              <a:rPr lang="en-US" sz="2400" dirty="0"/>
              <a:t>Think you can address</a:t>
            </a:r>
          </a:p>
          <a:p>
            <a:pPr marL="285750" indent="-285750">
              <a:spcAft>
                <a:spcPts val="1200"/>
              </a:spcAft>
              <a:buClr>
                <a:srgbClr val="00B050"/>
              </a:buClr>
              <a:buSzPct val="125000"/>
              <a:buFont typeface="Wingdings" panose="05000000000000000000" pitchFamily="2" charset="2"/>
              <a:buChar char="ü"/>
            </a:pPr>
            <a:r>
              <a:rPr lang="en-US" sz="2400" dirty="0"/>
              <a:t>Have an idea on how to explore it</a:t>
            </a:r>
          </a:p>
          <a:p>
            <a:pPr marL="285750" indent="-285750">
              <a:spcAft>
                <a:spcPts val="1200"/>
              </a:spcAft>
              <a:buClr>
                <a:srgbClr val="00B050"/>
              </a:buClr>
              <a:buSzPct val="125000"/>
              <a:buFont typeface="Wingdings" panose="05000000000000000000" pitchFamily="2" charset="2"/>
              <a:buChar char="ü"/>
            </a:pPr>
            <a:endParaRPr lang="en-US" sz="2400" dirty="0"/>
          </a:p>
        </p:txBody>
      </p:sp>
      <p:pic>
        <p:nvPicPr>
          <p:cNvPr id="23" name="Picture 22">
            <a:extLst>
              <a:ext uri="{FF2B5EF4-FFF2-40B4-BE49-F238E27FC236}">
                <a16:creationId xmlns:a16="http://schemas.microsoft.com/office/drawing/2014/main" id="{21BB07C1-CA5E-5955-77C8-D71DB5BD90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5836" y="2668860"/>
            <a:ext cx="1428750" cy="990600"/>
          </a:xfrm>
          <a:prstGeom prst="rect">
            <a:avLst/>
          </a:prstGeom>
        </p:spPr>
      </p:pic>
    </p:spTree>
    <p:extLst>
      <p:ext uri="{BB962C8B-B14F-4D97-AF65-F5344CB8AC3E}">
        <p14:creationId xmlns:p14="http://schemas.microsoft.com/office/powerpoint/2010/main" val="3290738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0300B-44B0-A481-CBEC-EA7DFF6CCE9F}"/>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57BB1220-1936-F753-B2C8-0B691B337602}"/>
              </a:ext>
            </a:extLst>
          </p:cNvPr>
          <p:cNvSpPr txBox="1">
            <a:spLocks noGrp="1"/>
          </p:cNvSpPr>
          <p:nvPr>
            <p:ph type="title"/>
          </p:nvPr>
        </p:nvSpPr>
        <p:spPr>
          <a:prstGeom prst="rect">
            <a:avLst/>
          </a:prstGeom>
          <a:effectLst>
            <a:outerShdw blurRad="203200" dist="25400" dir="5400000" rotWithShape="0">
              <a:srgbClr val="000000">
                <a:alpha val="8052"/>
              </a:srgbClr>
            </a:outerShdw>
          </a:effectLst>
        </p:spPr>
        <p:txBody>
          <a:bodyPr>
            <a:normAutofit/>
          </a:bodyPr>
          <a:lstStyle>
            <a:lvl1pPr algn="r" defTabSz="796885">
              <a:defRPr sz="9700"/>
            </a:lvl1pPr>
          </a:lstStyle>
          <a:p>
            <a:r>
              <a:rPr lang="en-US" sz="3200" dirty="0"/>
              <a:t>Beware!</a:t>
            </a:r>
            <a:endParaRPr sz="3200" dirty="0"/>
          </a:p>
        </p:txBody>
      </p:sp>
      <p:sp>
        <p:nvSpPr>
          <p:cNvPr id="14" name="TextBox 13">
            <a:extLst>
              <a:ext uri="{FF2B5EF4-FFF2-40B4-BE49-F238E27FC236}">
                <a16:creationId xmlns:a16="http://schemas.microsoft.com/office/drawing/2014/main" id="{4ADA82E8-2AE9-874E-D144-A26EBF1181A3}"/>
              </a:ext>
            </a:extLst>
          </p:cNvPr>
          <p:cNvSpPr txBox="1"/>
          <p:nvPr/>
        </p:nvSpPr>
        <p:spPr>
          <a:xfrm>
            <a:off x="392107" y="3728031"/>
            <a:ext cx="3587639" cy="830997"/>
          </a:xfrm>
          <a:prstGeom prst="rect">
            <a:avLst/>
          </a:prstGeom>
          <a:noFill/>
        </p:spPr>
        <p:txBody>
          <a:bodyPr wrap="square" rtlCol="0">
            <a:spAutoFit/>
          </a:bodyPr>
          <a:lstStyle/>
          <a:p>
            <a:pPr algn="ctr"/>
            <a:r>
              <a:rPr lang="en-US" sz="2400" dirty="0"/>
              <a:t> You must identify the problem and market first!</a:t>
            </a:r>
          </a:p>
        </p:txBody>
      </p:sp>
      <p:grpSp>
        <p:nvGrpSpPr>
          <p:cNvPr id="19" name="Group 18">
            <a:extLst>
              <a:ext uri="{FF2B5EF4-FFF2-40B4-BE49-F238E27FC236}">
                <a16:creationId xmlns:a16="http://schemas.microsoft.com/office/drawing/2014/main" id="{889EEE63-AD02-1D38-7B78-83C6BB6F66F1}"/>
              </a:ext>
            </a:extLst>
          </p:cNvPr>
          <p:cNvGrpSpPr/>
          <p:nvPr/>
        </p:nvGrpSpPr>
        <p:grpSpPr>
          <a:xfrm>
            <a:off x="3409759" y="1517041"/>
            <a:ext cx="1683450" cy="2626489"/>
            <a:chOff x="5358493" y="1602921"/>
            <a:chExt cx="3653514" cy="4155623"/>
          </a:xfrm>
        </p:grpSpPr>
        <p:pic>
          <p:nvPicPr>
            <p:cNvPr id="16" name="Picture 15">
              <a:extLst>
                <a:ext uri="{FF2B5EF4-FFF2-40B4-BE49-F238E27FC236}">
                  <a16:creationId xmlns:a16="http://schemas.microsoft.com/office/drawing/2014/main" id="{BE19B162-2F74-65EC-1C49-C5F8D2315C90}"/>
                </a:ext>
              </a:extLst>
            </p:cNvPr>
            <p:cNvPicPr>
              <a:picLocks noChangeAspect="1"/>
            </p:cNvPicPr>
            <p:nvPr/>
          </p:nvPicPr>
          <p:blipFill>
            <a:blip r:embed="rId3">
              <a:extLst>
                <a:ext uri="{28A0092B-C50C-407E-A947-70E740481C1C}">
                  <a14:useLocalDpi xmlns:a14="http://schemas.microsoft.com/office/drawing/2010/main" val="0"/>
                </a:ext>
              </a:extLst>
            </a:blip>
            <a:srcRect l="45676" b="14571"/>
            <a:stretch>
              <a:fillRect/>
            </a:stretch>
          </p:blipFill>
          <p:spPr>
            <a:xfrm>
              <a:off x="7097482" y="1602921"/>
              <a:ext cx="1914525" cy="4068536"/>
            </a:xfrm>
            <a:prstGeom prst="rect">
              <a:avLst/>
            </a:prstGeom>
          </p:spPr>
        </p:pic>
        <p:pic>
          <p:nvPicPr>
            <p:cNvPr id="18" name="Picture 17">
              <a:extLst>
                <a:ext uri="{FF2B5EF4-FFF2-40B4-BE49-F238E27FC236}">
                  <a16:creationId xmlns:a16="http://schemas.microsoft.com/office/drawing/2014/main" id="{4154B07B-FA4D-77CA-B4A1-4BE46ED4AE45}"/>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rcRect l="-1" t="22572" r="53128" b="7943"/>
            <a:stretch>
              <a:fillRect/>
            </a:stretch>
          </p:blipFill>
          <p:spPr>
            <a:xfrm>
              <a:off x="5358493" y="2449286"/>
              <a:ext cx="1651907" cy="3309258"/>
            </a:xfrm>
            <a:prstGeom prst="rect">
              <a:avLst/>
            </a:prstGeom>
          </p:spPr>
        </p:pic>
      </p:grpSp>
      <p:sp>
        <p:nvSpPr>
          <p:cNvPr id="20" name="Speech Bubble: Oval 19">
            <a:extLst>
              <a:ext uri="{FF2B5EF4-FFF2-40B4-BE49-F238E27FC236}">
                <a16:creationId xmlns:a16="http://schemas.microsoft.com/office/drawing/2014/main" id="{AAF41EDB-D90B-FDB0-A383-A7DF060EB0EE}"/>
              </a:ext>
            </a:extLst>
          </p:cNvPr>
          <p:cNvSpPr/>
          <p:nvPr/>
        </p:nvSpPr>
        <p:spPr>
          <a:xfrm flipH="1">
            <a:off x="827314" y="1235326"/>
            <a:ext cx="2792981" cy="1251857"/>
          </a:xfrm>
          <a:prstGeom prst="wedgeEllipseCallout">
            <a:avLst>
              <a:gd name="adj1" fmla="val -44024"/>
              <a:gd name="adj2" fmla="val 4972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I have a solution, what can I fix?</a:t>
            </a:r>
          </a:p>
        </p:txBody>
      </p:sp>
      <p:sp>
        <p:nvSpPr>
          <p:cNvPr id="21" name="TextBox 20">
            <a:extLst>
              <a:ext uri="{FF2B5EF4-FFF2-40B4-BE49-F238E27FC236}">
                <a16:creationId xmlns:a16="http://schemas.microsoft.com/office/drawing/2014/main" id="{4B060742-05F9-E9ED-3348-F84E751A3A65}"/>
              </a:ext>
            </a:extLst>
          </p:cNvPr>
          <p:cNvSpPr txBox="1"/>
          <p:nvPr/>
        </p:nvSpPr>
        <p:spPr>
          <a:xfrm>
            <a:off x="330682" y="4827268"/>
            <a:ext cx="3880361" cy="1200329"/>
          </a:xfrm>
          <a:prstGeom prst="rect">
            <a:avLst/>
          </a:prstGeom>
          <a:noFill/>
        </p:spPr>
        <p:txBody>
          <a:bodyPr wrap="square" rtlCol="0">
            <a:spAutoFit/>
          </a:bodyPr>
          <a:lstStyle/>
          <a:p>
            <a:pPr algn="ctr"/>
            <a:r>
              <a:rPr lang="en-US" sz="2400" dirty="0">
                <a:solidFill>
                  <a:srgbClr val="FF0000"/>
                </a:solidFill>
              </a:rPr>
              <a:t>If not, you will probably “force” your solution into a problem.</a:t>
            </a:r>
          </a:p>
        </p:txBody>
      </p:sp>
      <p:grpSp>
        <p:nvGrpSpPr>
          <p:cNvPr id="172" name="Group 171">
            <a:extLst>
              <a:ext uri="{FF2B5EF4-FFF2-40B4-BE49-F238E27FC236}">
                <a16:creationId xmlns:a16="http://schemas.microsoft.com/office/drawing/2014/main" id="{6FEEF56B-BE78-A259-43E4-D91272CC6568}"/>
              </a:ext>
            </a:extLst>
          </p:cNvPr>
          <p:cNvGrpSpPr/>
          <p:nvPr/>
        </p:nvGrpSpPr>
        <p:grpSpPr>
          <a:xfrm>
            <a:off x="3238441" y="317856"/>
            <a:ext cx="8126245" cy="5624225"/>
            <a:chOff x="3238441" y="316284"/>
            <a:chExt cx="8126245" cy="5624225"/>
          </a:xfrm>
        </p:grpSpPr>
        <p:grpSp>
          <p:nvGrpSpPr>
            <p:cNvPr id="29" name="Group 28">
              <a:extLst>
                <a:ext uri="{FF2B5EF4-FFF2-40B4-BE49-F238E27FC236}">
                  <a16:creationId xmlns:a16="http://schemas.microsoft.com/office/drawing/2014/main" id="{82F80132-7D66-9614-5280-3F4B05AF39BD}"/>
                </a:ext>
              </a:extLst>
            </p:cNvPr>
            <p:cNvGrpSpPr/>
            <p:nvPr/>
          </p:nvGrpSpPr>
          <p:grpSpPr>
            <a:xfrm>
              <a:off x="6237515" y="1305727"/>
              <a:ext cx="5127171" cy="4634782"/>
              <a:chOff x="6237515" y="1305727"/>
              <a:chExt cx="5127171" cy="4634782"/>
            </a:xfrm>
          </p:grpSpPr>
          <p:pic>
            <p:nvPicPr>
              <p:cNvPr id="23" name="Picture 22" descr="A couple of street signs on a pole&#10;&#10;Description automatically generated with medium confidence">
                <a:extLst>
                  <a:ext uri="{FF2B5EF4-FFF2-40B4-BE49-F238E27FC236}">
                    <a16:creationId xmlns:a16="http://schemas.microsoft.com/office/drawing/2014/main" id="{5A6AAACF-A23C-1FB8-1231-D0B188BE4E9B}"/>
                  </a:ext>
                </a:extLst>
              </p:cNvPr>
              <p:cNvPicPr>
                <a:picLocks noChangeAspect="1"/>
              </p:cNvPicPr>
              <p:nvPr/>
            </p:nvPicPr>
            <p:blipFill>
              <a:blip r:embed="rId4">
                <a:extLst>
                  <a:ext uri="{28A0092B-C50C-407E-A947-70E740481C1C}">
                    <a14:useLocalDpi xmlns:a14="http://schemas.microsoft.com/office/drawing/2010/main" val="0"/>
                  </a:ext>
                </a:extLst>
              </a:blip>
              <a:srcRect b="14888"/>
              <a:stretch>
                <a:fillRect/>
              </a:stretch>
            </p:blipFill>
            <p:spPr>
              <a:xfrm>
                <a:off x="7752592" y="2999648"/>
                <a:ext cx="2358275" cy="1626781"/>
              </a:xfrm>
              <a:prstGeom prst="rect">
                <a:avLst/>
              </a:prstGeom>
            </p:spPr>
          </p:pic>
          <p:sp>
            <p:nvSpPr>
              <p:cNvPr id="24" name="TextBox 23">
                <a:extLst>
                  <a:ext uri="{FF2B5EF4-FFF2-40B4-BE49-F238E27FC236}">
                    <a16:creationId xmlns:a16="http://schemas.microsoft.com/office/drawing/2014/main" id="{39BAA533-B8EE-6D2A-0D76-9FFC9D3CA6F0}"/>
                  </a:ext>
                </a:extLst>
              </p:cNvPr>
              <p:cNvSpPr txBox="1"/>
              <p:nvPr/>
            </p:nvSpPr>
            <p:spPr>
              <a:xfrm>
                <a:off x="7419922" y="1305727"/>
                <a:ext cx="3023615" cy="523220"/>
              </a:xfrm>
              <a:prstGeom prst="rect">
                <a:avLst/>
              </a:prstGeom>
              <a:noFill/>
            </p:spPr>
            <p:txBody>
              <a:bodyPr wrap="square" rtlCol="0">
                <a:spAutoFit/>
              </a:bodyPr>
              <a:lstStyle/>
              <a:p>
                <a:pPr algn="ctr"/>
                <a:r>
                  <a:rPr lang="en-US" sz="2800" dirty="0"/>
                  <a:t>Table Stakes!</a:t>
                </a:r>
              </a:p>
            </p:txBody>
          </p:sp>
          <p:sp>
            <p:nvSpPr>
              <p:cNvPr id="25" name="TextBox 24">
                <a:extLst>
                  <a:ext uri="{FF2B5EF4-FFF2-40B4-BE49-F238E27FC236}">
                    <a16:creationId xmlns:a16="http://schemas.microsoft.com/office/drawing/2014/main" id="{D5F49CA8-4446-38FC-200E-F76C2DEE762E}"/>
                  </a:ext>
                </a:extLst>
              </p:cNvPr>
              <p:cNvSpPr txBox="1"/>
              <p:nvPr/>
            </p:nvSpPr>
            <p:spPr>
              <a:xfrm>
                <a:off x="6498772" y="1919283"/>
                <a:ext cx="4865914" cy="954107"/>
              </a:xfrm>
              <a:prstGeom prst="rect">
                <a:avLst/>
              </a:prstGeom>
              <a:noFill/>
            </p:spPr>
            <p:txBody>
              <a:bodyPr wrap="square" rtlCol="0">
                <a:spAutoFit/>
              </a:bodyPr>
              <a:lstStyle/>
              <a:p>
                <a:pPr algn="ctr"/>
                <a:r>
                  <a:rPr lang="en-US" sz="2800" b="1" i="1" dirty="0">
                    <a:solidFill>
                      <a:srgbClr val="FFFF00"/>
                    </a:solidFill>
                  </a:rPr>
                  <a:t>Ensure you have the</a:t>
                </a:r>
              </a:p>
              <a:p>
                <a:pPr algn="ctr"/>
                <a:r>
                  <a:rPr lang="en-US" sz="2800" b="1" i="1" dirty="0">
                    <a:solidFill>
                      <a:srgbClr val="FFFF00"/>
                    </a:solidFill>
                  </a:rPr>
                  <a:t>Proper Product-Market Fit!</a:t>
                </a:r>
              </a:p>
            </p:txBody>
          </p:sp>
          <p:sp>
            <p:nvSpPr>
              <p:cNvPr id="26" name="TextBox 25">
                <a:extLst>
                  <a:ext uri="{FF2B5EF4-FFF2-40B4-BE49-F238E27FC236}">
                    <a16:creationId xmlns:a16="http://schemas.microsoft.com/office/drawing/2014/main" id="{FC733BC9-BBAB-C5C5-5F19-64A1CF2D0D94}"/>
                  </a:ext>
                </a:extLst>
              </p:cNvPr>
              <p:cNvSpPr txBox="1"/>
              <p:nvPr/>
            </p:nvSpPr>
            <p:spPr>
              <a:xfrm>
                <a:off x="7598229" y="4924845"/>
                <a:ext cx="2667000" cy="830997"/>
              </a:xfrm>
              <a:prstGeom prst="rect">
                <a:avLst/>
              </a:prstGeom>
              <a:noFill/>
            </p:spPr>
            <p:txBody>
              <a:bodyPr wrap="square" rtlCol="0">
                <a:spAutoFit/>
              </a:bodyPr>
              <a:lstStyle/>
              <a:p>
                <a:pPr algn="ctr"/>
                <a:r>
                  <a:rPr lang="en-US" sz="2400" b="1" dirty="0">
                    <a:solidFill>
                      <a:srgbClr val="FF0000"/>
                    </a:solidFill>
                  </a:rPr>
                  <a:t>One without the other won’t work!</a:t>
                </a:r>
              </a:p>
            </p:txBody>
          </p:sp>
          <p:cxnSp>
            <p:nvCxnSpPr>
              <p:cNvPr id="28" name="Straight Connector 27">
                <a:extLst>
                  <a:ext uri="{FF2B5EF4-FFF2-40B4-BE49-F238E27FC236}">
                    <a16:creationId xmlns:a16="http://schemas.microsoft.com/office/drawing/2014/main" id="{F8AF8087-BDC6-E429-274D-3F266B7B24FB}"/>
                  </a:ext>
                </a:extLst>
              </p:cNvPr>
              <p:cNvCxnSpPr/>
              <p:nvPr/>
            </p:nvCxnSpPr>
            <p:spPr>
              <a:xfrm>
                <a:off x="6237515" y="1437750"/>
                <a:ext cx="0" cy="4502759"/>
              </a:xfrm>
              <a:prstGeom prst="line">
                <a:avLst/>
              </a:prstGeom>
              <a:ln w="76200"/>
            </p:spPr>
            <p:style>
              <a:lnRef idx="1">
                <a:schemeClr val="accent1"/>
              </a:lnRef>
              <a:fillRef idx="0">
                <a:schemeClr val="accent1"/>
              </a:fillRef>
              <a:effectRef idx="0">
                <a:schemeClr val="accent1"/>
              </a:effectRef>
              <a:fontRef idx="minor">
                <a:schemeClr val="tx1"/>
              </a:fontRef>
            </p:style>
          </p:cxnSp>
        </p:grpSp>
        <p:grpSp>
          <p:nvGrpSpPr>
            <p:cNvPr id="171" name="Group 170">
              <a:extLst>
                <a:ext uri="{FF2B5EF4-FFF2-40B4-BE49-F238E27FC236}">
                  <a16:creationId xmlns:a16="http://schemas.microsoft.com/office/drawing/2014/main" id="{95BD5AF8-2314-A1F1-55C8-52D24AD7F6A0}"/>
                </a:ext>
              </a:extLst>
            </p:cNvPr>
            <p:cNvGrpSpPr/>
            <p:nvPr/>
          </p:nvGrpSpPr>
          <p:grpSpPr>
            <a:xfrm>
              <a:off x="8378001" y="336777"/>
              <a:ext cx="1107456" cy="1066637"/>
              <a:chOff x="4961466" y="2307648"/>
              <a:chExt cx="1489468" cy="1381481"/>
            </a:xfrm>
          </p:grpSpPr>
          <p:pic>
            <p:nvPicPr>
              <p:cNvPr id="164" name="Graphic 163" descr="Checkmark with solid fill">
                <a:extLst>
                  <a:ext uri="{FF2B5EF4-FFF2-40B4-BE49-F238E27FC236}">
                    <a16:creationId xmlns:a16="http://schemas.microsoft.com/office/drawing/2014/main" id="{22D14098-2727-3DFA-1495-130D332D5CA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48832" y="2684375"/>
                <a:ext cx="665195" cy="665195"/>
              </a:xfrm>
              <a:prstGeom prst="rect">
                <a:avLst/>
              </a:prstGeom>
            </p:spPr>
          </p:pic>
          <p:sp>
            <p:nvSpPr>
              <p:cNvPr id="167" name="Circle: Hollow 166">
                <a:extLst>
                  <a:ext uri="{FF2B5EF4-FFF2-40B4-BE49-F238E27FC236}">
                    <a16:creationId xmlns:a16="http://schemas.microsoft.com/office/drawing/2014/main" id="{AF8E7612-8B7A-6A6C-50E5-FC65B6305265}"/>
                  </a:ext>
                </a:extLst>
              </p:cNvPr>
              <p:cNvSpPr/>
              <p:nvPr/>
            </p:nvSpPr>
            <p:spPr>
              <a:xfrm>
                <a:off x="4961466" y="2307648"/>
                <a:ext cx="1489468" cy="1381481"/>
              </a:xfrm>
              <a:prstGeom prst="donut">
                <a:avLst>
                  <a:gd name="adj" fmla="val 20263"/>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70" name="Group 169">
              <a:extLst>
                <a:ext uri="{FF2B5EF4-FFF2-40B4-BE49-F238E27FC236}">
                  <a16:creationId xmlns:a16="http://schemas.microsoft.com/office/drawing/2014/main" id="{22A3BF46-5375-056D-B3CC-F50B96022AF3}"/>
                </a:ext>
              </a:extLst>
            </p:cNvPr>
            <p:cNvGrpSpPr/>
            <p:nvPr/>
          </p:nvGrpSpPr>
          <p:grpSpPr>
            <a:xfrm>
              <a:off x="3238441" y="316284"/>
              <a:ext cx="1103793" cy="1066637"/>
              <a:chOff x="6582942" y="269337"/>
              <a:chExt cx="1489468" cy="1381481"/>
            </a:xfrm>
          </p:grpSpPr>
          <p:pic>
            <p:nvPicPr>
              <p:cNvPr id="162" name="Graphic 161" descr="Close with solid fill">
                <a:extLst>
                  <a:ext uri="{FF2B5EF4-FFF2-40B4-BE49-F238E27FC236}">
                    <a16:creationId xmlns:a16="http://schemas.microsoft.com/office/drawing/2014/main" id="{8C1E4E2C-C5C5-0271-6523-484AF8F0282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994722" y="653667"/>
                <a:ext cx="665908" cy="665908"/>
              </a:xfrm>
              <a:prstGeom prst="rect">
                <a:avLst/>
              </a:prstGeom>
            </p:spPr>
          </p:pic>
          <p:sp>
            <p:nvSpPr>
              <p:cNvPr id="169" name="Circle: Hollow 168">
                <a:extLst>
                  <a:ext uri="{FF2B5EF4-FFF2-40B4-BE49-F238E27FC236}">
                    <a16:creationId xmlns:a16="http://schemas.microsoft.com/office/drawing/2014/main" id="{79871F9C-E42A-6357-C761-83FD405D4B0D}"/>
                  </a:ext>
                </a:extLst>
              </p:cNvPr>
              <p:cNvSpPr/>
              <p:nvPr/>
            </p:nvSpPr>
            <p:spPr>
              <a:xfrm>
                <a:off x="6582942" y="269337"/>
                <a:ext cx="1489468" cy="1381481"/>
              </a:xfrm>
              <a:prstGeom prst="donut">
                <a:avLst>
                  <a:gd name="adj" fmla="val 20263"/>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sp>
        <p:nvSpPr>
          <p:cNvPr id="2" name="Slide Number Placeholder 2">
            <a:extLst>
              <a:ext uri="{FF2B5EF4-FFF2-40B4-BE49-F238E27FC236}">
                <a16:creationId xmlns:a16="http://schemas.microsoft.com/office/drawing/2014/main" id="{E77BE98C-495E-77CF-CC9D-F1A668198078}"/>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8DF28D3-48BD-4648-9818-9E78F593EEE9}" type="slidenum">
              <a:rPr lang="en-US" smtClean="0"/>
              <a:pPr/>
              <a:t>14</a:t>
            </a:fld>
            <a:endParaRPr lang="en-US" dirty="0"/>
          </a:p>
        </p:txBody>
      </p:sp>
    </p:spTree>
    <p:extLst>
      <p:ext uri="{BB962C8B-B14F-4D97-AF65-F5344CB8AC3E}">
        <p14:creationId xmlns:p14="http://schemas.microsoft.com/office/powerpoint/2010/main" val="75051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2"/>
                                        </p:tgtEl>
                                        <p:attrNameLst>
                                          <p:attrName>style.visibility</p:attrName>
                                        </p:attrNameLst>
                                      </p:cBhvr>
                                      <p:to>
                                        <p:strVal val="visible"/>
                                      </p:to>
                                    </p:set>
                                    <p:anim calcmode="lin" valueType="num">
                                      <p:cBhvr additive="base">
                                        <p:cTn id="7" dur="500" fill="hold"/>
                                        <p:tgtEl>
                                          <p:spTgt spid="172"/>
                                        </p:tgtEl>
                                        <p:attrNameLst>
                                          <p:attrName>ppt_x</p:attrName>
                                        </p:attrNameLst>
                                      </p:cBhvr>
                                      <p:tavLst>
                                        <p:tav tm="0">
                                          <p:val>
                                            <p:strVal val="#ppt_x"/>
                                          </p:val>
                                        </p:tav>
                                        <p:tav tm="100000">
                                          <p:val>
                                            <p:strVal val="#ppt_x"/>
                                          </p:val>
                                        </p:tav>
                                      </p:tavLst>
                                    </p:anim>
                                    <p:anim calcmode="lin" valueType="num">
                                      <p:cBhvr additive="base">
                                        <p:cTn id="8" dur="500" fill="hold"/>
                                        <p:tgtEl>
                                          <p:spTgt spid="1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BAE0E-CC32-D488-7919-F7A47093B9DA}"/>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DBB8E8BA-98A4-8425-1B74-49EE6A38DCAA}"/>
              </a:ext>
            </a:extLst>
          </p:cNvPr>
          <p:cNvSpPr txBox="1">
            <a:spLocks noGrp="1"/>
          </p:cNvSpPr>
          <p:nvPr>
            <p:ph type="title"/>
          </p:nvPr>
        </p:nvSpPr>
        <p:spPr>
          <a:xfrm>
            <a:off x="2014932" y="228600"/>
            <a:ext cx="9558325" cy="576119"/>
          </a:xfrm>
          <a:prstGeom prst="rect">
            <a:avLst/>
          </a:prstGeom>
          <a:effectLst>
            <a:outerShdw blurRad="203200" dist="25400" dir="5400000" rotWithShape="0">
              <a:srgbClr val="000000">
                <a:alpha val="8052"/>
              </a:srgbClr>
            </a:outerShdw>
          </a:effectLst>
        </p:spPr>
        <p:txBody>
          <a:bodyPr>
            <a:normAutofit fontScale="90000"/>
          </a:bodyPr>
          <a:lstStyle>
            <a:lvl1pPr algn="r" defTabSz="796885">
              <a:defRPr sz="9700"/>
            </a:lvl1pPr>
          </a:lstStyle>
          <a:p>
            <a:r>
              <a:rPr lang="en-US" sz="3200" dirty="0"/>
              <a:t>Identify the Solution to the Problem you have identified, Then…</a:t>
            </a:r>
            <a:endParaRPr sz="3200" dirty="0"/>
          </a:p>
        </p:txBody>
      </p:sp>
      <p:sp>
        <p:nvSpPr>
          <p:cNvPr id="2" name="Slide Number Placeholder 1">
            <a:extLst>
              <a:ext uri="{FF2B5EF4-FFF2-40B4-BE49-F238E27FC236}">
                <a16:creationId xmlns:a16="http://schemas.microsoft.com/office/drawing/2014/main" id="{7B5DEC07-CF8C-86DB-5877-16FD45976534}"/>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15</a:t>
            </a:fld>
            <a:endParaRPr lang="en-US" dirty="0"/>
          </a:p>
        </p:txBody>
      </p:sp>
      <p:grpSp>
        <p:nvGrpSpPr>
          <p:cNvPr id="166" name="Group 165">
            <a:extLst>
              <a:ext uri="{FF2B5EF4-FFF2-40B4-BE49-F238E27FC236}">
                <a16:creationId xmlns:a16="http://schemas.microsoft.com/office/drawing/2014/main" id="{20B0464A-EA01-FBEA-FA47-0C781529A20F}"/>
              </a:ext>
            </a:extLst>
          </p:cNvPr>
          <p:cNvGrpSpPr/>
          <p:nvPr/>
        </p:nvGrpSpPr>
        <p:grpSpPr>
          <a:xfrm>
            <a:off x="4869633" y="2205381"/>
            <a:ext cx="2561264" cy="2152819"/>
            <a:chOff x="4597067" y="1787033"/>
            <a:chExt cx="2561264" cy="2152819"/>
          </a:xfrm>
        </p:grpSpPr>
        <p:sp>
          <p:nvSpPr>
            <p:cNvPr id="14" name="TextBox 13">
              <a:extLst>
                <a:ext uri="{FF2B5EF4-FFF2-40B4-BE49-F238E27FC236}">
                  <a16:creationId xmlns:a16="http://schemas.microsoft.com/office/drawing/2014/main" id="{DC513DC1-5CAA-4FE0-56B4-90813E0A5A25}"/>
                </a:ext>
              </a:extLst>
            </p:cNvPr>
            <p:cNvSpPr txBox="1"/>
            <p:nvPr/>
          </p:nvSpPr>
          <p:spPr>
            <a:xfrm>
              <a:off x="4969136" y="1787033"/>
              <a:ext cx="1817127" cy="523220"/>
            </a:xfrm>
            <a:prstGeom prst="rect">
              <a:avLst/>
            </a:prstGeom>
            <a:noFill/>
          </p:spPr>
          <p:txBody>
            <a:bodyPr wrap="square" rtlCol="0">
              <a:spAutoFit/>
            </a:bodyPr>
            <a:lstStyle/>
            <a:p>
              <a:pPr algn="ctr"/>
              <a:r>
                <a:rPr lang="en-US" sz="2800" b="1" dirty="0">
                  <a:solidFill>
                    <a:schemeClr val="tx1">
                      <a:lumMod val="95000"/>
                    </a:schemeClr>
                  </a:solidFill>
                </a:rPr>
                <a:t>Then Ask…</a:t>
              </a:r>
            </a:p>
          </p:txBody>
        </p:sp>
        <p:pic>
          <p:nvPicPr>
            <p:cNvPr id="18" name="Picture 17">
              <a:extLst>
                <a:ext uri="{FF2B5EF4-FFF2-40B4-BE49-F238E27FC236}">
                  <a16:creationId xmlns:a16="http://schemas.microsoft.com/office/drawing/2014/main" id="{CD07C2DB-A6E0-E489-6834-9CFB85EF03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7067" y="2366930"/>
              <a:ext cx="2561264" cy="1572922"/>
            </a:xfrm>
            <a:prstGeom prst="rect">
              <a:avLst/>
            </a:prstGeom>
          </p:spPr>
        </p:pic>
      </p:grpSp>
      <p:grpSp>
        <p:nvGrpSpPr>
          <p:cNvPr id="167" name="Group 166">
            <a:extLst>
              <a:ext uri="{FF2B5EF4-FFF2-40B4-BE49-F238E27FC236}">
                <a16:creationId xmlns:a16="http://schemas.microsoft.com/office/drawing/2014/main" id="{7D1235DF-36B3-1090-82F1-44BEF6F59CAA}"/>
              </a:ext>
            </a:extLst>
          </p:cNvPr>
          <p:cNvGrpSpPr/>
          <p:nvPr/>
        </p:nvGrpSpPr>
        <p:grpSpPr>
          <a:xfrm>
            <a:off x="2684297" y="2182648"/>
            <a:ext cx="1760975" cy="2753490"/>
            <a:chOff x="2375118" y="1803926"/>
            <a:chExt cx="1760975" cy="2753490"/>
          </a:xfrm>
        </p:grpSpPr>
        <p:grpSp>
          <p:nvGrpSpPr>
            <p:cNvPr id="19" name="Group 18">
              <a:extLst>
                <a:ext uri="{FF2B5EF4-FFF2-40B4-BE49-F238E27FC236}">
                  <a16:creationId xmlns:a16="http://schemas.microsoft.com/office/drawing/2014/main" id="{AB2BAA00-6F22-983D-15AA-45613320938E}"/>
                </a:ext>
              </a:extLst>
            </p:cNvPr>
            <p:cNvGrpSpPr/>
            <p:nvPr/>
          </p:nvGrpSpPr>
          <p:grpSpPr>
            <a:xfrm>
              <a:off x="2375118" y="1803926"/>
              <a:ext cx="1760975" cy="1494479"/>
              <a:chOff x="8749924" y="1415236"/>
              <a:chExt cx="1904762" cy="1687193"/>
            </a:xfrm>
          </p:grpSpPr>
          <p:pic>
            <p:nvPicPr>
              <p:cNvPr id="20" name="Picture 19">
                <a:extLst>
                  <a:ext uri="{FF2B5EF4-FFF2-40B4-BE49-F238E27FC236}">
                    <a16:creationId xmlns:a16="http://schemas.microsoft.com/office/drawing/2014/main" id="{1D7DC669-9EB0-4031-C8B6-4A95ED3BFDAF}"/>
                  </a:ext>
                </a:extLst>
              </p:cNvPr>
              <p:cNvPicPr>
                <a:picLocks noChangeAspect="1"/>
              </p:cNvPicPr>
              <p:nvPr/>
            </p:nvPicPr>
            <p:blipFill>
              <a:blip r:embed="rId4">
                <a:duotone>
                  <a:schemeClr val="bg2">
                    <a:shade val="45000"/>
                    <a:satMod val="135000"/>
                  </a:schemeClr>
                  <a:prstClr val="white"/>
                </a:duotone>
                <a:alphaModFix amt="35000"/>
                <a:extLst>
                  <a:ext uri="{28A0092B-C50C-407E-A947-70E740481C1C}">
                    <a14:useLocalDpi xmlns:a14="http://schemas.microsoft.com/office/drawing/2010/main" val="0"/>
                  </a:ext>
                </a:extLst>
              </a:blip>
              <a:srcRect b="60946"/>
              <a:stretch>
                <a:fillRect/>
              </a:stretch>
            </p:blipFill>
            <p:spPr>
              <a:xfrm>
                <a:off x="8749924" y="1415236"/>
                <a:ext cx="1904762" cy="1572921"/>
              </a:xfrm>
              <a:prstGeom prst="rect">
                <a:avLst/>
              </a:prstGeom>
            </p:spPr>
          </p:pic>
          <p:sp>
            <p:nvSpPr>
              <p:cNvPr id="21" name="Rectangle 20">
                <a:extLst>
                  <a:ext uri="{FF2B5EF4-FFF2-40B4-BE49-F238E27FC236}">
                    <a16:creationId xmlns:a16="http://schemas.microsoft.com/office/drawing/2014/main" id="{CB17F9E5-B3FB-2D86-235B-FBF50D777FAC}"/>
                  </a:ext>
                </a:extLst>
              </p:cNvPr>
              <p:cNvSpPr/>
              <p:nvPr/>
            </p:nvSpPr>
            <p:spPr>
              <a:xfrm>
                <a:off x="10101943" y="2656114"/>
                <a:ext cx="337457" cy="4463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 name="TextBox 24">
              <a:extLst>
                <a:ext uri="{FF2B5EF4-FFF2-40B4-BE49-F238E27FC236}">
                  <a16:creationId xmlns:a16="http://schemas.microsoft.com/office/drawing/2014/main" id="{2923712D-4FA3-8C9A-EEBC-A74771BF52FE}"/>
                </a:ext>
              </a:extLst>
            </p:cNvPr>
            <p:cNvSpPr txBox="1"/>
            <p:nvPr/>
          </p:nvSpPr>
          <p:spPr>
            <a:xfrm>
              <a:off x="2424634" y="3357087"/>
              <a:ext cx="1661943" cy="1200329"/>
            </a:xfrm>
            <a:prstGeom prst="rect">
              <a:avLst/>
            </a:prstGeom>
            <a:noFill/>
          </p:spPr>
          <p:txBody>
            <a:bodyPr wrap="square" rtlCol="0">
              <a:spAutoFit/>
            </a:bodyPr>
            <a:lstStyle/>
            <a:p>
              <a:pPr algn="ctr"/>
              <a:r>
                <a:rPr lang="en-US" sz="2400" dirty="0"/>
                <a:t>Put your solution aside</a:t>
              </a:r>
            </a:p>
          </p:txBody>
        </p:sp>
      </p:grpSp>
      <p:sp>
        <p:nvSpPr>
          <p:cNvPr id="168" name="Rectangle 167">
            <a:extLst>
              <a:ext uri="{FF2B5EF4-FFF2-40B4-BE49-F238E27FC236}">
                <a16:creationId xmlns:a16="http://schemas.microsoft.com/office/drawing/2014/main" id="{29F8E0E6-59CA-EE79-C7AB-8C3C882B1E11}"/>
              </a:ext>
            </a:extLst>
          </p:cNvPr>
          <p:cNvSpPr/>
          <p:nvPr/>
        </p:nvSpPr>
        <p:spPr>
          <a:xfrm>
            <a:off x="1253340" y="1138291"/>
            <a:ext cx="542136" cy="923330"/>
          </a:xfrm>
          <a:prstGeom prst="rect">
            <a:avLst/>
          </a:prstGeom>
          <a:noFill/>
        </p:spPr>
        <p:txBody>
          <a:bodyPr wrap="none" lIns="91440" tIns="45720" rIns="91440" bIns="45720">
            <a:spAutoFit/>
          </a:bodyPr>
          <a:lstStyle/>
          <a:p>
            <a:pPr algn="ctr"/>
            <a:r>
              <a:rPr lang="en-US" sz="5400" b="1" spc="50" dirty="0">
                <a:ln w="38100" cmpd="sng">
                  <a:solidFill>
                    <a:schemeClr val="accent6">
                      <a:lumMod val="75000"/>
                    </a:schemeClr>
                  </a:solidFill>
                  <a:prstDash val="solid"/>
                </a:ln>
                <a:solidFill>
                  <a:srgbClr val="70AD47">
                    <a:tint val="1000"/>
                  </a:srgbClr>
                </a:solidFill>
                <a:effectLst>
                  <a:glow rad="38100">
                    <a:schemeClr val="accent1">
                      <a:alpha val="40000"/>
                    </a:schemeClr>
                  </a:glow>
                </a:effectLst>
              </a:rPr>
              <a:t>1</a:t>
            </a:r>
            <a:endParaRPr lang="en-US" sz="5400" b="1" cap="none" spc="50" dirty="0">
              <a:ln w="38100" cmpd="sng">
                <a:solidFill>
                  <a:schemeClr val="accent6">
                    <a:lumMod val="75000"/>
                  </a:schemeClr>
                </a:solidFill>
                <a:prstDash val="solid"/>
              </a:ln>
              <a:solidFill>
                <a:srgbClr val="70AD47">
                  <a:tint val="1000"/>
                </a:srgbClr>
              </a:solidFill>
              <a:effectLst>
                <a:glow rad="38100">
                  <a:schemeClr val="accent1">
                    <a:alpha val="40000"/>
                  </a:schemeClr>
                </a:glow>
              </a:effectLst>
            </a:endParaRPr>
          </a:p>
        </p:txBody>
      </p:sp>
      <p:sp>
        <p:nvSpPr>
          <p:cNvPr id="170" name="Rectangle 169">
            <a:extLst>
              <a:ext uri="{FF2B5EF4-FFF2-40B4-BE49-F238E27FC236}">
                <a16:creationId xmlns:a16="http://schemas.microsoft.com/office/drawing/2014/main" id="{32E91F0C-C68B-A0CA-5CFB-0D764176A652}"/>
              </a:ext>
            </a:extLst>
          </p:cNvPr>
          <p:cNvSpPr/>
          <p:nvPr/>
        </p:nvSpPr>
        <p:spPr>
          <a:xfrm>
            <a:off x="3293716" y="1138291"/>
            <a:ext cx="542136" cy="923330"/>
          </a:xfrm>
          <a:prstGeom prst="rect">
            <a:avLst/>
          </a:prstGeom>
          <a:noFill/>
        </p:spPr>
        <p:txBody>
          <a:bodyPr wrap="none" lIns="91440" tIns="45720" rIns="91440" bIns="45720">
            <a:spAutoFit/>
          </a:bodyPr>
          <a:lstStyle/>
          <a:p>
            <a:pPr algn="ctr"/>
            <a:r>
              <a:rPr lang="en-US" sz="5400" b="1" cap="none" spc="50" dirty="0">
                <a:ln w="38100" cmpd="sng">
                  <a:solidFill>
                    <a:schemeClr val="accent6">
                      <a:lumMod val="75000"/>
                    </a:schemeClr>
                  </a:solidFill>
                  <a:prstDash val="solid"/>
                </a:ln>
                <a:solidFill>
                  <a:srgbClr val="70AD47">
                    <a:tint val="1000"/>
                  </a:srgbClr>
                </a:solidFill>
                <a:effectLst>
                  <a:glow rad="38100">
                    <a:schemeClr val="accent1">
                      <a:alpha val="40000"/>
                    </a:schemeClr>
                  </a:glow>
                </a:effectLst>
              </a:rPr>
              <a:t>2</a:t>
            </a:r>
          </a:p>
        </p:txBody>
      </p:sp>
      <p:sp>
        <p:nvSpPr>
          <p:cNvPr id="172" name="Rectangle 171">
            <a:extLst>
              <a:ext uri="{FF2B5EF4-FFF2-40B4-BE49-F238E27FC236}">
                <a16:creationId xmlns:a16="http://schemas.microsoft.com/office/drawing/2014/main" id="{C9728A68-34B0-EA64-2CA3-577F5C1737B7}"/>
              </a:ext>
            </a:extLst>
          </p:cNvPr>
          <p:cNvSpPr/>
          <p:nvPr/>
        </p:nvSpPr>
        <p:spPr>
          <a:xfrm>
            <a:off x="5879197" y="1138291"/>
            <a:ext cx="542136" cy="923330"/>
          </a:xfrm>
          <a:prstGeom prst="rect">
            <a:avLst/>
          </a:prstGeom>
          <a:noFill/>
        </p:spPr>
        <p:txBody>
          <a:bodyPr wrap="none" lIns="91440" tIns="45720" rIns="91440" bIns="45720">
            <a:spAutoFit/>
          </a:bodyPr>
          <a:lstStyle/>
          <a:p>
            <a:pPr algn="ctr"/>
            <a:r>
              <a:rPr lang="en-US" sz="5400" b="1" cap="none" spc="50" dirty="0">
                <a:ln w="38100" cmpd="sng">
                  <a:solidFill>
                    <a:schemeClr val="accent6">
                      <a:lumMod val="75000"/>
                    </a:schemeClr>
                  </a:solidFill>
                  <a:prstDash val="solid"/>
                </a:ln>
                <a:solidFill>
                  <a:srgbClr val="70AD47">
                    <a:tint val="1000"/>
                  </a:srgbClr>
                </a:solidFill>
                <a:effectLst>
                  <a:glow rad="38100">
                    <a:schemeClr val="accent1">
                      <a:alpha val="40000"/>
                    </a:schemeClr>
                  </a:glow>
                </a:effectLst>
              </a:rPr>
              <a:t>3</a:t>
            </a:r>
          </a:p>
        </p:txBody>
      </p:sp>
      <p:grpSp>
        <p:nvGrpSpPr>
          <p:cNvPr id="7" name="Group 6">
            <a:extLst>
              <a:ext uri="{FF2B5EF4-FFF2-40B4-BE49-F238E27FC236}">
                <a16:creationId xmlns:a16="http://schemas.microsoft.com/office/drawing/2014/main" id="{26F232B4-4344-EFD6-9128-BB8E56090DD9}"/>
              </a:ext>
            </a:extLst>
          </p:cNvPr>
          <p:cNvGrpSpPr/>
          <p:nvPr/>
        </p:nvGrpSpPr>
        <p:grpSpPr>
          <a:xfrm>
            <a:off x="7791413" y="1138291"/>
            <a:ext cx="3344253" cy="4473232"/>
            <a:chOff x="7791413" y="1138291"/>
            <a:chExt cx="3344253" cy="4473232"/>
          </a:xfrm>
        </p:grpSpPr>
        <p:grpSp>
          <p:nvGrpSpPr>
            <p:cNvPr id="3" name="Group 2">
              <a:extLst>
                <a:ext uri="{FF2B5EF4-FFF2-40B4-BE49-F238E27FC236}">
                  <a16:creationId xmlns:a16="http://schemas.microsoft.com/office/drawing/2014/main" id="{FE8DB806-C2B7-5960-9725-6C26538A8FD5}"/>
                </a:ext>
              </a:extLst>
            </p:cNvPr>
            <p:cNvGrpSpPr/>
            <p:nvPr/>
          </p:nvGrpSpPr>
          <p:grpSpPr>
            <a:xfrm>
              <a:off x="7791413" y="2182648"/>
              <a:ext cx="3344253" cy="3428875"/>
              <a:chOff x="7791413" y="2182648"/>
              <a:chExt cx="3344253" cy="3428875"/>
            </a:xfrm>
          </p:grpSpPr>
          <p:sp>
            <p:nvSpPr>
              <p:cNvPr id="27" name="TextBox 26">
                <a:extLst>
                  <a:ext uri="{FF2B5EF4-FFF2-40B4-BE49-F238E27FC236}">
                    <a16:creationId xmlns:a16="http://schemas.microsoft.com/office/drawing/2014/main" id="{0EB76A3C-9A27-35B5-FFFD-938B325364FC}"/>
                  </a:ext>
                </a:extLst>
              </p:cNvPr>
              <p:cNvSpPr txBox="1"/>
              <p:nvPr/>
            </p:nvSpPr>
            <p:spPr>
              <a:xfrm>
                <a:off x="7791413" y="2182648"/>
                <a:ext cx="3344253" cy="584775"/>
              </a:xfrm>
              <a:prstGeom prst="rect">
                <a:avLst/>
              </a:prstGeom>
              <a:noFill/>
            </p:spPr>
            <p:txBody>
              <a:bodyPr wrap="square" rtlCol="0">
                <a:spAutoFit/>
              </a:bodyPr>
              <a:lstStyle/>
              <a:p>
                <a:pPr algn="ctr"/>
                <a:r>
                  <a:rPr lang="en-US" sz="3200" dirty="0"/>
                  <a:t>Investigate</a:t>
                </a:r>
              </a:p>
            </p:txBody>
          </p:sp>
          <p:pic>
            <p:nvPicPr>
              <p:cNvPr id="31" name="Picture 30">
                <a:extLst>
                  <a:ext uri="{FF2B5EF4-FFF2-40B4-BE49-F238E27FC236}">
                    <a16:creationId xmlns:a16="http://schemas.microsoft.com/office/drawing/2014/main" id="{E5372BFC-14C3-517B-EBDB-5E4D96D1B342}"/>
                  </a:ext>
                </a:extLst>
              </p:cNvPr>
              <p:cNvPicPr>
                <a:picLocks noChangeAspect="1"/>
              </p:cNvPicPr>
              <p:nvPr/>
            </p:nvPicPr>
            <p:blipFill>
              <a:blip r:embed="rId5">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7904775" y="3069167"/>
                <a:ext cx="1016942" cy="2542356"/>
              </a:xfrm>
              <a:prstGeom prst="rect">
                <a:avLst/>
              </a:prstGeom>
            </p:spPr>
          </p:pic>
          <p:pic>
            <p:nvPicPr>
              <p:cNvPr id="161" name="Picture 160">
                <a:extLst>
                  <a:ext uri="{FF2B5EF4-FFF2-40B4-BE49-F238E27FC236}">
                    <a16:creationId xmlns:a16="http://schemas.microsoft.com/office/drawing/2014/main" id="{530688E4-08D8-1EBD-5034-B113C2DB26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55222" y="3069167"/>
                <a:ext cx="1271178" cy="2542356"/>
              </a:xfrm>
              <a:prstGeom prst="rect">
                <a:avLst/>
              </a:prstGeom>
            </p:spPr>
          </p:pic>
          <p:sp>
            <p:nvSpPr>
              <p:cNvPr id="162" name="TextBox 161">
                <a:extLst>
                  <a:ext uri="{FF2B5EF4-FFF2-40B4-BE49-F238E27FC236}">
                    <a16:creationId xmlns:a16="http://schemas.microsoft.com/office/drawing/2014/main" id="{A5D0AA3A-8963-8D24-218D-4FE762823088}"/>
                  </a:ext>
                </a:extLst>
              </p:cNvPr>
              <p:cNvSpPr txBox="1"/>
              <p:nvPr/>
            </p:nvSpPr>
            <p:spPr>
              <a:xfrm>
                <a:off x="8573376" y="3210681"/>
                <a:ext cx="1536731" cy="1569660"/>
              </a:xfrm>
              <a:prstGeom prst="rect">
                <a:avLst/>
              </a:prstGeom>
              <a:noFill/>
            </p:spPr>
            <p:txBody>
              <a:bodyPr wrap="square" rtlCol="0">
                <a:spAutoFit/>
              </a:bodyPr>
              <a:lstStyle/>
              <a:p>
                <a:pPr algn="ctr"/>
                <a:r>
                  <a:rPr lang="en-US" sz="2400" dirty="0"/>
                  <a:t>Talk to Others and do Research</a:t>
                </a:r>
              </a:p>
            </p:txBody>
          </p:sp>
        </p:grpSp>
        <p:sp>
          <p:nvSpPr>
            <p:cNvPr id="174" name="Rectangle 173">
              <a:extLst>
                <a:ext uri="{FF2B5EF4-FFF2-40B4-BE49-F238E27FC236}">
                  <a16:creationId xmlns:a16="http://schemas.microsoft.com/office/drawing/2014/main" id="{33DC2421-EBBB-5E21-A27D-1F837D283E44}"/>
                </a:ext>
              </a:extLst>
            </p:cNvPr>
            <p:cNvSpPr/>
            <p:nvPr/>
          </p:nvSpPr>
          <p:spPr>
            <a:xfrm>
              <a:off x="9070673" y="1138291"/>
              <a:ext cx="542136" cy="923330"/>
            </a:xfrm>
            <a:prstGeom prst="rect">
              <a:avLst/>
            </a:prstGeom>
            <a:noFill/>
          </p:spPr>
          <p:txBody>
            <a:bodyPr wrap="none" lIns="91440" tIns="45720" rIns="91440" bIns="45720">
              <a:spAutoFit/>
            </a:bodyPr>
            <a:lstStyle/>
            <a:p>
              <a:pPr algn="ctr"/>
              <a:r>
                <a:rPr lang="en-US" sz="5400" b="1" cap="none" spc="50" dirty="0">
                  <a:ln w="38100" cmpd="sng">
                    <a:solidFill>
                      <a:schemeClr val="accent6">
                        <a:lumMod val="75000"/>
                      </a:schemeClr>
                    </a:solidFill>
                    <a:prstDash val="solid"/>
                  </a:ln>
                  <a:solidFill>
                    <a:srgbClr val="70AD47">
                      <a:tint val="1000"/>
                    </a:srgbClr>
                  </a:solidFill>
                  <a:effectLst>
                    <a:glow rad="38100">
                      <a:schemeClr val="accent1">
                        <a:alpha val="40000"/>
                      </a:schemeClr>
                    </a:glow>
                  </a:effectLst>
                </a:rPr>
                <a:t>4</a:t>
              </a:r>
            </a:p>
          </p:txBody>
        </p:sp>
      </p:grpSp>
      <p:grpSp>
        <p:nvGrpSpPr>
          <p:cNvPr id="6" name="Group 5">
            <a:extLst>
              <a:ext uri="{FF2B5EF4-FFF2-40B4-BE49-F238E27FC236}">
                <a16:creationId xmlns:a16="http://schemas.microsoft.com/office/drawing/2014/main" id="{8DAD4A68-6676-BA9A-A265-7E9A387F003E}"/>
              </a:ext>
            </a:extLst>
          </p:cNvPr>
          <p:cNvGrpSpPr/>
          <p:nvPr/>
        </p:nvGrpSpPr>
        <p:grpSpPr>
          <a:xfrm>
            <a:off x="553579" y="2182648"/>
            <a:ext cx="1738279" cy="3703498"/>
            <a:chOff x="553579" y="2182648"/>
            <a:chExt cx="1738279" cy="3703498"/>
          </a:xfrm>
        </p:grpSpPr>
        <p:pic>
          <p:nvPicPr>
            <p:cNvPr id="5" name="Picture 4">
              <a:extLst>
                <a:ext uri="{FF2B5EF4-FFF2-40B4-BE49-F238E27FC236}">
                  <a16:creationId xmlns:a16="http://schemas.microsoft.com/office/drawing/2014/main" id="{F92FC56C-576C-54E0-CA52-D6FC5641FA41}"/>
                </a:ext>
              </a:extLst>
            </p:cNvPr>
            <p:cNvPicPr>
              <a:picLocks noChangeAspect="1"/>
            </p:cNvPicPr>
            <p:nvPr/>
          </p:nvPicPr>
          <p:blipFill rotWithShape="1">
            <a:blip r:embed="rId4">
              <a:duotone>
                <a:prstClr val="black"/>
                <a:schemeClr val="accent6">
                  <a:tint val="45000"/>
                  <a:satMod val="400000"/>
                </a:schemeClr>
              </a:duotone>
              <a:extLst>
                <a:ext uri="{28A0092B-C50C-407E-A947-70E740481C1C}">
                  <a14:useLocalDpi xmlns:a14="http://schemas.microsoft.com/office/drawing/2010/main" val="0"/>
                </a:ext>
              </a:extLst>
            </a:blip>
            <a:srcRect t="34521"/>
            <a:stretch>
              <a:fillRect/>
            </a:stretch>
          </p:blipFill>
          <p:spPr>
            <a:xfrm>
              <a:off x="553579" y="3479459"/>
              <a:ext cx="1738279" cy="2406687"/>
            </a:xfrm>
            <a:prstGeom prst="rect">
              <a:avLst/>
            </a:prstGeom>
          </p:spPr>
        </p:pic>
        <p:pic>
          <p:nvPicPr>
            <p:cNvPr id="13" name="Picture 12">
              <a:extLst>
                <a:ext uri="{FF2B5EF4-FFF2-40B4-BE49-F238E27FC236}">
                  <a16:creationId xmlns:a16="http://schemas.microsoft.com/office/drawing/2014/main" id="{C3FA18C7-5D36-F893-F70D-EB592A36B96E}"/>
                </a:ext>
              </a:extLst>
            </p:cNvPr>
            <p:cNvPicPr>
              <a:picLocks noChangeAspect="1"/>
            </p:cNvPicPr>
            <p:nvPr/>
          </p:nvPicPr>
          <p:blipFill rotWithShape="1">
            <a:blip r:embed="rId4">
              <a:extLst>
                <a:ext uri="{28A0092B-C50C-407E-A947-70E740481C1C}">
                  <a14:useLocalDpi xmlns:a14="http://schemas.microsoft.com/office/drawing/2010/main" val="0"/>
                </a:ext>
              </a:extLst>
            </a:blip>
            <a:srcRect b="62093"/>
            <a:stretch>
              <a:fillRect/>
            </a:stretch>
          </p:blipFill>
          <p:spPr>
            <a:xfrm>
              <a:off x="553579" y="2182648"/>
              <a:ext cx="1738279" cy="1393259"/>
            </a:xfrm>
            <a:prstGeom prst="rect">
              <a:avLst/>
            </a:prstGeom>
          </p:spPr>
        </p:pic>
      </p:grpSp>
    </p:spTree>
    <p:extLst>
      <p:ext uri="{BB962C8B-B14F-4D97-AF65-F5344CB8AC3E}">
        <p14:creationId xmlns:p14="http://schemas.microsoft.com/office/powerpoint/2010/main" val="342359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7"/>
                                        </p:tgtEl>
                                        <p:attrNameLst>
                                          <p:attrName>style.visibility</p:attrName>
                                        </p:attrNameLst>
                                      </p:cBhvr>
                                      <p:to>
                                        <p:strVal val="visible"/>
                                      </p:to>
                                    </p:set>
                                    <p:anim calcmode="lin" valueType="num">
                                      <p:cBhvr additive="base">
                                        <p:cTn id="7" dur="500" fill="hold"/>
                                        <p:tgtEl>
                                          <p:spTgt spid="167"/>
                                        </p:tgtEl>
                                        <p:attrNameLst>
                                          <p:attrName>ppt_x</p:attrName>
                                        </p:attrNameLst>
                                      </p:cBhvr>
                                      <p:tavLst>
                                        <p:tav tm="0">
                                          <p:val>
                                            <p:strVal val="#ppt_x"/>
                                          </p:val>
                                        </p:tav>
                                        <p:tav tm="100000">
                                          <p:val>
                                            <p:strVal val="#ppt_x"/>
                                          </p:val>
                                        </p:tav>
                                      </p:tavLst>
                                    </p:anim>
                                    <p:anim calcmode="lin" valueType="num">
                                      <p:cBhvr additive="base">
                                        <p:cTn id="8" dur="500" fill="hold"/>
                                        <p:tgtEl>
                                          <p:spTgt spid="16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0"/>
                                        </p:tgtEl>
                                        <p:attrNameLst>
                                          <p:attrName>style.visibility</p:attrName>
                                        </p:attrNameLst>
                                      </p:cBhvr>
                                      <p:to>
                                        <p:strVal val="visible"/>
                                      </p:to>
                                    </p:set>
                                    <p:anim calcmode="lin" valueType="num">
                                      <p:cBhvr additive="base">
                                        <p:cTn id="11" dur="500" fill="hold"/>
                                        <p:tgtEl>
                                          <p:spTgt spid="170"/>
                                        </p:tgtEl>
                                        <p:attrNameLst>
                                          <p:attrName>ppt_x</p:attrName>
                                        </p:attrNameLst>
                                      </p:cBhvr>
                                      <p:tavLst>
                                        <p:tav tm="0">
                                          <p:val>
                                            <p:strVal val="#ppt_x"/>
                                          </p:val>
                                        </p:tav>
                                        <p:tav tm="100000">
                                          <p:val>
                                            <p:strVal val="#ppt_x"/>
                                          </p:val>
                                        </p:tav>
                                      </p:tavLst>
                                    </p:anim>
                                    <p:anim calcmode="lin" valueType="num">
                                      <p:cBhvr additive="base">
                                        <p:cTn id="12" dur="500" fill="hold"/>
                                        <p:tgtEl>
                                          <p:spTgt spid="17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72"/>
                                        </p:tgtEl>
                                        <p:attrNameLst>
                                          <p:attrName>style.visibility</p:attrName>
                                        </p:attrNameLst>
                                      </p:cBhvr>
                                      <p:to>
                                        <p:strVal val="visible"/>
                                      </p:to>
                                    </p:set>
                                    <p:anim calcmode="lin" valueType="num">
                                      <p:cBhvr additive="base">
                                        <p:cTn id="17" dur="500" fill="hold"/>
                                        <p:tgtEl>
                                          <p:spTgt spid="172"/>
                                        </p:tgtEl>
                                        <p:attrNameLst>
                                          <p:attrName>ppt_x</p:attrName>
                                        </p:attrNameLst>
                                      </p:cBhvr>
                                      <p:tavLst>
                                        <p:tav tm="0">
                                          <p:val>
                                            <p:strVal val="#ppt_x"/>
                                          </p:val>
                                        </p:tav>
                                        <p:tav tm="100000">
                                          <p:val>
                                            <p:strVal val="#ppt_x"/>
                                          </p:val>
                                        </p:tav>
                                      </p:tavLst>
                                    </p:anim>
                                    <p:anim calcmode="lin" valueType="num">
                                      <p:cBhvr additive="base">
                                        <p:cTn id="18" dur="500" fill="hold"/>
                                        <p:tgtEl>
                                          <p:spTgt spid="17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66"/>
                                        </p:tgtEl>
                                        <p:attrNameLst>
                                          <p:attrName>style.visibility</p:attrName>
                                        </p:attrNameLst>
                                      </p:cBhvr>
                                      <p:to>
                                        <p:strVal val="visible"/>
                                      </p:to>
                                    </p:set>
                                    <p:anim calcmode="lin" valueType="num">
                                      <p:cBhvr additive="base">
                                        <p:cTn id="21" dur="500" fill="hold"/>
                                        <p:tgtEl>
                                          <p:spTgt spid="166"/>
                                        </p:tgtEl>
                                        <p:attrNameLst>
                                          <p:attrName>ppt_x</p:attrName>
                                        </p:attrNameLst>
                                      </p:cBhvr>
                                      <p:tavLst>
                                        <p:tav tm="0">
                                          <p:val>
                                            <p:strVal val="#ppt_x"/>
                                          </p:val>
                                        </p:tav>
                                        <p:tav tm="100000">
                                          <p:val>
                                            <p:strVal val="#ppt_x"/>
                                          </p:val>
                                        </p:tav>
                                      </p:tavLst>
                                    </p:anim>
                                    <p:anim calcmode="lin" valueType="num">
                                      <p:cBhvr additive="base">
                                        <p:cTn id="22" dur="500" fill="hold"/>
                                        <p:tgtEl>
                                          <p:spTgt spid="16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0"/>
      <p:bldP spid="17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46A0B-D659-ABF6-C39C-26ACD788D481}"/>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4EF2BD68-A332-2400-B93B-FF85526CE38E}"/>
              </a:ext>
            </a:extLst>
          </p:cNvPr>
          <p:cNvSpPr txBox="1">
            <a:spLocks noGrp="1"/>
          </p:cNvSpPr>
          <p:nvPr>
            <p:ph type="title"/>
          </p:nvPr>
        </p:nvSpPr>
        <p:spPr>
          <a:xfrm>
            <a:off x="6841067" y="228600"/>
            <a:ext cx="4512733" cy="576119"/>
          </a:xfrm>
          <a:prstGeom prst="rect">
            <a:avLst/>
          </a:prstGeom>
          <a:effectLst>
            <a:outerShdw blurRad="203200" dist="25400" dir="5400000" rotWithShape="0">
              <a:srgbClr val="000000">
                <a:alpha val="8052"/>
              </a:srgbClr>
            </a:outerShdw>
          </a:effectLst>
        </p:spPr>
        <p:txBody>
          <a:bodyPr>
            <a:normAutofit/>
          </a:bodyPr>
          <a:lstStyle>
            <a:lvl1pPr algn="r" defTabSz="796885">
              <a:defRPr sz="9700"/>
            </a:lvl1pPr>
          </a:lstStyle>
          <a:p>
            <a:r>
              <a:rPr lang="en-US" sz="3200" dirty="0"/>
              <a:t>The First Step is Validation</a:t>
            </a:r>
            <a:endParaRPr sz="3200" dirty="0"/>
          </a:p>
        </p:txBody>
      </p:sp>
      <p:sp>
        <p:nvSpPr>
          <p:cNvPr id="2" name="Slide Number Placeholder 1">
            <a:extLst>
              <a:ext uri="{FF2B5EF4-FFF2-40B4-BE49-F238E27FC236}">
                <a16:creationId xmlns:a16="http://schemas.microsoft.com/office/drawing/2014/main" id="{90276454-89B4-D019-2EF1-2B78EF2560C3}"/>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16</a:t>
            </a:fld>
            <a:endParaRPr lang="en-US" dirty="0"/>
          </a:p>
        </p:txBody>
      </p:sp>
      <p:sp>
        <p:nvSpPr>
          <p:cNvPr id="4" name="TextBox 3">
            <a:extLst>
              <a:ext uri="{FF2B5EF4-FFF2-40B4-BE49-F238E27FC236}">
                <a16:creationId xmlns:a16="http://schemas.microsoft.com/office/drawing/2014/main" id="{DF1E3AFE-B8F0-9782-C102-A504158BB30D}"/>
              </a:ext>
            </a:extLst>
          </p:cNvPr>
          <p:cNvSpPr txBox="1"/>
          <p:nvPr/>
        </p:nvSpPr>
        <p:spPr>
          <a:xfrm>
            <a:off x="7017183" y="832646"/>
            <a:ext cx="5091545" cy="523220"/>
          </a:xfrm>
          <a:prstGeom prst="rect">
            <a:avLst/>
          </a:prstGeom>
          <a:noFill/>
        </p:spPr>
        <p:txBody>
          <a:bodyPr wrap="square" rtlCol="0">
            <a:spAutoFit/>
          </a:bodyPr>
          <a:lstStyle/>
          <a:p>
            <a:pPr algn="ctr"/>
            <a:r>
              <a:rPr lang="en-US" sz="2800" dirty="0"/>
              <a:t>to avoid wishful thinking</a:t>
            </a:r>
          </a:p>
        </p:txBody>
      </p:sp>
      <p:sp>
        <p:nvSpPr>
          <p:cNvPr id="6" name="TextBox 5">
            <a:extLst>
              <a:ext uri="{FF2B5EF4-FFF2-40B4-BE49-F238E27FC236}">
                <a16:creationId xmlns:a16="http://schemas.microsoft.com/office/drawing/2014/main" id="{FE54EF11-C368-93E8-FAA4-66E638945F8C}"/>
              </a:ext>
            </a:extLst>
          </p:cNvPr>
          <p:cNvSpPr txBox="1"/>
          <p:nvPr/>
        </p:nvSpPr>
        <p:spPr>
          <a:xfrm>
            <a:off x="3347332" y="2640473"/>
            <a:ext cx="8761396" cy="461665"/>
          </a:xfrm>
          <a:prstGeom prst="rect">
            <a:avLst/>
          </a:prstGeom>
          <a:noFill/>
        </p:spPr>
        <p:txBody>
          <a:bodyPr wrap="square">
            <a:spAutoFit/>
          </a:bodyPr>
          <a:lstStyle/>
          <a:p>
            <a:pPr algn="ctr"/>
            <a:r>
              <a:rPr lang="en-US" sz="2400" i="0" dirty="0">
                <a:effectLst/>
              </a:rPr>
              <a:t>Discovery is about Confirmation or </a:t>
            </a:r>
            <a:r>
              <a:rPr lang="en-US" sz="2400" b="1" i="0" dirty="0">
                <a:solidFill>
                  <a:srgbClr val="FF0000"/>
                </a:solidFill>
                <a:effectLst/>
              </a:rPr>
              <a:t>NOT Rationalizations</a:t>
            </a:r>
            <a:r>
              <a:rPr lang="en-US" sz="2400" i="0" dirty="0">
                <a:effectLst/>
              </a:rPr>
              <a:t>!</a:t>
            </a:r>
            <a:endParaRPr lang="en-US" sz="2400" dirty="0"/>
          </a:p>
        </p:txBody>
      </p:sp>
      <p:sp>
        <p:nvSpPr>
          <p:cNvPr id="10" name="Arrow: Curved Down 9">
            <a:extLst>
              <a:ext uri="{FF2B5EF4-FFF2-40B4-BE49-F238E27FC236}">
                <a16:creationId xmlns:a16="http://schemas.microsoft.com/office/drawing/2014/main" id="{A3C186FB-A691-E94B-F4CE-3610B6788024}"/>
              </a:ext>
            </a:extLst>
          </p:cNvPr>
          <p:cNvSpPr/>
          <p:nvPr/>
        </p:nvSpPr>
        <p:spPr>
          <a:xfrm flipH="1">
            <a:off x="4757057" y="2245331"/>
            <a:ext cx="5388429" cy="571967"/>
          </a:xfrm>
          <a:prstGeom prst="curvedDownArrow">
            <a:avLst>
              <a:gd name="adj1" fmla="val 25000"/>
              <a:gd name="adj2" fmla="val 50000"/>
              <a:gd name="adj3" fmla="val 3342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Rectangle 10">
            <a:extLst>
              <a:ext uri="{FF2B5EF4-FFF2-40B4-BE49-F238E27FC236}">
                <a16:creationId xmlns:a16="http://schemas.microsoft.com/office/drawing/2014/main" id="{AE439AEB-9DA0-FA18-2EDC-CB8F322E1FBB}"/>
              </a:ext>
            </a:extLst>
          </p:cNvPr>
          <p:cNvSpPr/>
          <p:nvPr/>
        </p:nvSpPr>
        <p:spPr>
          <a:xfrm>
            <a:off x="5873011" y="2001646"/>
            <a:ext cx="3083728" cy="752676"/>
          </a:xfrm>
          <a:prstGeom prst="rect">
            <a:avLst/>
          </a:prstGeom>
          <a:noFill/>
        </p:spPr>
        <p:txBody>
          <a:bodyPr wrap="none" lIns="91440" tIns="45720" rIns="91440" bIns="45720">
            <a:prstTxWarp prst="textArchUp">
              <a:avLst/>
            </a:prstTxWarp>
            <a:spAutoFit/>
          </a:bodyPr>
          <a:lstStyle/>
          <a:p>
            <a:pPr algn="ctr"/>
            <a:r>
              <a:rPr lang="en-US" sz="2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Pivot and Repeat</a:t>
            </a:r>
          </a:p>
        </p:txBody>
      </p:sp>
      <p:grpSp>
        <p:nvGrpSpPr>
          <p:cNvPr id="12" name="Group 11">
            <a:extLst>
              <a:ext uri="{FF2B5EF4-FFF2-40B4-BE49-F238E27FC236}">
                <a16:creationId xmlns:a16="http://schemas.microsoft.com/office/drawing/2014/main" id="{546EE2CC-7843-7703-788B-7E3E6ABE69C6}"/>
              </a:ext>
            </a:extLst>
          </p:cNvPr>
          <p:cNvGrpSpPr/>
          <p:nvPr/>
        </p:nvGrpSpPr>
        <p:grpSpPr>
          <a:xfrm>
            <a:off x="1419133" y="1303083"/>
            <a:ext cx="2544521" cy="2133251"/>
            <a:chOff x="1419133" y="943854"/>
            <a:chExt cx="2544521" cy="2133251"/>
          </a:xfrm>
        </p:grpSpPr>
        <p:sp>
          <p:nvSpPr>
            <p:cNvPr id="13" name="TextBox 12">
              <a:extLst>
                <a:ext uri="{FF2B5EF4-FFF2-40B4-BE49-F238E27FC236}">
                  <a16:creationId xmlns:a16="http://schemas.microsoft.com/office/drawing/2014/main" id="{4CEF16B6-36C5-F27E-7863-E6B4534FFFF2}"/>
                </a:ext>
              </a:extLst>
            </p:cNvPr>
            <p:cNvSpPr txBox="1"/>
            <p:nvPr/>
          </p:nvSpPr>
          <p:spPr>
            <a:xfrm>
              <a:off x="1440849" y="943854"/>
              <a:ext cx="2501091" cy="954107"/>
            </a:xfrm>
            <a:prstGeom prst="rect">
              <a:avLst/>
            </a:prstGeom>
            <a:noFill/>
          </p:spPr>
          <p:txBody>
            <a:bodyPr wrap="square" rtlCol="0">
              <a:spAutoFit/>
            </a:bodyPr>
            <a:lstStyle/>
            <a:p>
              <a:pPr algn="ctr"/>
              <a:r>
                <a:rPr lang="en-US" sz="2800" dirty="0">
                  <a:solidFill>
                    <a:srgbClr val="FFFF00"/>
                  </a:solidFill>
                </a:rPr>
                <a:t>Problem Discovery</a:t>
              </a:r>
            </a:p>
          </p:txBody>
        </p:sp>
        <p:pic>
          <p:nvPicPr>
            <p:cNvPr id="14" name="Picture 13" descr="A picture containing shape&#10;&#10;Description automatically generated">
              <a:extLst>
                <a:ext uri="{FF2B5EF4-FFF2-40B4-BE49-F238E27FC236}">
                  <a16:creationId xmlns:a16="http://schemas.microsoft.com/office/drawing/2014/main" id="{032C5B27-CF7C-222D-0FAA-FDB0CDCE4B7C}"/>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6068662">
              <a:off x="2095022" y="1208472"/>
              <a:ext cx="1192744" cy="2544521"/>
            </a:xfrm>
            <a:prstGeom prst="rect">
              <a:avLst/>
            </a:prstGeom>
          </p:spPr>
        </p:pic>
      </p:grpSp>
      <p:grpSp>
        <p:nvGrpSpPr>
          <p:cNvPr id="17" name="Group 16">
            <a:extLst>
              <a:ext uri="{FF2B5EF4-FFF2-40B4-BE49-F238E27FC236}">
                <a16:creationId xmlns:a16="http://schemas.microsoft.com/office/drawing/2014/main" id="{59E59458-8049-DD16-2B17-2BBEEBD00F4B}"/>
              </a:ext>
            </a:extLst>
          </p:cNvPr>
          <p:cNvGrpSpPr/>
          <p:nvPr/>
        </p:nvGrpSpPr>
        <p:grpSpPr>
          <a:xfrm>
            <a:off x="5663286" y="3416032"/>
            <a:ext cx="1826085" cy="1502796"/>
            <a:chOff x="4374450" y="2569827"/>
            <a:chExt cx="2742391" cy="2065478"/>
          </a:xfrm>
        </p:grpSpPr>
        <p:sp>
          <p:nvSpPr>
            <p:cNvPr id="18" name="TextBox 17">
              <a:extLst>
                <a:ext uri="{FF2B5EF4-FFF2-40B4-BE49-F238E27FC236}">
                  <a16:creationId xmlns:a16="http://schemas.microsoft.com/office/drawing/2014/main" id="{7AC91E08-BECB-8CB3-E1CC-1282FCE260ED}"/>
                </a:ext>
              </a:extLst>
            </p:cNvPr>
            <p:cNvSpPr txBox="1"/>
            <p:nvPr/>
          </p:nvSpPr>
          <p:spPr>
            <a:xfrm>
              <a:off x="4374450" y="2569827"/>
              <a:ext cx="2742391" cy="972935"/>
            </a:xfrm>
            <a:prstGeom prst="rect">
              <a:avLst/>
            </a:prstGeom>
            <a:noFill/>
          </p:spPr>
          <p:txBody>
            <a:bodyPr wrap="square" rtlCol="0">
              <a:spAutoFit/>
            </a:bodyPr>
            <a:lstStyle/>
            <a:p>
              <a:pPr algn="ctr"/>
              <a:r>
                <a:rPr lang="en-US" sz="2000" dirty="0">
                  <a:solidFill>
                    <a:schemeClr val="bg1">
                      <a:lumMod val="50000"/>
                      <a:lumOff val="50000"/>
                    </a:schemeClr>
                  </a:solidFill>
                </a:rPr>
                <a:t>Prospect Discovery</a:t>
              </a:r>
            </a:p>
          </p:txBody>
        </p:sp>
        <p:pic>
          <p:nvPicPr>
            <p:cNvPr id="19" name="Picture 18" descr="A picture containing shape&#10;&#10;Description automatically generated">
              <a:extLst>
                <a:ext uri="{FF2B5EF4-FFF2-40B4-BE49-F238E27FC236}">
                  <a16:creationId xmlns:a16="http://schemas.microsoft.com/office/drawing/2014/main" id="{3BD06E89-2BD4-BEA2-47C0-BDEEA00EBC33}"/>
                </a:ext>
              </a:extLst>
            </p:cNvPr>
            <p:cNvPicPr>
              <a:picLocks noChangeAspect="1"/>
            </p:cNvPicPr>
            <p:nvPr/>
          </p:nvPicPr>
          <p:blipFill>
            <a:blip r:embed="rId3">
              <a:duotone>
                <a:schemeClr val="accent4">
                  <a:shade val="45000"/>
                  <a:satMod val="135000"/>
                </a:schemeClr>
                <a:prstClr val="white"/>
              </a:duotone>
              <a:alphaModFix amt="35000"/>
              <a:extLst>
                <a:ext uri="{28A0092B-C50C-407E-A947-70E740481C1C}">
                  <a14:useLocalDpi xmlns:a14="http://schemas.microsoft.com/office/drawing/2010/main" val="0"/>
                </a:ext>
              </a:extLst>
            </a:blip>
            <a:stretch>
              <a:fillRect/>
            </a:stretch>
          </p:blipFill>
          <p:spPr>
            <a:xfrm rot="6068662">
              <a:off x="5149273" y="2766672"/>
              <a:ext cx="1192744" cy="2544521"/>
            </a:xfrm>
            <a:prstGeom prst="rect">
              <a:avLst/>
            </a:prstGeom>
          </p:spPr>
        </p:pic>
      </p:grpSp>
      <p:sp>
        <p:nvSpPr>
          <p:cNvPr id="21" name="TextBox 20">
            <a:extLst>
              <a:ext uri="{FF2B5EF4-FFF2-40B4-BE49-F238E27FC236}">
                <a16:creationId xmlns:a16="http://schemas.microsoft.com/office/drawing/2014/main" id="{BC37FB6D-8700-88E9-CCED-6968CB6930EA}"/>
              </a:ext>
            </a:extLst>
          </p:cNvPr>
          <p:cNvSpPr txBox="1"/>
          <p:nvPr/>
        </p:nvSpPr>
        <p:spPr>
          <a:xfrm>
            <a:off x="8942612" y="4167430"/>
            <a:ext cx="2355679" cy="707886"/>
          </a:xfrm>
          <a:prstGeom prst="rect">
            <a:avLst/>
          </a:prstGeom>
          <a:noFill/>
        </p:spPr>
        <p:txBody>
          <a:bodyPr wrap="square" rtlCol="0">
            <a:spAutoFit/>
          </a:bodyPr>
          <a:lstStyle/>
          <a:p>
            <a:pPr algn="ctr"/>
            <a:r>
              <a:rPr lang="en-US" sz="2000" dirty="0">
                <a:solidFill>
                  <a:schemeClr val="bg1">
                    <a:lumMod val="50000"/>
                    <a:lumOff val="50000"/>
                  </a:schemeClr>
                </a:solidFill>
              </a:rPr>
              <a:t>Buying</a:t>
            </a:r>
          </a:p>
          <a:p>
            <a:pPr algn="ctr"/>
            <a:r>
              <a:rPr lang="en-US" sz="2000" dirty="0">
                <a:solidFill>
                  <a:schemeClr val="bg1">
                    <a:lumMod val="50000"/>
                    <a:lumOff val="50000"/>
                  </a:schemeClr>
                </a:solidFill>
              </a:rPr>
              <a:t>Customer Discovery</a:t>
            </a:r>
          </a:p>
        </p:txBody>
      </p:sp>
      <p:pic>
        <p:nvPicPr>
          <p:cNvPr id="24" name="Picture 23" descr="A picture containing shape&#10;&#10;Description automatically generated">
            <a:extLst>
              <a:ext uri="{FF2B5EF4-FFF2-40B4-BE49-F238E27FC236}">
                <a16:creationId xmlns:a16="http://schemas.microsoft.com/office/drawing/2014/main" id="{CE132481-725E-E50C-9FAB-A30D57D56E95}"/>
              </a:ext>
            </a:extLst>
          </p:cNvPr>
          <p:cNvPicPr>
            <a:picLocks noChangeAspect="1"/>
          </p:cNvPicPr>
          <p:nvPr/>
        </p:nvPicPr>
        <p:blipFill>
          <a:blip r:embed="rId3">
            <a:duotone>
              <a:schemeClr val="accent4">
                <a:shade val="45000"/>
                <a:satMod val="135000"/>
              </a:schemeClr>
              <a:prstClr val="white"/>
            </a:duotone>
            <a:alphaModFix amt="50000"/>
            <a:extLst>
              <a:ext uri="{28A0092B-C50C-407E-A947-70E740481C1C}">
                <a14:useLocalDpi xmlns:a14="http://schemas.microsoft.com/office/drawing/2010/main" val="0"/>
              </a:ext>
            </a:extLst>
          </a:blip>
          <a:stretch>
            <a:fillRect/>
          </a:stretch>
        </p:blipFill>
        <p:spPr>
          <a:xfrm rot="6068662">
            <a:off x="9686543" y="4487122"/>
            <a:ext cx="867814" cy="1694329"/>
          </a:xfrm>
          <a:prstGeom prst="rect">
            <a:avLst/>
          </a:prstGeom>
        </p:spPr>
      </p:pic>
      <p:pic>
        <p:nvPicPr>
          <p:cNvPr id="26" name="Picture 25">
            <a:extLst>
              <a:ext uri="{FF2B5EF4-FFF2-40B4-BE49-F238E27FC236}">
                <a16:creationId xmlns:a16="http://schemas.microsoft.com/office/drawing/2014/main" id="{EA7266A5-59E9-C6A0-FDF3-CB9DB5B55C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5266" y="3641367"/>
            <a:ext cx="1628990" cy="2714982"/>
          </a:xfrm>
          <a:prstGeom prst="rect">
            <a:avLst/>
          </a:prstGeom>
        </p:spPr>
      </p:pic>
      <p:sp>
        <p:nvSpPr>
          <p:cNvPr id="28" name="TextBox 27">
            <a:extLst>
              <a:ext uri="{FF2B5EF4-FFF2-40B4-BE49-F238E27FC236}">
                <a16:creationId xmlns:a16="http://schemas.microsoft.com/office/drawing/2014/main" id="{54EB750E-B3E5-0FF6-1EBB-17A1E6437E11}"/>
              </a:ext>
            </a:extLst>
          </p:cNvPr>
          <p:cNvSpPr txBox="1"/>
          <p:nvPr/>
        </p:nvSpPr>
        <p:spPr>
          <a:xfrm>
            <a:off x="552601" y="4058166"/>
            <a:ext cx="3162875" cy="1200329"/>
          </a:xfrm>
          <a:prstGeom prst="rect">
            <a:avLst/>
          </a:prstGeom>
          <a:noFill/>
        </p:spPr>
        <p:txBody>
          <a:bodyPr wrap="square" rtlCol="0">
            <a:spAutoFit/>
          </a:bodyPr>
          <a:lstStyle/>
          <a:p>
            <a:pPr algn="ctr"/>
            <a:r>
              <a:rPr lang="en-US" sz="2400" dirty="0"/>
              <a:t>Did I find that my assumptions about the problem were correct?</a:t>
            </a:r>
          </a:p>
        </p:txBody>
      </p:sp>
    </p:spTree>
    <p:extLst>
      <p:ext uri="{BB962C8B-B14F-4D97-AF65-F5344CB8AC3E}">
        <p14:creationId xmlns:p14="http://schemas.microsoft.com/office/powerpoint/2010/main" val="175547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7C320-56AE-7D77-E3D6-FB87F33477FB}"/>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D757ABD0-8DFD-0C5B-3151-E59A631E4EA8}"/>
              </a:ext>
            </a:extLst>
          </p:cNvPr>
          <p:cNvSpPr txBox="1">
            <a:spLocks noGrp="1"/>
          </p:cNvSpPr>
          <p:nvPr>
            <p:ph type="title"/>
          </p:nvPr>
        </p:nvSpPr>
        <p:spPr>
          <a:prstGeom prst="rect">
            <a:avLst/>
          </a:prstGeom>
          <a:effectLst>
            <a:outerShdw blurRad="203200" dist="25400" dir="5400000" rotWithShape="0">
              <a:srgbClr val="000000">
                <a:alpha val="8052"/>
              </a:srgbClr>
            </a:outerShdw>
          </a:effectLst>
        </p:spPr>
        <p:txBody>
          <a:bodyPr>
            <a:normAutofit fontScale="90000"/>
          </a:bodyPr>
          <a:lstStyle>
            <a:lvl1pPr algn="r" defTabSz="796885">
              <a:defRPr sz="9700"/>
            </a:lvl1pPr>
          </a:lstStyle>
          <a:p>
            <a:r>
              <a:rPr lang="en-US" sz="3200" dirty="0"/>
              <a:t>Researching the Problem </a:t>
            </a:r>
            <a:endParaRPr sz="3200" dirty="0"/>
          </a:p>
        </p:txBody>
      </p:sp>
      <p:sp>
        <p:nvSpPr>
          <p:cNvPr id="2" name="Slide Number Placeholder 1">
            <a:extLst>
              <a:ext uri="{FF2B5EF4-FFF2-40B4-BE49-F238E27FC236}">
                <a16:creationId xmlns:a16="http://schemas.microsoft.com/office/drawing/2014/main" id="{656C0F9D-C98D-99D9-FC6E-171850F907F1}"/>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17</a:t>
            </a:fld>
            <a:endParaRPr lang="en-US" dirty="0"/>
          </a:p>
        </p:txBody>
      </p:sp>
      <p:graphicFrame>
        <p:nvGraphicFramePr>
          <p:cNvPr id="3" name="Table 2">
            <a:extLst>
              <a:ext uri="{FF2B5EF4-FFF2-40B4-BE49-F238E27FC236}">
                <a16:creationId xmlns:a16="http://schemas.microsoft.com/office/drawing/2014/main" id="{A308C6F7-E37E-DB92-BFB2-C1F6FFA08F75}"/>
              </a:ext>
            </a:extLst>
          </p:cNvPr>
          <p:cNvGraphicFramePr>
            <a:graphicFrameLocks noGrp="1"/>
          </p:cNvGraphicFramePr>
          <p:nvPr>
            <p:extLst>
              <p:ext uri="{D42A27DB-BD31-4B8C-83A1-F6EECF244321}">
                <p14:modId xmlns:p14="http://schemas.microsoft.com/office/powerpoint/2010/main" val="4290702881"/>
              </p:ext>
            </p:extLst>
          </p:nvPr>
        </p:nvGraphicFramePr>
        <p:xfrm>
          <a:off x="892629" y="2437961"/>
          <a:ext cx="3820885" cy="2963344"/>
        </p:xfrm>
        <a:graphic>
          <a:graphicData uri="http://schemas.openxmlformats.org/drawingml/2006/table">
            <a:tbl>
              <a:tblPr firstRow="1" firstCol="1" bandRow="1">
                <a:tableStyleId>{22838BEF-8BB2-4498-84A7-C5851F593DF1}</a:tableStyleId>
              </a:tblPr>
              <a:tblGrid>
                <a:gridCol w="587828">
                  <a:extLst>
                    <a:ext uri="{9D8B030D-6E8A-4147-A177-3AD203B41FA5}">
                      <a16:colId xmlns:a16="http://schemas.microsoft.com/office/drawing/2014/main" val="2625062030"/>
                    </a:ext>
                  </a:extLst>
                </a:gridCol>
                <a:gridCol w="3233057">
                  <a:extLst>
                    <a:ext uri="{9D8B030D-6E8A-4147-A177-3AD203B41FA5}">
                      <a16:colId xmlns:a16="http://schemas.microsoft.com/office/drawing/2014/main" val="2797673891"/>
                    </a:ext>
                  </a:extLst>
                </a:gridCol>
              </a:tblGrid>
              <a:tr h="370418">
                <a:tc>
                  <a:txBody>
                    <a:bodyPr/>
                    <a:lstStyle/>
                    <a:p>
                      <a:pPr marL="0" marR="14605" algn="ctr">
                        <a:lnSpc>
                          <a:spcPct val="107000"/>
                        </a:lnSpc>
                        <a:spcAft>
                          <a:spcPts val="800"/>
                        </a:spcAft>
                        <a:buNone/>
                      </a:pPr>
                      <a:r>
                        <a:rPr lang="en-US" sz="2200" kern="100" dirty="0">
                          <a:effectLst/>
                        </a:rPr>
                        <a:t>1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tc>
                  <a:txBody>
                    <a:bodyPr/>
                    <a:lstStyle/>
                    <a:p>
                      <a:pPr marL="1270" marR="0">
                        <a:lnSpc>
                          <a:spcPct val="107000"/>
                        </a:lnSpc>
                        <a:spcAft>
                          <a:spcPts val="800"/>
                        </a:spcAft>
                        <a:buNone/>
                      </a:pPr>
                      <a:r>
                        <a:rPr lang="en-US" sz="2200" b="0" kern="100" dirty="0">
                          <a:effectLst/>
                        </a:rPr>
                        <a:t>Who has it? </a:t>
                      </a:r>
                      <a:endParaRPr lang="en-US" sz="2200" b="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extLst>
                  <a:ext uri="{0D108BD9-81ED-4DB2-BD59-A6C34878D82A}">
                    <a16:rowId xmlns:a16="http://schemas.microsoft.com/office/drawing/2014/main" val="2988405299"/>
                  </a:ext>
                </a:extLst>
              </a:tr>
              <a:tr h="370418">
                <a:tc>
                  <a:txBody>
                    <a:bodyPr/>
                    <a:lstStyle/>
                    <a:p>
                      <a:pPr marL="0" marR="14605" algn="ctr">
                        <a:lnSpc>
                          <a:spcPct val="107000"/>
                        </a:lnSpc>
                        <a:spcAft>
                          <a:spcPts val="800"/>
                        </a:spcAft>
                        <a:buNone/>
                      </a:pPr>
                      <a:r>
                        <a:rPr lang="en-US" sz="2200" kern="100" dirty="0">
                          <a:effectLst/>
                        </a:rPr>
                        <a:t>2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tc>
                  <a:txBody>
                    <a:bodyPr/>
                    <a:lstStyle/>
                    <a:p>
                      <a:pPr marL="1270" marR="0">
                        <a:lnSpc>
                          <a:spcPct val="107000"/>
                        </a:lnSpc>
                        <a:spcAft>
                          <a:spcPts val="800"/>
                        </a:spcAft>
                        <a:buNone/>
                      </a:pPr>
                      <a:r>
                        <a:rPr lang="en-US" sz="2200" kern="100" dirty="0">
                          <a:effectLst/>
                        </a:rPr>
                        <a:t>How long?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extLst>
                  <a:ext uri="{0D108BD9-81ED-4DB2-BD59-A6C34878D82A}">
                    <a16:rowId xmlns:a16="http://schemas.microsoft.com/office/drawing/2014/main" val="364053218"/>
                  </a:ext>
                </a:extLst>
              </a:tr>
              <a:tr h="370418">
                <a:tc>
                  <a:txBody>
                    <a:bodyPr/>
                    <a:lstStyle/>
                    <a:p>
                      <a:pPr marL="0" marR="14605" algn="ctr">
                        <a:lnSpc>
                          <a:spcPct val="107000"/>
                        </a:lnSpc>
                        <a:spcAft>
                          <a:spcPts val="800"/>
                        </a:spcAft>
                        <a:buNone/>
                      </a:pPr>
                      <a:r>
                        <a:rPr lang="en-US" sz="2200" kern="100" dirty="0">
                          <a:effectLst/>
                        </a:rPr>
                        <a:t>3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tc>
                  <a:txBody>
                    <a:bodyPr/>
                    <a:lstStyle/>
                    <a:p>
                      <a:pPr marL="1270" marR="0">
                        <a:lnSpc>
                          <a:spcPct val="107000"/>
                        </a:lnSpc>
                        <a:spcAft>
                          <a:spcPts val="800"/>
                        </a:spcAft>
                        <a:buNone/>
                      </a:pPr>
                      <a:r>
                        <a:rPr lang="en-US" sz="2200" kern="100" dirty="0">
                          <a:effectLst/>
                        </a:rPr>
                        <a:t>How widespread?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extLst>
                  <a:ext uri="{0D108BD9-81ED-4DB2-BD59-A6C34878D82A}">
                    <a16:rowId xmlns:a16="http://schemas.microsoft.com/office/drawing/2014/main" val="1274151615"/>
                  </a:ext>
                </a:extLst>
              </a:tr>
              <a:tr h="370418">
                <a:tc>
                  <a:txBody>
                    <a:bodyPr/>
                    <a:lstStyle/>
                    <a:p>
                      <a:pPr marL="0" marR="14605" algn="ctr">
                        <a:lnSpc>
                          <a:spcPct val="107000"/>
                        </a:lnSpc>
                        <a:spcAft>
                          <a:spcPts val="800"/>
                        </a:spcAft>
                        <a:buNone/>
                      </a:pPr>
                      <a:r>
                        <a:rPr lang="en-US" sz="2200" kern="100" dirty="0">
                          <a:effectLst/>
                        </a:rPr>
                        <a:t>4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tc>
                  <a:txBody>
                    <a:bodyPr/>
                    <a:lstStyle/>
                    <a:p>
                      <a:pPr marL="1270" marR="0">
                        <a:lnSpc>
                          <a:spcPct val="107000"/>
                        </a:lnSpc>
                        <a:spcAft>
                          <a:spcPts val="800"/>
                        </a:spcAft>
                        <a:buNone/>
                      </a:pPr>
                      <a:r>
                        <a:rPr lang="en-US" sz="2200" kern="100" dirty="0">
                          <a:effectLst/>
                        </a:rPr>
                        <a:t>What are its causes?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extLst>
                  <a:ext uri="{0D108BD9-81ED-4DB2-BD59-A6C34878D82A}">
                    <a16:rowId xmlns:a16="http://schemas.microsoft.com/office/drawing/2014/main" val="3399486217"/>
                  </a:ext>
                </a:extLst>
              </a:tr>
              <a:tr h="370418">
                <a:tc>
                  <a:txBody>
                    <a:bodyPr/>
                    <a:lstStyle/>
                    <a:p>
                      <a:pPr marL="0" marR="14605" algn="ctr">
                        <a:lnSpc>
                          <a:spcPct val="107000"/>
                        </a:lnSpc>
                        <a:spcAft>
                          <a:spcPts val="800"/>
                        </a:spcAft>
                        <a:buNone/>
                      </a:pPr>
                      <a:r>
                        <a:rPr lang="en-US" sz="2200" kern="100" dirty="0">
                          <a:effectLst/>
                        </a:rPr>
                        <a:t>5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tc>
                  <a:txBody>
                    <a:bodyPr/>
                    <a:lstStyle/>
                    <a:p>
                      <a:pPr marL="1270" marR="0">
                        <a:lnSpc>
                          <a:spcPct val="107000"/>
                        </a:lnSpc>
                        <a:spcAft>
                          <a:spcPts val="800"/>
                        </a:spcAft>
                        <a:buNone/>
                      </a:pPr>
                      <a:r>
                        <a:rPr lang="en-US" sz="2200" kern="100" dirty="0">
                          <a:effectLst/>
                        </a:rPr>
                        <a:t>What are its symptoms?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extLst>
                  <a:ext uri="{0D108BD9-81ED-4DB2-BD59-A6C34878D82A}">
                    <a16:rowId xmlns:a16="http://schemas.microsoft.com/office/drawing/2014/main" val="896158174"/>
                  </a:ext>
                </a:extLst>
              </a:tr>
              <a:tr h="370418">
                <a:tc>
                  <a:txBody>
                    <a:bodyPr/>
                    <a:lstStyle/>
                    <a:p>
                      <a:pPr marL="0" marR="14605" algn="ctr">
                        <a:lnSpc>
                          <a:spcPct val="107000"/>
                        </a:lnSpc>
                        <a:spcAft>
                          <a:spcPts val="800"/>
                        </a:spcAft>
                        <a:buNone/>
                      </a:pPr>
                      <a:r>
                        <a:rPr lang="en-US" sz="2200" kern="100" dirty="0">
                          <a:effectLst/>
                        </a:rPr>
                        <a:t>6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tc>
                  <a:txBody>
                    <a:bodyPr/>
                    <a:lstStyle/>
                    <a:p>
                      <a:pPr marL="1270" marR="0">
                        <a:lnSpc>
                          <a:spcPct val="107000"/>
                        </a:lnSpc>
                        <a:spcAft>
                          <a:spcPts val="800"/>
                        </a:spcAft>
                        <a:buNone/>
                      </a:pPr>
                      <a:r>
                        <a:rPr lang="en-US" sz="2200" kern="100" dirty="0">
                          <a:effectLst/>
                        </a:rPr>
                        <a:t>What are its implications?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extLst>
                  <a:ext uri="{0D108BD9-81ED-4DB2-BD59-A6C34878D82A}">
                    <a16:rowId xmlns:a16="http://schemas.microsoft.com/office/drawing/2014/main" val="2714977652"/>
                  </a:ext>
                </a:extLst>
              </a:tr>
              <a:tr h="370418">
                <a:tc>
                  <a:txBody>
                    <a:bodyPr/>
                    <a:lstStyle/>
                    <a:p>
                      <a:pPr marL="0" marR="14605" algn="ctr">
                        <a:lnSpc>
                          <a:spcPct val="107000"/>
                        </a:lnSpc>
                        <a:spcAft>
                          <a:spcPts val="800"/>
                        </a:spcAft>
                        <a:buNone/>
                      </a:pPr>
                      <a:r>
                        <a:rPr lang="en-US" sz="2200" kern="100" dirty="0">
                          <a:effectLst/>
                        </a:rPr>
                        <a:t>7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tc>
                  <a:txBody>
                    <a:bodyPr/>
                    <a:lstStyle/>
                    <a:p>
                      <a:pPr marL="1270" marR="0">
                        <a:lnSpc>
                          <a:spcPct val="107000"/>
                        </a:lnSpc>
                        <a:spcAft>
                          <a:spcPts val="800"/>
                        </a:spcAft>
                        <a:buNone/>
                      </a:pPr>
                      <a:r>
                        <a:rPr lang="en-US" sz="2200" kern="100" dirty="0">
                          <a:effectLst/>
                        </a:rPr>
                        <a:t>Who suffers from it?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extLst>
                  <a:ext uri="{0D108BD9-81ED-4DB2-BD59-A6C34878D82A}">
                    <a16:rowId xmlns:a16="http://schemas.microsoft.com/office/drawing/2014/main" val="635017124"/>
                  </a:ext>
                </a:extLst>
              </a:tr>
              <a:tr h="370418">
                <a:tc>
                  <a:txBody>
                    <a:bodyPr/>
                    <a:lstStyle/>
                    <a:p>
                      <a:pPr marL="0" marR="14605" algn="ctr">
                        <a:lnSpc>
                          <a:spcPct val="107000"/>
                        </a:lnSpc>
                        <a:spcAft>
                          <a:spcPts val="800"/>
                        </a:spcAft>
                        <a:buNone/>
                      </a:pPr>
                      <a:r>
                        <a:rPr lang="en-US" sz="2200" kern="100" dirty="0">
                          <a:effectLst/>
                        </a:rPr>
                        <a:t>8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tc>
                  <a:txBody>
                    <a:bodyPr/>
                    <a:lstStyle/>
                    <a:p>
                      <a:pPr marL="1270" marR="0">
                        <a:lnSpc>
                          <a:spcPct val="107000"/>
                        </a:lnSpc>
                        <a:spcAft>
                          <a:spcPts val="800"/>
                        </a:spcAft>
                        <a:buNone/>
                      </a:pPr>
                      <a:r>
                        <a:rPr lang="en-US" sz="2200" kern="100" dirty="0">
                          <a:effectLst/>
                        </a:rPr>
                        <a:t>Who is responsible for it?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extLst>
                  <a:ext uri="{0D108BD9-81ED-4DB2-BD59-A6C34878D82A}">
                    <a16:rowId xmlns:a16="http://schemas.microsoft.com/office/drawing/2014/main" val="3686304729"/>
                  </a:ext>
                </a:extLst>
              </a:tr>
            </a:tbl>
          </a:graphicData>
        </a:graphic>
      </p:graphicFrame>
      <p:graphicFrame>
        <p:nvGraphicFramePr>
          <p:cNvPr id="4" name="Table 3">
            <a:extLst>
              <a:ext uri="{FF2B5EF4-FFF2-40B4-BE49-F238E27FC236}">
                <a16:creationId xmlns:a16="http://schemas.microsoft.com/office/drawing/2014/main" id="{105DD841-0E3D-B3CC-313F-D649D64C63F5}"/>
              </a:ext>
            </a:extLst>
          </p:cNvPr>
          <p:cNvGraphicFramePr>
            <a:graphicFrameLocks noGrp="1"/>
          </p:cNvGraphicFramePr>
          <p:nvPr>
            <p:extLst>
              <p:ext uri="{D42A27DB-BD31-4B8C-83A1-F6EECF244321}">
                <p14:modId xmlns:p14="http://schemas.microsoft.com/office/powerpoint/2010/main" val="3594360170"/>
              </p:ext>
            </p:extLst>
          </p:nvPr>
        </p:nvGraphicFramePr>
        <p:xfrm>
          <a:off x="5421088" y="2437962"/>
          <a:ext cx="6063343" cy="2963346"/>
        </p:xfrm>
        <a:graphic>
          <a:graphicData uri="http://schemas.openxmlformats.org/drawingml/2006/table">
            <a:tbl>
              <a:tblPr firstRow="1" firstCol="1" bandRow="1">
                <a:tableStyleId>{22838BEF-8BB2-4498-84A7-C5851F593DF1}</a:tableStyleId>
              </a:tblPr>
              <a:tblGrid>
                <a:gridCol w="664728">
                  <a:extLst>
                    <a:ext uri="{9D8B030D-6E8A-4147-A177-3AD203B41FA5}">
                      <a16:colId xmlns:a16="http://schemas.microsoft.com/office/drawing/2014/main" val="4236984455"/>
                    </a:ext>
                  </a:extLst>
                </a:gridCol>
                <a:gridCol w="5398615">
                  <a:extLst>
                    <a:ext uri="{9D8B030D-6E8A-4147-A177-3AD203B41FA5}">
                      <a16:colId xmlns:a16="http://schemas.microsoft.com/office/drawing/2014/main" val="928410554"/>
                    </a:ext>
                  </a:extLst>
                </a:gridCol>
              </a:tblGrid>
              <a:tr h="336455">
                <a:tc>
                  <a:txBody>
                    <a:bodyPr/>
                    <a:lstStyle/>
                    <a:p>
                      <a:pPr marL="0" marR="14605" algn="ctr">
                        <a:lnSpc>
                          <a:spcPct val="107000"/>
                        </a:lnSpc>
                        <a:spcAft>
                          <a:spcPts val="800"/>
                        </a:spcAft>
                        <a:buNone/>
                      </a:pPr>
                      <a:r>
                        <a:rPr lang="en-US" sz="2200" kern="100" dirty="0">
                          <a:effectLst/>
                        </a:rPr>
                        <a:t>9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tc>
                  <a:txBody>
                    <a:bodyPr/>
                    <a:lstStyle/>
                    <a:p>
                      <a:pPr marL="1270" marR="0">
                        <a:lnSpc>
                          <a:spcPct val="107000"/>
                        </a:lnSpc>
                        <a:spcAft>
                          <a:spcPts val="800"/>
                        </a:spcAft>
                        <a:buNone/>
                      </a:pPr>
                      <a:r>
                        <a:rPr lang="en-US" sz="2200" b="0" kern="100" dirty="0">
                          <a:effectLst/>
                        </a:rPr>
                        <a:t>Has it been fixed before? </a:t>
                      </a:r>
                      <a:endParaRPr lang="en-US" sz="2200" b="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extLst>
                  <a:ext uri="{0D108BD9-81ED-4DB2-BD59-A6C34878D82A}">
                    <a16:rowId xmlns:a16="http://schemas.microsoft.com/office/drawing/2014/main" val="1550843097"/>
                  </a:ext>
                </a:extLst>
              </a:tr>
              <a:tr h="336455">
                <a:tc>
                  <a:txBody>
                    <a:bodyPr/>
                    <a:lstStyle/>
                    <a:p>
                      <a:pPr marL="0" marR="14605" algn="ctr">
                        <a:lnSpc>
                          <a:spcPct val="107000"/>
                        </a:lnSpc>
                        <a:spcAft>
                          <a:spcPts val="800"/>
                        </a:spcAft>
                        <a:buNone/>
                      </a:pPr>
                      <a:r>
                        <a:rPr lang="en-US" sz="2200" kern="100" dirty="0">
                          <a:effectLst/>
                        </a:rPr>
                        <a:t>10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tc>
                  <a:txBody>
                    <a:bodyPr/>
                    <a:lstStyle/>
                    <a:p>
                      <a:pPr marL="1270" marR="0">
                        <a:lnSpc>
                          <a:spcPct val="107000"/>
                        </a:lnSpc>
                        <a:spcAft>
                          <a:spcPts val="800"/>
                        </a:spcAft>
                        <a:buNone/>
                      </a:pPr>
                      <a:r>
                        <a:rPr lang="en-US" sz="2200" kern="100" dirty="0">
                          <a:effectLst/>
                        </a:rPr>
                        <a:t>How does it stack up?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extLst>
                  <a:ext uri="{0D108BD9-81ED-4DB2-BD59-A6C34878D82A}">
                    <a16:rowId xmlns:a16="http://schemas.microsoft.com/office/drawing/2014/main" val="217571989"/>
                  </a:ext>
                </a:extLst>
              </a:tr>
              <a:tr h="336455">
                <a:tc>
                  <a:txBody>
                    <a:bodyPr/>
                    <a:lstStyle/>
                    <a:p>
                      <a:pPr marL="0" marR="14605" algn="ctr">
                        <a:lnSpc>
                          <a:spcPct val="107000"/>
                        </a:lnSpc>
                        <a:spcAft>
                          <a:spcPts val="800"/>
                        </a:spcAft>
                        <a:buNone/>
                      </a:pPr>
                      <a:r>
                        <a:rPr lang="en-US" sz="2200" kern="100" dirty="0">
                          <a:effectLst/>
                        </a:rPr>
                        <a:t>11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tc>
                  <a:txBody>
                    <a:bodyPr/>
                    <a:lstStyle/>
                    <a:p>
                      <a:pPr marL="1270" marR="0">
                        <a:lnSpc>
                          <a:spcPct val="107000"/>
                        </a:lnSpc>
                        <a:spcAft>
                          <a:spcPts val="800"/>
                        </a:spcAft>
                        <a:buNone/>
                      </a:pPr>
                      <a:r>
                        <a:rPr lang="en-US" sz="2200" kern="100" dirty="0">
                          <a:effectLst/>
                        </a:rPr>
                        <a:t>Who doesn’t want it fixed?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extLst>
                  <a:ext uri="{0D108BD9-81ED-4DB2-BD59-A6C34878D82A}">
                    <a16:rowId xmlns:a16="http://schemas.microsoft.com/office/drawing/2014/main" val="2114450008"/>
                  </a:ext>
                </a:extLst>
              </a:tr>
              <a:tr h="336455">
                <a:tc>
                  <a:txBody>
                    <a:bodyPr/>
                    <a:lstStyle/>
                    <a:p>
                      <a:pPr marL="0" marR="14605" algn="ctr">
                        <a:lnSpc>
                          <a:spcPct val="107000"/>
                        </a:lnSpc>
                        <a:spcAft>
                          <a:spcPts val="800"/>
                        </a:spcAft>
                        <a:buNone/>
                      </a:pPr>
                      <a:r>
                        <a:rPr lang="en-US" sz="2200" kern="100" dirty="0">
                          <a:effectLst/>
                        </a:rPr>
                        <a:t>12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tc>
                  <a:txBody>
                    <a:bodyPr/>
                    <a:lstStyle/>
                    <a:p>
                      <a:pPr marL="1270" marR="0">
                        <a:lnSpc>
                          <a:spcPct val="107000"/>
                        </a:lnSpc>
                        <a:spcAft>
                          <a:spcPts val="800"/>
                        </a:spcAft>
                        <a:buNone/>
                      </a:pPr>
                      <a:r>
                        <a:rPr lang="en-US" sz="2200" kern="100" dirty="0">
                          <a:effectLst/>
                        </a:rPr>
                        <a:t>Why don’t they want it fixed?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extLst>
                  <a:ext uri="{0D108BD9-81ED-4DB2-BD59-A6C34878D82A}">
                    <a16:rowId xmlns:a16="http://schemas.microsoft.com/office/drawing/2014/main" val="2249898780"/>
                  </a:ext>
                </a:extLst>
              </a:tr>
              <a:tr h="336455">
                <a:tc>
                  <a:txBody>
                    <a:bodyPr/>
                    <a:lstStyle/>
                    <a:p>
                      <a:pPr marL="0" marR="14605" algn="ctr">
                        <a:lnSpc>
                          <a:spcPct val="107000"/>
                        </a:lnSpc>
                        <a:spcAft>
                          <a:spcPts val="800"/>
                        </a:spcAft>
                        <a:buNone/>
                      </a:pPr>
                      <a:r>
                        <a:rPr lang="en-US" sz="2200" kern="100" dirty="0">
                          <a:effectLst/>
                        </a:rPr>
                        <a:t>13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tc>
                  <a:txBody>
                    <a:bodyPr/>
                    <a:lstStyle/>
                    <a:p>
                      <a:pPr marL="1270" marR="0">
                        <a:lnSpc>
                          <a:spcPct val="107000"/>
                        </a:lnSpc>
                        <a:spcAft>
                          <a:spcPts val="800"/>
                        </a:spcAft>
                        <a:buNone/>
                      </a:pPr>
                      <a:r>
                        <a:rPr lang="en-US" sz="2200" kern="100" dirty="0">
                          <a:effectLst/>
                        </a:rPr>
                        <a:t>Are there some outside forces?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extLst>
                  <a:ext uri="{0D108BD9-81ED-4DB2-BD59-A6C34878D82A}">
                    <a16:rowId xmlns:a16="http://schemas.microsoft.com/office/drawing/2014/main" val="472579916"/>
                  </a:ext>
                </a:extLst>
              </a:tr>
              <a:tr h="336455">
                <a:tc>
                  <a:txBody>
                    <a:bodyPr/>
                    <a:lstStyle/>
                    <a:p>
                      <a:pPr marL="0" marR="14605" algn="ctr">
                        <a:lnSpc>
                          <a:spcPct val="107000"/>
                        </a:lnSpc>
                        <a:spcAft>
                          <a:spcPts val="800"/>
                        </a:spcAft>
                        <a:buNone/>
                      </a:pPr>
                      <a:r>
                        <a:rPr lang="en-US" sz="2200" kern="100" dirty="0">
                          <a:effectLst/>
                        </a:rPr>
                        <a:t>14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tc>
                  <a:txBody>
                    <a:bodyPr/>
                    <a:lstStyle/>
                    <a:p>
                      <a:pPr marL="1270" marR="0">
                        <a:lnSpc>
                          <a:spcPct val="107000"/>
                        </a:lnSpc>
                        <a:spcAft>
                          <a:spcPts val="800"/>
                        </a:spcAft>
                        <a:buNone/>
                      </a:pPr>
                      <a:r>
                        <a:rPr lang="en-US" sz="2200" kern="100" dirty="0">
                          <a:effectLst/>
                        </a:rPr>
                        <a:t>What will be the impacts if fixed?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extLst>
                  <a:ext uri="{0D108BD9-81ED-4DB2-BD59-A6C34878D82A}">
                    <a16:rowId xmlns:a16="http://schemas.microsoft.com/office/drawing/2014/main" val="2935762407"/>
                  </a:ext>
                </a:extLst>
              </a:tr>
              <a:tr h="336455">
                <a:tc>
                  <a:txBody>
                    <a:bodyPr/>
                    <a:lstStyle/>
                    <a:p>
                      <a:pPr marL="0" marR="14605" algn="ctr">
                        <a:lnSpc>
                          <a:spcPct val="107000"/>
                        </a:lnSpc>
                        <a:spcAft>
                          <a:spcPts val="800"/>
                        </a:spcAft>
                        <a:buNone/>
                      </a:pPr>
                      <a:r>
                        <a:rPr lang="en-US" sz="2200" kern="100" dirty="0">
                          <a:effectLst/>
                        </a:rPr>
                        <a:t>15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tc>
                  <a:txBody>
                    <a:bodyPr/>
                    <a:lstStyle/>
                    <a:p>
                      <a:pPr marL="1270" marR="0">
                        <a:lnSpc>
                          <a:spcPct val="107000"/>
                        </a:lnSpc>
                        <a:spcAft>
                          <a:spcPts val="800"/>
                        </a:spcAft>
                        <a:buNone/>
                      </a:pPr>
                      <a:r>
                        <a:rPr lang="en-US" sz="2200" kern="100" dirty="0">
                          <a:effectLst/>
                        </a:rPr>
                        <a:t>Is this a good time to bring it up? </a:t>
                      </a:r>
                      <a:endParaRPr lang="en-US" sz="2200" kern="100" dirty="0">
                        <a:solidFill>
                          <a:srgbClr val="000000"/>
                        </a:solidFill>
                        <a:effectLst/>
                        <a:latin typeface="Calibri" panose="020F0502020204030204" pitchFamily="34" charset="0"/>
                        <a:ea typeface="Calibri" panose="020F0502020204030204" pitchFamily="34" charset="0"/>
                      </a:endParaRPr>
                    </a:p>
                  </a:txBody>
                  <a:tcPr marL="28484" marR="22841" marT="12092" marB="0"/>
                </a:tc>
                <a:extLst>
                  <a:ext uri="{0D108BD9-81ED-4DB2-BD59-A6C34878D82A}">
                    <a16:rowId xmlns:a16="http://schemas.microsoft.com/office/drawing/2014/main" val="3031376213"/>
                  </a:ext>
                </a:extLst>
              </a:tr>
              <a:tr h="478402">
                <a:tc>
                  <a:txBody>
                    <a:bodyPr/>
                    <a:lstStyle/>
                    <a:p>
                      <a:pPr marL="0" marR="14605" algn="ctr" defTabSz="914400" rtl="0" eaLnBrk="1" latinLnBrk="0" hangingPunct="1">
                        <a:lnSpc>
                          <a:spcPct val="107000"/>
                        </a:lnSpc>
                        <a:spcAft>
                          <a:spcPts val="800"/>
                        </a:spcAft>
                        <a:buNone/>
                      </a:pPr>
                      <a:r>
                        <a:rPr lang="en-US" sz="2200" b="1" kern="100" dirty="0">
                          <a:solidFill>
                            <a:schemeClr val="dk1"/>
                          </a:solidFill>
                          <a:effectLst/>
                          <a:latin typeface="+mn-lt"/>
                          <a:ea typeface="+mn-ea"/>
                          <a:cs typeface="+mn-cs"/>
                        </a:rPr>
                        <a:t>16 </a:t>
                      </a:r>
                    </a:p>
                  </a:txBody>
                  <a:tcPr marL="28484" marR="22841" marT="12092" marB="0"/>
                </a:tc>
                <a:tc>
                  <a:txBody>
                    <a:bodyPr/>
                    <a:lstStyle/>
                    <a:p>
                      <a:pPr marL="0" marR="14605" algn="l" defTabSz="914400" rtl="0" eaLnBrk="1" latinLnBrk="0" hangingPunct="1">
                        <a:lnSpc>
                          <a:spcPct val="107000"/>
                        </a:lnSpc>
                        <a:spcAft>
                          <a:spcPts val="800"/>
                        </a:spcAft>
                        <a:buNone/>
                      </a:pPr>
                      <a:r>
                        <a:rPr lang="en-US" sz="2200" b="0" kern="100" dirty="0">
                          <a:solidFill>
                            <a:schemeClr val="dk1"/>
                          </a:solidFill>
                          <a:effectLst/>
                          <a:latin typeface="+mn-lt"/>
                          <a:ea typeface="+mn-ea"/>
                          <a:cs typeface="+mn-cs"/>
                        </a:rPr>
                        <a:t>Are there constraints in attempts to resolve it? </a:t>
                      </a:r>
                    </a:p>
                  </a:txBody>
                  <a:tcPr marL="28484" marR="22841" marT="12092" marB="0"/>
                </a:tc>
                <a:extLst>
                  <a:ext uri="{0D108BD9-81ED-4DB2-BD59-A6C34878D82A}">
                    <a16:rowId xmlns:a16="http://schemas.microsoft.com/office/drawing/2014/main" val="3627384500"/>
                  </a:ext>
                </a:extLst>
              </a:tr>
            </a:tbl>
          </a:graphicData>
        </a:graphic>
      </p:graphicFrame>
      <p:sp>
        <p:nvSpPr>
          <p:cNvPr id="5" name="TextBox 4">
            <a:extLst>
              <a:ext uri="{FF2B5EF4-FFF2-40B4-BE49-F238E27FC236}">
                <a16:creationId xmlns:a16="http://schemas.microsoft.com/office/drawing/2014/main" id="{4C3B837C-E08B-14E6-D111-F63959090C64}"/>
              </a:ext>
            </a:extLst>
          </p:cNvPr>
          <p:cNvSpPr txBox="1"/>
          <p:nvPr/>
        </p:nvSpPr>
        <p:spPr>
          <a:xfrm>
            <a:off x="5902395" y="1064593"/>
            <a:ext cx="5769429" cy="461665"/>
          </a:xfrm>
          <a:prstGeom prst="rect">
            <a:avLst/>
          </a:prstGeom>
          <a:noFill/>
        </p:spPr>
        <p:txBody>
          <a:bodyPr wrap="square" rtlCol="0">
            <a:spAutoFit/>
          </a:bodyPr>
          <a:lstStyle/>
          <a:p>
            <a:pPr algn="r"/>
            <a:r>
              <a:rPr lang="en-US" sz="2400" b="1" i="1" u="sng" dirty="0">
                <a:solidFill>
                  <a:srgbClr val="FFFF00"/>
                </a:solidFill>
              </a:rPr>
              <a:t>Before</a:t>
            </a:r>
            <a:r>
              <a:rPr lang="en-US" sz="2400" i="1" dirty="0"/>
              <a:t> Even Talking About Your Solution</a:t>
            </a:r>
          </a:p>
        </p:txBody>
      </p:sp>
      <p:sp>
        <p:nvSpPr>
          <p:cNvPr id="6" name="TextBox 5">
            <a:extLst>
              <a:ext uri="{FF2B5EF4-FFF2-40B4-BE49-F238E27FC236}">
                <a16:creationId xmlns:a16="http://schemas.microsoft.com/office/drawing/2014/main" id="{8F6B2C0A-826B-5F37-6018-449FA8B4B269}"/>
              </a:ext>
            </a:extLst>
          </p:cNvPr>
          <p:cNvSpPr txBox="1"/>
          <p:nvPr/>
        </p:nvSpPr>
        <p:spPr>
          <a:xfrm>
            <a:off x="2168416" y="1628503"/>
            <a:ext cx="7467958" cy="461665"/>
          </a:xfrm>
          <a:prstGeom prst="rect">
            <a:avLst/>
          </a:prstGeom>
          <a:noFill/>
        </p:spPr>
        <p:txBody>
          <a:bodyPr wrap="square" rtlCol="0">
            <a:spAutoFit/>
          </a:bodyPr>
          <a:lstStyle/>
          <a:p>
            <a:pPr algn="ctr"/>
            <a:r>
              <a:rPr lang="en-US" sz="2400" dirty="0"/>
              <a:t>Some example questions to answer.</a:t>
            </a:r>
          </a:p>
        </p:txBody>
      </p:sp>
    </p:spTree>
    <p:extLst>
      <p:ext uri="{BB962C8B-B14F-4D97-AF65-F5344CB8AC3E}">
        <p14:creationId xmlns:p14="http://schemas.microsoft.com/office/powerpoint/2010/main" val="4180076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EDA7B-382D-13DC-A392-8DFEEC87C92D}"/>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07856C39-BD69-AB72-04A3-4139D0E2F22D}"/>
              </a:ext>
            </a:extLst>
          </p:cNvPr>
          <p:cNvSpPr txBox="1">
            <a:spLocks noGrp="1"/>
          </p:cNvSpPr>
          <p:nvPr>
            <p:ph type="title"/>
          </p:nvPr>
        </p:nvSpPr>
        <p:spPr>
          <a:xfrm>
            <a:off x="5091289" y="228600"/>
            <a:ext cx="6262511" cy="576119"/>
          </a:xfrm>
          <a:prstGeom prst="rect">
            <a:avLst/>
          </a:prstGeom>
          <a:effectLst>
            <a:outerShdw blurRad="203200" dist="25400" dir="5400000" rotWithShape="0">
              <a:srgbClr val="000000">
                <a:alpha val="8052"/>
              </a:srgbClr>
            </a:outerShdw>
          </a:effectLst>
        </p:spPr>
        <p:txBody>
          <a:bodyPr>
            <a:noAutofit/>
          </a:bodyPr>
          <a:lstStyle>
            <a:lvl1pPr algn="r" defTabSz="796885">
              <a:defRPr sz="9700"/>
            </a:lvl1pPr>
          </a:lstStyle>
          <a:p>
            <a:r>
              <a:rPr lang="en-US" sz="2800" dirty="0"/>
              <a:t>The Second Step is Verification</a:t>
            </a:r>
            <a:endParaRPr sz="2800" dirty="0"/>
          </a:p>
        </p:txBody>
      </p:sp>
      <p:sp>
        <p:nvSpPr>
          <p:cNvPr id="2" name="Slide Number Placeholder 1">
            <a:extLst>
              <a:ext uri="{FF2B5EF4-FFF2-40B4-BE49-F238E27FC236}">
                <a16:creationId xmlns:a16="http://schemas.microsoft.com/office/drawing/2014/main" id="{B3306CDD-28A2-1E7C-47CD-81F770A013CD}"/>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18</a:t>
            </a:fld>
            <a:endParaRPr lang="en-US" dirty="0"/>
          </a:p>
        </p:txBody>
      </p:sp>
      <p:sp>
        <p:nvSpPr>
          <p:cNvPr id="4" name="TextBox 3">
            <a:extLst>
              <a:ext uri="{FF2B5EF4-FFF2-40B4-BE49-F238E27FC236}">
                <a16:creationId xmlns:a16="http://schemas.microsoft.com/office/drawing/2014/main" id="{A2BE3C31-3DDE-E70D-6924-F180BC33F686}"/>
              </a:ext>
            </a:extLst>
          </p:cNvPr>
          <p:cNvSpPr txBox="1"/>
          <p:nvPr/>
        </p:nvSpPr>
        <p:spPr>
          <a:xfrm>
            <a:off x="6588474" y="748546"/>
            <a:ext cx="5091545" cy="523220"/>
          </a:xfrm>
          <a:prstGeom prst="rect">
            <a:avLst/>
          </a:prstGeom>
          <a:noFill/>
        </p:spPr>
        <p:txBody>
          <a:bodyPr wrap="square" rtlCol="0">
            <a:spAutoFit/>
          </a:bodyPr>
          <a:lstStyle/>
          <a:p>
            <a:pPr algn="ctr"/>
            <a:r>
              <a:rPr lang="en-US" sz="2800" dirty="0"/>
              <a:t>to avoid rationalization</a:t>
            </a:r>
          </a:p>
        </p:txBody>
      </p:sp>
      <p:grpSp>
        <p:nvGrpSpPr>
          <p:cNvPr id="12" name="Group 11">
            <a:extLst>
              <a:ext uri="{FF2B5EF4-FFF2-40B4-BE49-F238E27FC236}">
                <a16:creationId xmlns:a16="http://schemas.microsoft.com/office/drawing/2014/main" id="{D26D3714-1159-5996-DB41-F1D9EBB45DB6}"/>
              </a:ext>
            </a:extLst>
          </p:cNvPr>
          <p:cNvGrpSpPr/>
          <p:nvPr/>
        </p:nvGrpSpPr>
        <p:grpSpPr>
          <a:xfrm>
            <a:off x="5316213" y="2685569"/>
            <a:ext cx="2544521" cy="2133251"/>
            <a:chOff x="5316213" y="2326340"/>
            <a:chExt cx="2544521" cy="2133251"/>
          </a:xfrm>
        </p:grpSpPr>
        <p:sp>
          <p:nvSpPr>
            <p:cNvPr id="13" name="TextBox 12">
              <a:extLst>
                <a:ext uri="{FF2B5EF4-FFF2-40B4-BE49-F238E27FC236}">
                  <a16:creationId xmlns:a16="http://schemas.microsoft.com/office/drawing/2014/main" id="{182690EF-DAD0-1972-0F98-624334FB8FB9}"/>
                </a:ext>
              </a:extLst>
            </p:cNvPr>
            <p:cNvSpPr txBox="1"/>
            <p:nvPr/>
          </p:nvSpPr>
          <p:spPr>
            <a:xfrm>
              <a:off x="5337929" y="2326340"/>
              <a:ext cx="2501091" cy="954107"/>
            </a:xfrm>
            <a:prstGeom prst="rect">
              <a:avLst/>
            </a:prstGeom>
            <a:noFill/>
          </p:spPr>
          <p:txBody>
            <a:bodyPr wrap="square" rtlCol="0">
              <a:spAutoFit/>
            </a:bodyPr>
            <a:lstStyle/>
            <a:p>
              <a:pPr algn="ctr"/>
              <a:r>
                <a:rPr lang="en-US" sz="2800" dirty="0">
                  <a:solidFill>
                    <a:srgbClr val="FFFF00"/>
                  </a:solidFill>
                </a:rPr>
                <a:t>Prospect Discovery</a:t>
              </a:r>
            </a:p>
          </p:txBody>
        </p:sp>
        <p:pic>
          <p:nvPicPr>
            <p:cNvPr id="14" name="Picture 13" descr="A picture containing shape&#10;&#10;Description automatically generated">
              <a:extLst>
                <a:ext uri="{FF2B5EF4-FFF2-40B4-BE49-F238E27FC236}">
                  <a16:creationId xmlns:a16="http://schemas.microsoft.com/office/drawing/2014/main" id="{A2ED3173-62E2-4FDB-C36D-0FA1A8687C56}"/>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6068662">
              <a:off x="5992102" y="2590958"/>
              <a:ext cx="1192744" cy="2544521"/>
            </a:xfrm>
            <a:prstGeom prst="rect">
              <a:avLst/>
            </a:prstGeom>
          </p:spPr>
        </p:pic>
      </p:grpSp>
      <p:grpSp>
        <p:nvGrpSpPr>
          <p:cNvPr id="17" name="Group 16">
            <a:extLst>
              <a:ext uri="{FF2B5EF4-FFF2-40B4-BE49-F238E27FC236}">
                <a16:creationId xmlns:a16="http://schemas.microsoft.com/office/drawing/2014/main" id="{C84CEDE5-F411-8526-BDC3-6831477E4E8E}"/>
              </a:ext>
            </a:extLst>
          </p:cNvPr>
          <p:cNvGrpSpPr/>
          <p:nvPr/>
        </p:nvGrpSpPr>
        <p:grpSpPr>
          <a:xfrm>
            <a:off x="949776" y="1500140"/>
            <a:ext cx="1826085" cy="1502802"/>
            <a:chOff x="-2704240" y="-63418"/>
            <a:chExt cx="2742391" cy="2065491"/>
          </a:xfrm>
        </p:grpSpPr>
        <p:sp>
          <p:nvSpPr>
            <p:cNvPr id="18" name="TextBox 17">
              <a:extLst>
                <a:ext uri="{FF2B5EF4-FFF2-40B4-BE49-F238E27FC236}">
                  <a16:creationId xmlns:a16="http://schemas.microsoft.com/office/drawing/2014/main" id="{13BBF057-3E01-761C-2B16-3FEE07A32781}"/>
                </a:ext>
              </a:extLst>
            </p:cNvPr>
            <p:cNvSpPr txBox="1"/>
            <p:nvPr/>
          </p:nvSpPr>
          <p:spPr>
            <a:xfrm>
              <a:off x="-2704240" y="-63418"/>
              <a:ext cx="2742391" cy="972937"/>
            </a:xfrm>
            <a:prstGeom prst="rect">
              <a:avLst/>
            </a:prstGeom>
            <a:noFill/>
          </p:spPr>
          <p:txBody>
            <a:bodyPr wrap="square" rtlCol="0">
              <a:spAutoFit/>
            </a:bodyPr>
            <a:lstStyle/>
            <a:p>
              <a:pPr algn="ctr"/>
              <a:r>
                <a:rPr lang="en-US" sz="2000" dirty="0">
                  <a:solidFill>
                    <a:schemeClr val="bg1">
                      <a:lumMod val="50000"/>
                      <a:lumOff val="50000"/>
                    </a:schemeClr>
                  </a:solidFill>
                </a:rPr>
                <a:t>Problem Discovery</a:t>
              </a:r>
            </a:p>
          </p:txBody>
        </p:sp>
        <p:pic>
          <p:nvPicPr>
            <p:cNvPr id="19" name="Picture 18" descr="A picture containing shape&#10;&#10;Description automatically generated">
              <a:extLst>
                <a:ext uri="{FF2B5EF4-FFF2-40B4-BE49-F238E27FC236}">
                  <a16:creationId xmlns:a16="http://schemas.microsoft.com/office/drawing/2014/main" id="{45315EE0-CF86-B339-BFDE-2FE6337591B1}"/>
                </a:ext>
              </a:extLst>
            </p:cNvPr>
            <p:cNvPicPr>
              <a:picLocks noChangeAspect="1"/>
            </p:cNvPicPr>
            <p:nvPr/>
          </p:nvPicPr>
          <p:blipFill>
            <a:blip r:embed="rId3">
              <a:duotone>
                <a:schemeClr val="accent4">
                  <a:shade val="45000"/>
                  <a:satMod val="135000"/>
                </a:schemeClr>
                <a:prstClr val="white"/>
              </a:duotone>
              <a:alphaModFix amt="35000"/>
              <a:extLst>
                <a:ext uri="{28A0092B-C50C-407E-A947-70E740481C1C}">
                  <a14:useLocalDpi xmlns:a14="http://schemas.microsoft.com/office/drawing/2010/main" val="0"/>
                </a:ext>
              </a:extLst>
            </a:blip>
            <a:stretch>
              <a:fillRect/>
            </a:stretch>
          </p:blipFill>
          <p:spPr>
            <a:xfrm rot="6068662">
              <a:off x="-1929419" y="133441"/>
              <a:ext cx="1192741" cy="2544523"/>
            </a:xfrm>
            <a:prstGeom prst="rect">
              <a:avLst/>
            </a:prstGeom>
          </p:spPr>
        </p:pic>
      </p:grpSp>
      <p:sp>
        <p:nvSpPr>
          <p:cNvPr id="21" name="TextBox 20">
            <a:extLst>
              <a:ext uri="{FF2B5EF4-FFF2-40B4-BE49-F238E27FC236}">
                <a16:creationId xmlns:a16="http://schemas.microsoft.com/office/drawing/2014/main" id="{3FF2B4DB-86FF-C117-462C-494922F0FE4D}"/>
              </a:ext>
            </a:extLst>
          </p:cNvPr>
          <p:cNvSpPr txBox="1"/>
          <p:nvPr/>
        </p:nvSpPr>
        <p:spPr>
          <a:xfrm>
            <a:off x="8942612" y="4167430"/>
            <a:ext cx="2355679" cy="707886"/>
          </a:xfrm>
          <a:prstGeom prst="rect">
            <a:avLst/>
          </a:prstGeom>
          <a:noFill/>
        </p:spPr>
        <p:txBody>
          <a:bodyPr wrap="square" rtlCol="0">
            <a:spAutoFit/>
          </a:bodyPr>
          <a:lstStyle/>
          <a:p>
            <a:pPr algn="ctr"/>
            <a:r>
              <a:rPr lang="en-US" sz="2000" dirty="0">
                <a:solidFill>
                  <a:schemeClr val="bg1">
                    <a:lumMod val="50000"/>
                    <a:lumOff val="50000"/>
                  </a:schemeClr>
                </a:solidFill>
              </a:rPr>
              <a:t>Buying</a:t>
            </a:r>
          </a:p>
          <a:p>
            <a:pPr algn="ctr"/>
            <a:r>
              <a:rPr lang="en-US" sz="2000" dirty="0">
                <a:solidFill>
                  <a:schemeClr val="bg1">
                    <a:lumMod val="50000"/>
                    <a:lumOff val="50000"/>
                  </a:schemeClr>
                </a:solidFill>
              </a:rPr>
              <a:t>Customer Discovery</a:t>
            </a:r>
          </a:p>
        </p:txBody>
      </p:sp>
      <p:pic>
        <p:nvPicPr>
          <p:cNvPr id="24" name="Picture 23" descr="A picture containing shape&#10;&#10;Description automatically generated">
            <a:extLst>
              <a:ext uri="{FF2B5EF4-FFF2-40B4-BE49-F238E27FC236}">
                <a16:creationId xmlns:a16="http://schemas.microsoft.com/office/drawing/2014/main" id="{E49AE642-7BE6-0388-3214-960DE04C9A3A}"/>
              </a:ext>
            </a:extLst>
          </p:cNvPr>
          <p:cNvPicPr>
            <a:picLocks noChangeAspect="1"/>
          </p:cNvPicPr>
          <p:nvPr/>
        </p:nvPicPr>
        <p:blipFill>
          <a:blip r:embed="rId3">
            <a:duotone>
              <a:schemeClr val="accent4">
                <a:shade val="45000"/>
                <a:satMod val="135000"/>
              </a:schemeClr>
              <a:prstClr val="white"/>
            </a:duotone>
            <a:alphaModFix amt="50000"/>
            <a:extLst>
              <a:ext uri="{28A0092B-C50C-407E-A947-70E740481C1C}">
                <a14:useLocalDpi xmlns:a14="http://schemas.microsoft.com/office/drawing/2010/main" val="0"/>
              </a:ext>
            </a:extLst>
          </a:blip>
          <a:stretch>
            <a:fillRect/>
          </a:stretch>
        </p:blipFill>
        <p:spPr>
          <a:xfrm rot="6068662">
            <a:off x="9686543" y="4487122"/>
            <a:ext cx="867814" cy="1694329"/>
          </a:xfrm>
          <a:prstGeom prst="rect">
            <a:avLst/>
          </a:prstGeom>
        </p:spPr>
      </p:pic>
      <p:sp>
        <p:nvSpPr>
          <p:cNvPr id="7" name="TextBox 6">
            <a:extLst>
              <a:ext uri="{FF2B5EF4-FFF2-40B4-BE49-F238E27FC236}">
                <a16:creationId xmlns:a16="http://schemas.microsoft.com/office/drawing/2014/main" id="{995679AA-1696-E8D3-E712-4A9EBCC63EEF}"/>
              </a:ext>
            </a:extLst>
          </p:cNvPr>
          <p:cNvSpPr txBox="1"/>
          <p:nvPr/>
        </p:nvSpPr>
        <p:spPr>
          <a:xfrm>
            <a:off x="461843" y="3071414"/>
            <a:ext cx="4068078" cy="830997"/>
          </a:xfrm>
          <a:prstGeom prst="rect">
            <a:avLst/>
          </a:prstGeom>
          <a:noFill/>
        </p:spPr>
        <p:txBody>
          <a:bodyPr wrap="square" rtlCol="0">
            <a:spAutoFit/>
          </a:bodyPr>
          <a:lstStyle/>
          <a:p>
            <a:pPr algn="ctr"/>
            <a:r>
              <a:rPr lang="en-US" sz="2400" dirty="0"/>
              <a:t>First, verify your understanding of the problem is correct.</a:t>
            </a:r>
          </a:p>
        </p:txBody>
      </p:sp>
      <p:grpSp>
        <p:nvGrpSpPr>
          <p:cNvPr id="5" name="Group 4">
            <a:extLst>
              <a:ext uri="{FF2B5EF4-FFF2-40B4-BE49-F238E27FC236}">
                <a16:creationId xmlns:a16="http://schemas.microsoft.com/office/drawing/2014/main" id="{DB31473D-41C4-F627-A173-30F0F3C5A10C}"/>
              </a:ext>
            </a:extLst>
          </p:cNvPr>
          <p:cNvGrpSpPr/>
          <p:nvPr/>
        </p:nvGrpSpPr>
        <p:grpSpPr>
          <a:xfrm>
            <a:off x="3054262" y="1707268"/>
            <a:ext cx="7765870" cy="2453832"/>
            <a:chOff x="3127022" y="1724076"/>
            <a:chExt cx="7765870" cy="2453832"/>
          </a:xfrm>
        </p:grpSpPr>
        <p:sp>
          <p:nvSpPr>
            <p:cNvPr id="9" name="TextBox 8">
              <a:extLst>
                <a:ext uri="{FF2B5EF4-FFF2-40B4-BE49-F238E27FC236}">
                  <a16:creationId xmlns:a16="http://schemas.microsoft.com/office/drawing/2014/main" id="{4B313C5F-4C6E-AD27-B5DB-9A2C5830570A}"/>
                </a:ext>
              </a:extLst>
            </p:cNvPr>
            <p:cNvSpPr txBox="1"/>
            <p:nvPr/>
          </p:nvSpPr>
          <p:spPr>
            <a:xfrm>
              <a:off x="4529922" y="1724076"/>
              <a:ext cx="4025170" cy="830997"/>
            </a:xfrm>
            <a:prstGeom prst="rect">
              <a:avLst/>
            </a:prstGeom>
            <a:noFill/>
          </p:spPr>
          <p:txBody>
            <a:bodyPr wrap="square" rtlCol="0">
              <a:spAutoFit/>
            </a:bodyPr>
            <a:lstStyle/>
            <a:p>
              <a:pPr algn="ctr"/>
              <a:r>
                <a:rPr lang="en-US" sz="2400" dirty="0"/>
                <a:t>Then, verify your solution.  Does it make sense to others?</a:t>
              </a:r>
            </a:p>
          </p:txBody>
        </p:sp>
        <p:pic>
          <p:nvPicPr>
            <p:cNvPr id="22" name="Picture 21">
              <a:extLst>
                <a:ext uri="{FF2B5EF4-FFF2-40B4-BE49-F238E27FC236}">
                  <a16:creationId xmlns:a16="http://schemas.microsoft.com/office/drawing/2014/main" id="{F40FFD0F-67F4-3435-9C28-2657B69687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37213" y="1724076"/>
              <a:ext cx="2355679" cy="2453832"/>
            </a:xfrm>
            <a:prstGeom prst="rect">
              <a:avLst/>
            </a:prstGeom>
          </p:spPr>
        </p:pic>
        <p:sp>
          <p:nvSpPr>
            <p:cNvPr id="3" name="Arrow: Bent 2">
              <a:extLst>
                <a:ext uri="{FF2B5EF4-FFF2-40B4-BE49-F238E27FC236}">
                  <a16:creationId xmlns:a16="http://schemas.microsoft.com/office/drawing/2014/main" id="{0B943519-1F66-929E-3141-A2D6C8F486F4}"/>
                </a:ext>
              </a:extLst>
            </p:cNvPr>
            <p:cNvSpPr/>
            <p:nvPr/>
          </p:nvSpPr>
          <p:spPr>
            <a:xfrm>
              <a:off x="3127022" y="1846812"/>
              <a:ext cx="1512714" cy="1178930"/>
            </a:xfrm>
            <a:prstGeom prst="bentArrow">
              <a:avLst>
                <a:gd name="adj1" fmla="val 15424"/>
                <a:gd name="adj2" fmla="val 16861"/>
                <a:gd name="adj3" fmla="val 26916"/>
                <a:gd name="adj4" fmla="val 437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6" name="Group 15">
            <a:extLst>
              <a:ext uri="{FF2B5EF4-FFF2-40B4-BE49-F238E27FC236}">
                <a16:creationId xmlns:a16="http://schemas.microsoft.com/office/drawing/2014/main" id="{225AE9F8-469D-9AE1-E7F4-295E9E16B522}"/>
              </a:ext>
            </a:extLst>
          </p:cNvPr>
          <p:cNvGrpSpPr/>
          <p:nvPr/>
        </p:nvGrpSpPr>
        <p:grpSpPr>
          <a:xfrm>
            <a:off x="1507889" y="4021890"/>
            <a:ext cx="2299692" cy="2821029"/>
            <a:chOff x="6337466" y="5053479"/>
            <a:chExt cx="2299692" cy="2821029"/>
          </a:xfrm>
        </p:grpSpPr>
        <p:pic>
          <p:nvPicPr>
            <p:cNvPr id="27" name="Picture 26">
              <a:extLst>
                <a:ext uri="{FF2B5EF4-FFF2-40B4-BE49-F238E27FC236}">
                  <a16:creationId xmlns:a16="http://schemas.microsoft.com/office/drawing/2014/main" id="{4696400A-DB9E-FF70-0794-0B3D3C7F1F16}"/>
                </a:ext>
              </a:extLst>
            </p:cNvPr>
            <p:cNvPicPr>
              <a:picLocks noChangeAspect="1"/>
            </p:cNvPicPr>
            <p:nvPr/>
          </p:nvPicPr>
          <p:blipFill>
            <a:blip r:embed="rId5">
              <a:extLst>
                <a:ext uri="{28A0092B-C50C-407E-A947-70E740481C1C}">
                  <a14:useLocalDpi xmlns:a14="http://schemas.microsoft.com/office/drawing/2010/main" val="0"/>
                </a:ext>
              </a:extLst>
            </a:blip>
            <a:srcRect r="30833"/>
            <a:stretch>
              <a:fillRect/>
            </a:stretch>
          </p:blipFill>
          <p:spPr>
            <a:xfrm>
              <a:off x="6337466" y="5053479"/>
              <a:ext cx="1570024" cy="2821029"/>
            </a:xfrm>
            <a:prstGeom prst="rect">
              <a:avLst/>
            </a:prstGeom>
          </p:spPr>
        </p:pic>
        <p:pic>
          <p:nvPicPr>
            <p:cNvPr id="8" name="Picture 7">
              <a:extLst>
                <a:ext uri="{FF2B5EF4-FFF2-40B4-BE49-F238E27FC236}">
                  <a16:creationId xmlns:a16="http://schemas.microsoft.com/office/drawing/2014/main" id="{6FF16E4D-1ECE-3D4F-3194-70C830E6AC71}"/>
                </a:ext>
              </a:extLst>
            </p:cNvPr>
            <p:cNvPicPr>
              <a:picLocks noChangeAspect="1"/>
            </p:cNvPicPr>
            <p:nvPr/>
          </p:nvPicPr>
          <p:blipFill rotWithShape="1">
            <a:blip r:embed="rId4">
              <a:extLst>
                <a:ext uri="{28A0092B-C50C-407E-A947-70E740481C1C}">
                  <a14:useLocalDpi xmlns:a14="http://schemas.microsoft.com/office/drawing/2010/main" val="0"/>
                </a:ext>
              </a:extLst>
            </a:blip>
            <a:srcRect l="72539"/>
            <a:stretch>
              <a:fillRect/>
            </a:stretch>
          </p:blipFill>
          <p:spPr>
            <a:xfrm>
              <a:off x="8045877" y="5090833"/>
              <a:ext cx="591281" cy="2668539"/>
            </a:xfrm>
            <a:prstGeom prst="rect">
              <a:avLst/>
            </a:prstGeom>
          </p:spPr>
        </p:pic>
      </p:grpSp>
    </p:spTree>
    <p:extLst>
      <p:ext uri="{BB962C8B-B14F-4D97-AF65-F5344CB8AC3E}">
        <p14:creationId xmlns:p14="http://schemas.microsoft.com/office/powerpoint/2010/main" val="276437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D34E7-6FBC-867E-E00A-A6E35DA7A03C}"/>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08204CA4-70A2-AED8-6412-4E0A1BB9EC96}"/>
              </a:ext>
            </a:extLst>
          </p:cNvPr>
          <p:cNvSpPr txBox="1">
            <a:spLocks noGrp="1"/>
          </p:cNvSpPr>
          <p:nvPr>
            <p:ph type="title"/>
          </p:nvPr>
        </p:nvSpPr>
        <p:spPr>
          <a:prstGeom prst="rect">
            <a:avLst/>
          </a:prstGeom>
          <a:effectLst>
            <a:outerShdw blurRad="203200" dist="25400" dir="5400000" rotWithShape="0">
              <a:srgbClr val="000000">
                <a:alpha val="8052"/>
              </a:srgbClr>
            </a:outerShdw>
          </a:effectLst>
        </p:spPr>
        <p:txBody>
          <a:bodyPr>
            <a:normAutofit/>
          </a:bodyPr>
          <a:lstStyle>
            <a:lvl1pPr algn="r" defTabSz="796885">
              <a:defRPr sz="9700"/>
            </a:lvl1pPr>
          </a:lstStyle>
          <a:p>
            <a:r>
              <a:rPr lang="en-US" sz="2800" dirty="0"/>
              <a:t>Key Understanding</a:t>
            </a:r>
            <a:endParaRPr sz="2800" dirty="0"/>
          </a:p>
        </p:txBody>
      </p:sp>
      <p:sp>
        <p:nvSpPr>
          <p:cNvPr id="2" name="Slide Number Placeholder 1">
            <a:extLst>
              <a:ext uri="{FF2B5EF4-FFF2-40B4-BE49-F238E27FC236}">
                <a16:creationId xmlns:a16="http://schemas.microsoft.com/office/drawing/2014/main" id="{00034879-F8AC-581F-D234-53129677FD45}"/>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19</a:t>
            </a:fld>
            <a:endParaRPr lang="en-US" dirty="0"/>
          </a:p>
        </p:txBody>
      </p:sp>
      <p:sp>
        <p:nvSpPr>
          <p:cNvPr id="9" name="TextBox 8">
            <a:extLst>
              <a:ext uri="{FF2B5EF4-FFF2-40B4-BE49-F238E27FC236}">
                <a16:creationId xmlns:a16="http://schemas.microsoft.com/office/drawing/2014/main" id="{B8D0ABD8-AB8E-0540-E855-7CFAF9A60BB2}"/>
              </a:ext>
            </a:extLst>
          </p:cNvPr>
          <p:cNvSpPr txBox="1"/>
          <p:nvPr/>
        </p:nvSpPr>
        <p:spPr>
          <a:xfrm>
            <a:off x="1957001" y="1165968"/>
            <a:ext cx="8268060" cy="461665"/>
          </a:xfrm>
          <a:prstGeom prst="rect">
            <a:avLst/>
          </a:prstGeom>
          <a:noFill/>
        </p:spPr>
        <p:txBody>
          <a:bodyPr wrap="square" rtlCol="0">
            <a:spAutoFit/>
          </a:bodyPr>
          <a:lstStyle/>
          <a:p>
            <a:pPr algn="ctr"/>
            <a:r>
              <a:rPr lang="en-US" sz="2400" dirty="0"/>
              <a:t>It is not about Justification or Rationalization!</a:t>
            </a:r>
          </a:p>
        </p:txBody>
      </p:sp>
      <p:pic>
        <p:nvPicPr>
          <p:cNvPr id="6" name="Picture 5" descr="A picture containing handcart&#10;&#10;Description automatically generated">
            <a:extLst>
              <a:ext uri="{FF2B5EF4-FFF2-40B4-BE49-F238E27FC236}">
                <a16:creationId xmlns:a16="http://schemas.microsoft.com/office/drawing/2014/main" id="{F336DE34-7174-2A76-8A1F-07132EA1DD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9644" y="1634119"/>
            <a:ext cx="1482218" cy="2280335"/>
          </a:xfrm>
          <a:prstGeom prst="rect">
            <a:avLst/>
          </a:prstGeom>
        </p:spPr>
      </p:pic>
      <p:sp>
        <p:nvSpPr>
          <p:cNvPr id="7" name="TextBox 6">
            <a:extLst>
              <a:ext uri="{FF2B5EF4-FFF2-40B4-BE49-F238E27FC236}">
                <a16:creationId xmlns:a16="http://schemas.microsoft.com/office/drawing/2014/main" id="{FB79934E-4BB7-F713-54B3-D6707B6C5A29}"/>
              </a:ext>
            </a:extLst>
          </p:cNvPr>
          <p:cNvSpPr txBox="1"/>
          <p:nvPr/>
        </p:nvSpPr>
        <p:spPr>
          <a:xfrm>
            <a:off x="3022006" y="1777655"/>
            <a:ext cx="7203055" cy="461665"/>
          </a:xfrm>
          <a:prstGeom prst="rect">
            <a:avLst/>
          </a:prstGeom>
          <a:noFill/>
        </p:spPr>
        <p:txBody>
          <a:bodyPr wrap="square" rtlCol="0">
            <a:spAutoFit/>
          </a:bodyPr>
          <a:lstStyle/>
          <a:p>
            <a:r>
              <a:rPr lang="en-US" sz="2400" dirty="0"/>
              <a:t>Avoid the tendency to shop for the “right” answers.</a:t>
            </a:r>
          </a:p>
        </p:txBody>
      </p:sp>
      <p:pic>
        <p:nvPicPr>
          <p:cNvPr id="11" name="Picture 10">
            <a:extLst>
              <a:ext uri="{FF2B5EF4-FFF2-40B4-BE49-F238E27FC236}">
                <a16:creationId xmlns:a16="http://schemas.microsoft.com/office/drawing/2014/main" id="{29C0A23E-2332-E669-F926-A5B39885F9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4157303" y="2593928"/>
            <a:ext cx="1687348" cy="1687348"/>
          </a:xfrm>
          <a:prstGeom prst="rect">
            <a:avLst/>
          </a:prstGeom>
        </p:spPr>
      </p:pic>
      <p:sp>
        <p:nvSpPr>
          <p:cNvPr id="12" name="TextBox 11">
            <a:extLst>
              <a:ext uri="{FF2B5EF4-FFF2-40B4-BE49-F238E27FC236}">
                <a16:creationId xmlns:a16="http://schemas.microsoft.com/office/drawing/2014/main" id="{136C5624-7ACA-4D45-8C75-1C284B972826}"/>
              </a:ext>
            </a:extLst>
          </p:cNvPr>
          <p:cNvSpPr txBox="1"/>
          <p:nvPr/>
        </p:nvSpPr>
        <p:spPr>
          <a:xfrm>
            <a:off x="1296135" y="2714125"/>
            <a:ext cx="3331029" cy="1200329"/>
          </a:xfrm>
          <a:prstGeom prst="rect">
            <a:avLst/>
          </a:prstGeom>
          <a:noFill/>
        </p:spPr>
        <p:txBody>
          <a:bodyPr wrap="square" rtlCol="0">
            <a:spAutoFit/>
          </a:bodyPr>
          <a:lstStyle/>
          <a:p>
            <a:pPr algn="ctr"/>
            <a:r>
              <a:rPr lang="en-US" sz="2400" dirty="0"/>
              <a:t>Your Goal:</a:t>
            </a:r>
          </a:p>
          <a:p>
            <a:pPr algn="ctr"/>
            <a:r>
              <a:rPr lang="en-US" sz="2400" dirty="0"/>
              <a:t>Honest Validation</a:t>
            </a:r>
          </a:p>
          <a:p>
            <a:pPr algn="ctr"/>
            <a:r>
              <a:rPr lang="en-US" sz="2400" dirty="0"/>
              <a:t>Not to Feel Good!</a:t>
            </a:r>
          </a:p>
        </p:txBody>
      </p:sp>
      <p:sp>
        <p:nvSpPr>
          <p:cNvPr id="13" name="TextBox 12">
            <a:extLst>
              <a:ext uri="{FF2B5EF4-FFF2-40B4-BE49-F238E27FC236}">
                <a16:creationId xmlns:a16="http://schemas.microsoft.com/office/drawing/2014/main" id="{F4C74A33-4A57-396A-0F40-7BE5E46F0744}"/>
              </a:ext>
            </a:extLst>
          </p:cNvPr>
          <p:cNvSpPr txBox="1"/>
          <p:nvPr/>
        </p:nvSpPr>
        <p:spPr>
          <a:xfrm>
            <a:off x="6588773" y="2898790"/>
            <a:ext cx="2960914" cy="830997"/>
          </a:xfrm>
          <a:prstGeom prst="rect">
            <a:avLst/>
          </a:prstGeom>
          <a:solidFill>
            <a:srgbClr val="FF0000"/>
          </a:solidFill>
          <a:ln w="12700">
            <a:solidFill>
              <a:schemeClr val="tx1"/>
            </a:solidFill>
          </a:ln>
        </p:spPr>
        <p:txBody>
          <a:bodyPr wrap="square" rtlCol="0">
            <a:spAutoFit/>
          </a:bodyPr>
          <a:lstStyle/>
          <a:p>
            <a:pPr algn="ctr"/>
            <a:r>
              <a:rPr lang="en-US" sz="2400" dirty="0">
                <a:highlight>
                  <a:srgbClr val="FF0000"/>
                </a:highlight>
              </a:rPr>
              <a:t>Beware of friends with good intentions!</a:t>
            </a:r>
          </a:p>
        </p:txBody>
      </p:sp>
      <p:sp>
        <p:nvSpPr>
          <p:cNvPr id="14" name="TextBox 13">
            <a:extLst>
              <a:ext uri="{FF2B5EF4-FFF2-40B4-BE49-F238E27FC236}">
                <a16:creationId xmlns:a16="http://schemas.microsoft.com/office/drawing/2014/main" id="{21181D95-99C9-0B92-CA90-6A62323D6E26}"/>
              </a:ext>
            </a:extLst>
          </p:cNvPr>
          <p:cNvSpPr txBox="1"/>
          <p:nvPr/>
        </p:nvSpPr>
        <p:spPr>
          <a:xfrm>
            <a:off x="6106877" y="3920940"/>
            <a:ext cx="4118184" cy="707886"/>
          </a:xfrm>
          <a:prstGeom prst="rect">
            <a:avLst/>
          </a:prstGeom>
          <a:noFill/>
          <a:ln w="19050">
            <a:solidFill>
              <a:srgbClr val="FF0000"/>
            </a:solidFill>
          </a:ln>
        </p:spPr>
        <p:txBody>
          <a:bodyPr wrap="square" rtlCol="0">
            <a:spAutoFit/>
          </a:bodyPr>
          <a:lstStyle/>
          <a:p>
            <a:pPr algn="ctr"/>
            <a:r>
              <a:rPr lang="en-US" sz="2000" dirty="0"/>
              <a:t>Making you feel good is more important than telling you the truth!</a:t>
            </a:r>
          </a:p>
        </p:txBody>
      </p:sp>
      <p:sp>
        <p:nvSpPr>
          <p:cNvPr id="15" name="TextBox 14">
            <a:extLst>
              <a:ext uri="{FF2B5EF4-FFF2-40B4-BE49-F238E27FC236}">
                <a16:creationId xmlns:a16="http://schemas.microsoft.com/office/drawing/2014/main" id="{D0285CE6-0546-92AB-187E-8C193A80157F}"/>
              </a:ext>
            </a:extLst>
          </p:cNvPr>
          <p:cNvSpPr txBox="1"/>
          <p:nvPr/>
        </p:nvSpPr>
        <p:spPr>
          <a:xfrm>
            <a:off x="3022006" y="5214978"/>
            <a:ext cx="5610608" cy="954107"/>
          </a:xfrm>
          <a:prstGeom prst="rect">
            <a:avLst/>
          </a:prstGeom>
          <a:noFill/>
        </p:spPr>
        <p:txBody>
          <a:bodyPr wrap="square" rtlCol="0">
            <a:spAutoFit/>
          </a:bodyPr>
          <a:lstStyle/>
          <a:p>
            <a:pPr algn="ctr"/>
            <a:r>
              <a:rPr lang="en-US" sz="2800" dirty="0"/>
              <a:t>During your investigation you must</a:t>
            </a:r>
          </a:p>
          <a:p>
            <a:pPr algn="ctr"/>
            <a:r>
              <a:rPr lang="en-US" sz="2800" dirty="0"/>
              <a:t>Get and Keep their attention.</a:t>
            </a:r>
          </a:p>
        </p:txBody>
      </p:sp>
    </p:spTree>
    <p:extLst>
      <p:ext uri="{BB962C8B-B14F-4D97-AF65-F5344CB8AC3E}">
        <p14:creationId xmlns:p14="http://schemas.microsoft.com/office/powerpoint/2010/main" val="1121878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9EBAB-1C6E-6BF3-C5CA-45657ECD4744}"/>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9446DE39-7F91-D0F5-AEB8-76D6262CC8C0}"/>
              </a:ext>
            </a:extLst>
          </p:cNvPr>
          <p:cNvPicPr>
            <a:picLocks noChangeAspect="1"/>
          </p:cNvPicPr>
          <p:nvPr/>
        </p:nvPicPr>
        <p:blipFill rotWithShape="1">
          <a:blip r:embed="rId3">
            <a:extLst>
              <a:ext uri="{28A0092B-C50C-407E-A947-70E740481C1C}">
                <a14:useLocalDpi xmlns:a14="http://schemas.microsoft.com/office/drawing/2010/main" val="0"/>
              </a:ext>
            </a:extLst>
          </a:blip>
          <a:srcRect l="25569" b="64152"/>
          <a:stretch/>
        </p:blipFill>
        <p:spPr>
          <a:xfrm>
            <a:off x="2575534" y="985012"/>
            <a:ext cx="3828363" cy="2079155"/>
          </a:xfrm>
          <a:prstGeom prst="rect">
            <a:avLst/>
          </a:prstGeom>
        </p:spPr>
      </p:pic>
      <p:sp>
        <p:nvSpPr>
          <p:cNvPr id="2" name="Title 1">
            <a:extLst>
              <a:ext uri="{FF2B5EF4-FFF2-40B4-BE49-F238E27FC236}">
                <a16:creationId xmlns:a16="http://schemas.microsoft.com/office/drawing/2014/main" id="{F7C20B63-FBAC-F5DE-4ADC-2E0924FAF578}"/>
              </a:ext>
            </a:extLst>
          </p:cNvPr>
          <p:cNvSpPr>
            <a:spLocks noGrp="1"/>
          </p:cNvSpPr>
          <p:nvPr>
            <p:ph type="title"/>
          </p:nvPr>
        </p:nvSpPr>
        <p:spPr>
          <a:xfrm>
            <a:off x="5656247" y="228600"/>
            <a:ext cx="5697554" cy="576119"/>
          </a:xfrm>
        </p:spPr>
        <p:txBody>
          <a:bodyPr>
            <a:noAutofit/>
          </a:bodyPr>
          <a:lstStyle/>
          <a:p>
            <a:r>
              <a:rPr lang="en-US" sz="2800" dirty="0"/>
              <a:t>The “Three Cs” of Communications…</a:t>
            </a:r>
          </a:p>
        </p:txBody>
      </p:sp>
      <p:pic>
        <p:nvPicPr>
          <p:cNvPr id="9" name="Picture 8">
            <a:extLst>
              <a:ext uri="{FF2B5EF4-FFF2-40B4-BE49-F238E27FC236}">
                <a16:creationId xmlns:a16="http://schemas.microsoft.com/office/drawing/2014/main" id="{705C4BAF-8134-BF6C-6126-677AEE15A7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7996" y="2509939"/>
            <a:ext cx="3104777" cy="4139702"/>
          </a:xfrm>
          <a:prstGeom prst="rect">
            <a:avLst/>
          </a:prstGeom>
        </p:spPr>
      </p:pic>
      <p:sp>
        <p:nvSpPr>
          <p:cNvPr id="13" name="TextBox 12">
            <a:extLst>
              <a:ext uri="{FF2B5EF4-FFF2-40B4-BE49-F238E27FC236}">
                <a16:creationId xmlns:a16="http://schemas.microsoft.com/office/drawing/2014/main" id="{ABFB31CF-A28D-E6D6-E632-3294E0898DBA}"/>
              </a:ext>
            </a:extLst>
          </p:cNvPr>
          <p:cNvSpPr txBox="1"/>
          <p:nvPr/>
        </p:nvSpPr>
        <p:spPr>
          <a:xfrm>
            <a:off x="7921315" y="1817441"/>
            <a:ext cx="3722817" cy="1384995"/>
          </a:xfrm>
          <a:prstGeom prst="rect">
            <a:avLst/>
          </a:prstGeom>
          <a:noFill/>
        </p:spPr>
        <p:txBody>
          <a:bodyPr wrap="square" rtlCol="0">
            <a:spAutoFit/>
          </a:bodyPr>
          <a:lstStyle/>
          <a:p>
            <a:pPr algn="ctr"/>
            <a:r>
              <a:rPr lang="en-US" sz="2800" dirty="0"/>
              <a:t>Focus on what you want </a:t>
            </a:r>
            <a:r>
              <a:rPr lang="en-US" sz="2800" b="1" dirty="0">
                <a:solidFill>
                  <a:srgbClr val="FFFF00"/>
                </a:solidFill>
              </a:rPr>
              <a:t>them to hear</a:t>
            </a:r>
            <a:r>
              <a:rPr lang="en-US" sz="2800" dirty="0"/>
              <a:t>, not what you want to say!</a:t>
            </a:r>
          </a:p>
        </p:txBody>
      </p:sp>
      <p:pic>
        <p:nvPicPr>
          <p:cNvPr id="17" name="Picture 16">
            <a:extLst>
              <a:ext uri="{FF2B5EF4-FFF2-40B4-BE49-F238E27FC236}">
                <a16:creationId xmlns:a16="http://schemas.microsoft.com/office/drawing/2014/main" id="{E7CE62BC-6A11-656C-210C-F4981E61F6FF}"/>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61167" y="2483346"/>
            <a:ext cx="3099148" cy="3814337"/>
          </a:xfrm>
          <a:prstGeom prst="rect">
            <a:avLst/>
          </a:prstGeom>
        </p:spPr>
      </p:pic>
      <p:sp>
        <p:nvSpPr>
          <p:cNvPr id="6" name="TextBox 5">
            <a:extLst>
              <a:ext uri="{FF2B5EF4-FFF2-40B4-BE49-F238E27FC236}">
                <a16:creationId xmlns:a16="http://schemas.microsoft.com/office/drawing/2014/main" id="{A9DB6B86-E0A5-F49F-191C-723A88A290A3}"/>
              </a:ext>
            </a:extLst>
          </p:cNvPr>
          <p:cNvSpPr txBox="1"/>
          <p:nvPr/>
        </p:nvSpPr>
        <p:spPr>
          <a:xfrm>
            <a:off x="3142190" y="1246117"/>
            <a:ext cx="2514056" cy="1384995"/>
          </a:xfrm>
          <a:prstGeom prst="rect">
            <a:avLst/>
          </a:prstGeom>
          <a:noFill/>
        </p:spPr>
        <p:txBody>
          <a:bodyPr wrap="square" rtlCol="0">
            <a:spAutoFit/>
          </a:bodyPr>
          <a:lstStyle/>
          <a:p>
            <a:pPr algn="ctr"/>
            <a:r>
              <a:rPr lang="en-US" sz="2800" dirty="0">
                <a:solidFill>
                  <a:schemeClr val="bg1"/>
                </a:solidFill>
              </a:rPr>
              <a:t>Be Clear,</a:t>
            </a:r>
          </a:p>
          <a:p>
            <a:pPr algn="ctr"/>
            <a:r>
              <a:rPr lang="en-US" sz="2800" dirty="0">
                <a:solidFill>
                  <a:schemeClr val="bg1"/>
                </a:solidFill>
              </a:rPr>
              <a:t>Concise, and</a:t>
            </a:r>
          </a:p>
          <a:p>
            <a:pPr algn="ctr"/>
            <a:r>
              <a:rPr lang="en-US" sz="2800" dirty="0">
                <a:solidFill>
                  <a:schemeClr val="bg1"/>
                </a:solidFill>
              </a:rPr>
              <a:t>Compelling</a:t>
            </a:r>
            <a:endParaRPr lang="en-US" sz="2800" dirty="0">
              <a:solidFill>
                <a:srgbClr val="FF0000"/>
              </a:solidFill>
            </a:endParaRPr>
          </a:p>
        </p:txBody>
      </p:sp>
      <p:sp>
        <p:nvSpPr>
          <p:cNvPr id="10" name="TextBox 9">
            <a:extLst>
              <a:ext uri="{FF2B5EF4-FFF2-40B4-BE49-F238E27FC236}">
                <a16:creationId xmlns:a16="http://schemas.microsoft.com/office/drawing/2014/main" id="{6394054F-569E-E764-1685-4CD939EC3CD3}"/>
              </a:ext>
            </a:extLst>
          </p:cNvPr>
          <p:cNvSpPr txBox="1"/>
          <p:nvPr/>
        </p:nvSpPr>
        <p:spPr>
          <a:xfrm>
            <a:off x="3345823" y="4725532"/>
            <a:ext cx="3104777" cy="954107"/>
          </a:xfrm>
          <a:prstGeom prst="rect">
            <a:avLst/>
          </a:prstGeom>
          <a:noFill/>
        </p:spPr>
        <p:txBody>
          <a:bodyPr wrap="square" rtlCol="0">
            <a:spAutoFit/>
          </a:bodyPr>
          <a:lstStyle/>
          <a:p>
            <a:pPr algn="ctr"/>
            <a:r>
              <a:rPr lang="en-US" sz="2800" dirty="0"/>
              <a:t>Make it about THEM, not YOU!</a:t>
            </a:r>
          </a:p>
        </p:txBody>
      </p:sp>
      <p:sp>
        <p:nvSpPr>
          <p:cNvPr id="3" name="TextBox 2">
            <a:extLst>
              <a:ext uri="{FF2B5EF4-FFF2-40B4-BE49-F238E27FC236}">
                <a16:creationId xmlns:a16="http://schemas.microsoft.com/office/drawing/2014/main" id="{C710545C-20A4-5B20-EB4B-8620BA209CEE}"/>
              </a:ext>
            </a:extLst>
          </p:cNvPr>
          <p:cNvSpPr txBox="1"/>
          <p:nvPr/>
        </p:nvSpPr>
        <p:spPr>
          <a:xfrm>
            <a:off x="8795656" y="3667239"/>
            <a:ext cx="2340429" cy="1446550"/>
          </a:xfrm>
          <a:prstGeom prst="rect">
            <a:avLst/>
          </a:prstGeom>
          <a:noFill/>
        </p:spPr>
        <p:txBody>
          <a:bodyPr wrap="square" rtlCol="0">
            <a:spAutoFit/>
          </a:bodyPr>
          <a:lstStyle/>
          <a:p>
            <a:pPr algn="ctr"/>
            <a:r>
              <a:rPr lang="en-US" sz="2200" i="1" dirty="0"/>
              <a:t>Focus on how you fix their problem first, then describe your solution.</a:t>
            </a:r>
          </a:p>
        </p:txBody>
      </p:sp>
      <p:sp>
        <p:nvSpPr>
          <p:cNvPr id="4" name="Slide Number Placeholder 2">
            <a:extLst>
              <a:ext uri="{FF2B5EF4-FFF2-40B4-BE49-F238E27FC236}">
                <a16:creationId xmlns:a16="http://schemas.microsoft.com/office/drawing/2014/main" id="{312E0085-49FC-353D-2CE2-36A0FED409EF}"/>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8DF28D3-48BD-4648-9818-9E78F593EEE9}" type="slidenum">
              <a:rPr lang="en-US" smtClean="0"/>
              <a:pPr/>
              <a:t>20</a:t>
            </a:fld>
            <a:endParaRPr lang="en-US" dirty="0"/>
          </a:p>
        </p:txBody>
      </p:sp>
    </p:spTree>
    <p:extLst>
      <p:ext uri="{BB962C8B-B14F-4D97-AF65-F5344CB8AC3E}">
        <p14:creationId xmlns:p14="http://schemas.microsoft.com/office/powerpoint/2010/main" val="2934284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4EB46-8BC8-45AC-B837-BF1E0FD50D22}"/>
              </a:ext>
            </a:extLst>
          </p:cNvPr>
          <p:cNvSpPr>
            <a:spLocks noGrp="1"/>
          </p:cNvSpPr>
          <p:nvPr>
            <p:ph type="title"/>
          </p:nvPr>
        </p:nvSpPr>
        <p:spPr>
          <a:xfrm>
            <a:off x="4041423" y="228600"/>
            <a:ext cx="7312378" cy="576119"/>
          </a:xfrm>
        </p:spPr>
        <p:txBody>
          <a:bodyPr>
            <a:noAutofit/>
          </a:bodyPr>
          <a:lstStyle/>
          <a:p>
            <a:r>
              <a:rPr lang="en-US" sz="2800" b="1" dirty="0"/>
              <a:t>Be Compelling by Focusing on What Resonates</a:t>
            </a:r>
          </a:p>
        </p:txBody>
      </p:sp>
      <p:sp>
        <p:nvSpPr>
          <p:cNvPr id="6" name="TextBox 5">
            <a:extLst>
              <a:ext uri="{FF2B5EF4-FFF2-40B4-BE49-F238E27FC236}">
                <a16:creationId xmlns:a16="http://schemas.microsoft.com/office/drawing/2014/main" id="{46615AA6-83B8-AE69-1DCC-B4B1C12707BD}"/>
              </a:ext>
            </a:extLst>
          </p:cNvPr>
          <p:cNvSpPr txBox="1"/>
          <p:nvPr/>
        </p:nvSpPr>
        <p:spPr>
          <a:xfrm>
            <a:off x="556590" y="2028869"/>
            <a:ext cx="4499113" cy="523220"/>
          </a:xfrm>
          <a:prstGeom prst="rect">
            <a:avLst/>
          </a:prstGeom>
          <a:noFill/>
        </p:spPr>
        <p:txBody>
          <a:bodyPr wrap="square" rtlCol="0">
            <a:spAutoFit/>
          </a:bodyPr>
          <a:lstStyle/>
          <a:p>
            <a:r>
              <a:rPr lang="en-US" sz="2800" dirty="0"/>
              <a:t>I provide babysitting services.</a:t>
            </a:r>
          </a:p>
        </p:txBody>
      </p:sp>
      <p:sp>
        <p:nvSpPr>
          <p:cNvPr id="10" name="TextBox 9">
            <a:extLst>
              <a:ext uri="{FF2B5EF4-FFF2-40B4-BE49-F238E27FC236}">
                <a16:creationId xmlns:a16="http://schemas.microsoft.com/office/drawing/2014/main" id="{2382A203-5ADF-2714-0A54-A8A0BA265B2B}"/>
              </a:ext>
            </a:extLst>
          </p:cNvPr>
          <p:cNvSpPr txBox="1"/>
          <p:nvPr/>
        </p:nvSpPr>
        <p:spPr>
          <a:xfrm>
            <a:off x="4159526" y="1290476"/>
            <a:ext cx="2882348" cy="523220"/>
          </a:xfrm>
          <a:prstGeom prst="rect">
            <a:avLst/>
          </a:prstGeom>
          <a:noFill/>
          <a:ln>
            <a:solidFill>
              <a:srgbClr val="FFFF00"/>
            </a:solidFill>
          </a:ln>
        </p:spPr>
        <p:txBody>
          <a:bodyPr wrap="square" rtlCol="0">
            <a:spAutoFit/>
          </a:bodyPr>
          <a:lstStyle/>
          <a:p>
            <a:pPr algn="ctr"/>
            <a:r>
              <a:rPr lang="en-US" sz="2800" dirty="0"/>
              <a:t>Alice’s Babysitting</a:t>
            </a:r>
          </a:p>
        </p:txBody>
      </p:sp>
      <p:sp>
        <p:nvSpPr>
          <p:cNvPr id="11" name="TextBox 10">
            <a:extLst>
              <a:ext uri="{FF2B5EF4-FFF2-40B4-BE49-F238E27FC236}">
                <a16:creationId xmlns:a16="http://schemas.microsoft.com/office/drawing/2014/main" id="{F9CF032E-B8F9-2A8B-049F-DF1E9B83DDCF}"/>
              </a:ext>
            </a:extLst>
          </p:cNvPr>
          <p:cNvSpPr txBox="1"/>
          <p:nvPr/>
        </p:nvSpPr>
        <p:spPr>
          <a:xfrm>
            <a:off x="556590" y="3461567"/>
            <a:ext cx="4184373" cy="954107"/>
          </a:xfrm>
          <a:prstGeom prst="rect">
            <a:avLst/>
          </a:prstGeom>
          <a:noFill/>
        </p:spPr>
        <p:txBody>
          <a:bodyPr wrap="square" rtlCol="0">
            <a:spAutoFit/>
          </a:bodyPr>
          <a:lstStyle/>
          <a:p>
            <a:r>
              <a:rPr lang="en-US" sz="2800" dirty="0"/>
              <a:t>I repair computer hardware and software issues.</a:t>
            </a:r>
          </a:p>
        </p:txBody>
      </p:sp>
      <p:sp>
        <p:nvSpPr>
          <p:cNvPr id="17" name="TextBox 16">
            <a:extLst>
              <a:ext uri="{FF2B5EF4-FFF2-40B4-BE49-F238E27FC236}">
                <a16:creationId xmlns:a16="http://schemas.microsoft.com/office/drawing/2014/main" id="{0034AB4C-D724-6CF9-2FA0-9DD2B4EC1A29}"/>
              </a:ext>
            </a:extLst>
          </p:cNvPr>
          <p:cNvSpPr txBox="1"/>
          <p:nvPr/>
        </p:nvSpPr>
        <p:spPr>
          <a:xfrm>
            <a:off x="556590" y="5276095"/>
            <a:ext cx="3617843" cy="954107"/>
          </a:xfrm>
          <a:prstGeom prst="rect">
            <a:avLst/>
          </a:prstGeom>
          <a:noFill/>
        </p:spPr>
        <p:txBody>
          <a:bodyPr wrap="square" rtlCol="0">
            <a:spAutoFit/>
          </a:bodyPr>
          <a:lstStyle/>
          <a:p>
            <a:r>
              <a:rPr lang="en-US" sz="2800" dirty="0"/>
              <a:t>I provide gymnastics coaching to kids.</a:t>
            </a:r>
          </a:p>
        </p:txBody>
      </p:sp>
      <p:sp>
        <p:nvSpPr>
          <p:cNvPr id="19" name="TextBox 18">
            <a:extLst>
              <a:ext uri="{FF2B5EF4-FFF2-40B4-BE49-F238E27FC236}">
                <a16:creationId xmlns:a16="http://schemas.microsoft.com/office/drawing/2014/main" id="{927C4375-6C04-99A0-310B-BEF655982076}"/>
              </a:ext>
            </a:extLst>
          </p:cNvPr>
          <p:cNvSpPr txBox="1"/>
          <p:nvPr/>
        </p:nvSpPr>
        <p:spPr>
          <a:xfrm>
            <a:off x="3203712" y="4584274"/>
            <a:ext cx="5178287" cy="523220"/>
          </a:xfrm>
          <a:prstGeom prst="rect">
            <a:avLst/>
          </a:prstGeom>
          <a:noFill/>
          <a:ln>
            <a:solidFill>
              <a:srgbClr val="FFFF00"/>
            </a:solidFill>
          </a:ln>
        </p:spPr>
        <p:txBody>
          <a:bodyPr wrap="square" rtlCol="0">
            <a:spAutoFit/>
          </a:bodyPr>
          <a:lstStyle/>
          <a:p>
            <a:pPr algn="ctr"/>
            <a:r>
              <a:rPr lang="en-US" sz="2800" dirty="0"/>
              <a:t>Ajax High School Gymnastics</a:t>
            </a:r>
          </a:p>
        </p:txBody>
      </p:sp>
      <p:sp>
        <p:nvSpPr>
          <p:cNvPr id="21" name="TextBox 20">
            <a:extLst>
              <a:ext uri="{FF2B5EF4-FFF2-40B4-BE49-F238E27FC236}">
                <a16:creationId xmlns:a16="http://schemas.microsoft.com/office/drawing/2014/main" id="{C16FF94F-5546-467F-80F9-469269517056}"/>
              </a:ext>
            </a:extLst>
          </p:cNvPr>
          <p:cNvSpPr txBox="1"/>
          <p:nvPr/>
        </p:nvSpPr>
        <p:spPr>
          <a:xfrm>
            <a:off x="3508513" y="2901268"/>
            <a:ext cx="4184374" cy="523220"/>
          </a:xfrm>
          <a:prstGeom prst="rect">
            <a:avLst/>
          </a:prstGeom>
          <a:noFill/>
          <a:ln>
            <a:solidFill>
              <a:srgbClr val="FFFF00"/>
            </a:solidFill>
          </a:ln>
        </p:spPr>
        <p:txBody>
          <a:bodyPr wrap="square" rtlCol="0">
            <a:spAutoFit/>
          </a:bodyPr>
          <a:lstStyle/>
          <a:p>
            <a:pPr algn="ctr"/>
            <a:r>
              <a:rPr lang="en-US" sz="2800" dirty="0"/>
              <a:t>Jim’s Computer Repair</a:t>
            </a:r>
          </a:p>
        </p:txBody>
      </p:sp>
      <p:grpSp>
        <p:nvGrpSpPr>
          <p:cNvPr id="12" name="Group 11">
            <a:extLst>
              <a:ext uri="{FF2B5EF4-FFF2-40B4-BE49-F238E27FC236}">
                <a16:creationId xmlns:a16="http://schemas.microsoft.com/office/drawing/2014/main" id="{99EFB3AB-283A-0334-CB31-D2B7E2283274}"/>
              </a:ext>
            </a:extLst>
          </p:cNvPr>
          <p:cNvGrpSpPr/>
          <p:nvPr/>
        </p:nvGrpSpPr>
        <p:grpSpPr>
          <a:xfrm>
            <a:off x="5162757" y="1824922"/>
            <a:ext cx="6598545" cy="954107"/>
            <a:chOff x="5162757" y="1824922"/>
            <a:chExt cx="6598545" cy="954107"/>
          </a:xfrm>
        </p:grpSpPr>
        <p:sp>
          <p:nvSpPr>
            <p:cNvPr id="9" name="TextBox 8">
              <a:extLst>
                <a:ext uri="{FF2B5EF4-FFF2-40B4-BE49-F238E27FC236}">
                  <a16:creationId xmlns:a16="http://schemas.microsoft.com/office/drawing/2014/main" id="{0FD5325A-024F-8BF8-1A76-A81E12BF5283}"/>
                </a:ext>
              </a:extLst>
            </p:cNvPr>
            <p:cNvSpPr txBox="1"/>
            <p:nvPr/>
          </p:nvSpPr>
          <p:spPr>
            <a:xfrm>
              <a:off x="6238460" y="1824922"/>
              <a:ext cx="5522842" cy="954107"/>
            </a:xfrm>
            <a:prstGeom prst="rect">
              <a:avLst/>
            </a:prstGeom>
            <a:noFill/>
          </p:spPr>
          <p:txBody>
            <a:bodyPr wrap="square" rtlCol="0">
              <a:spAutoFit/>
            </a:bodyPr>
            <a:lstStyle/>
            <a:p>
              <a:r>
                <a:rPr lang="en-US" sz="2800" dirty="0"/>
                <a:t>While you are away, I can take care of your most precious possession.</a:t>
              </a:r>
            </a:p>
          </p:txBody>
        </p:sp>
        <p:sp>
          <p:nvSpPr>
            <p:cNvPr id="3" name="TextBox 2">
              <a:extLst>
                <a:ext uri="{FF2B5EF4-FFF2-40B4-BE49-F238E27FC236}">
                  <a16:creationId xmlns:a16="http://schemas.microsoft.com/office/drawing/2014/main" id="{B2EA14FC-5073-FD56-2B34-21B1C8D74028}"/>
                </a:ext>
              </a:extLst>
            </p:cNvPr>
            <p:cNvSpPr txBox="1"/>
            <p:nvPr/>
          </p:nvSpPr>
          <p:spPr>
            <a:xfrm>
              <a:off x="5162757" y="2068620"/>
              <a:ext cx="832279" cy="461665"/>
            </a:xfrm>
            <a:prstGeom prst="rect">
              <a:avLst/>
            </a:prstGeom>
            <a:noFill/>
          </p:spPr>
          <p:txBody>
            <a:bodyPr wrap="none" rtlCol="0">
              <a:spAutoFit/>
            </a:bodyPr>
            <a:lstStyle/>
            <a:p>
              <a:r>
                <a:rPr lang="en-US" sz="2400" dirty="0"/>
                <a:t>--or--</a:t>
              </a:r>
            </a:p>
          </p:txBody>
        </p:sp>
      </p:grpSp>
      <p:grpSp>
        <p:nvGrpSpPr>
          <p:cNvPr id="13" name="Group 12">
            <a:extLst>
              <a:ext uri="{FF2B5EF4-FFF2-40B4-BE49-F238E27FC236}">
                <a16:creationId xmlns:a16="http://schemas.microsoft.com/office/drawing/2014/main" id="{8B794C88-7BAE-78DE-6544-AE2951315D95}"/>
              </a:ext>
            </a:extLst>
          </p:cNvPr>
          <p:cNvGrpSpPr/>
          <p:nvPr/>
        </p:nvGrpSpPr>
        <p:grpSpPr>
          <a:xfrm>
            <a:off x="5162757" y="3461567"/>
            <a:ext cx="5949191" cy="954107"/>
            <a:chOff x="5162757" y="3461567"/>
            <a:chExt cx="5949191" cy="954107"/>
          </a:xfrm>
        </p:grpSpPr>
        <p:sp>
          <p:nvSpPr>
            <p:cNvPr id="14" name="TextBox 13">
              <a:extLst>
                <a:ext uri="{FF2B5EF4-FFF2-40B4-BE49-F238E27FC236}">
                  <a16:creationId xmlns:a16="http://schemas.microsoft.com/office/drawing/2014/main" id="{71D471A4-8182-AEB7-2044-33C079E28CD1}"/>
                </a:ext>
              </a:extLst>
            </p:cNvPr>
            <p:cNvSpPr txBox="1"/>
            <p:nvPr/>
          </p:nvSpPr>
          <p:spPr>
            <a:xfrm>
              <a:off x="6238460" y="3461567"/>
              <a:ext cx="4873488" cy="954107"/>
            </a:xfrm>
            <a:prstGeom prst="rect">
              <a:avLst/>
            </a:prstGeom>
            <a:noFill/>
          </p:spPr>
          <p:txBody>
            <a:bodyPr wrap="square" rtlCol="0">
              <a:spAutoFit/>
            </a:bodyPr>
            <a:lstStyle/>
            <a:p>
              <a:r>
                <a:rPr lang="en-US" sz="2800" dirty="0"/>
                <a:t>I can address your computer issues and end your frustration.</a:t>
              </a:r>
            </a:p>
          </p:txBody>
        </p:sp>
        <p:sp>
          <p:nvSpPr>
            <p:cNvPr id="5" name="TextBox 4">
              <a:extLst>
                <a:ext uri="{FF2B5EF4-FFF2-40B4-BE49-F238E27FC236}">
                  <a16:creationId xmlns:a16="http://schemas.microsoft.com/office/drawing/2014/main" id="{88366263-DA71-41A0-0E28-413AD0DC5255}"/>
                </a:ext>
              </a:extLst>
            </p:cNvPr>
            <p:cNvSpPr txBox="1"/>
            <p:nvPr/>
          </p:nvSpPr>
          <p:spPr>
            <a:xfrm>
              <a:off x="5162757" y="3605134"/>
              <a:ext cx="832279" cy="461665"/>
            </a:xfrm>
            <a:prstGeom prst="rect">
              <a:avLst/>
            </a:prstGeom>
            <a:noFill/>
          </p:spPr>
          <p:txBody>
            <a:bodyPr wrap="none" rtlCol="0">
              <a:spAutoFit/>
            </a:bodyPr>
            <a:lstStyle/>
            <a:p>
              <a:r>
                <a:rPr lang="en-US" sz="2400" dirty="0"/>
                <a:t>--or--</a:t>
              </a:r>
            </a:p>
          </p:txBody>
        </p:sp>
      </p:grpSp>
      <p:grpSp>
        <p:nvGrpSpPr>
          <p:cNvPr id="16" name="Group 15">
            <a:extLst>
              <a:ext uri="{FF2B5EF4-FFF2-40B4-BE49-F238E27FC236}">
                <a16:creationId xmlns:a16="http://schemas.microsoft.com/office/drawing/2014/main" id="{0480CF9D-51E8-7DDA-1BE4-DE99C460099D}"/>
              </a:ext>
            </a:extLst>
          </p:cNvPr>
          <p:cNvGrpSpPr/>
          <p:nvPr/>
        </p:nvGrpSpPr>
        <p:grpSpPr>
          <a:xfrm>
            <a:off x="5162757" y="5276095"/>
            <a:ext cx="6177790" cy="954107"/>
            <a:chOff x="5162757" y="5276095"/>
            <a:chExt cx="6177790" cy="954107"/>
          </a:xfrm>
        </p:grpSpPr>
        <p:sp>
          <p:nvSpPr>
            <p:cNvPr id="15" name="TextBox 14">
              <a:extLst>
                <a:ext uri="{FF2B5EF4-FFF2-40B4-BE49-F238E27FC236}">
                  <a16:creationId xmlns:a16="http://schemas.microsoft.com/office/drawing/2014/main" id="{C6A8D24B-5D37-D908-CED9-C90711CE1993}"/>
                </a:ext>
              </a:extLst>
            </p:cNvPr>
            <p:cNvSpPr txBox="1"/>
            <p:nvPr/>
          </p:nvSpPr>
          <p:spPr>
            <a:xfrm>
              <a:off x="6238460" y="5276095"/>
              <a:ext cx="5102087" cy="954107"/>
            </a:xfrm>
            <a:prstGeom prst="rect">
              <a:avLst/>
            </a:prstGeom>
            <a:noFill/>
          </p:spPr>
          <p:txBody>
            <a:bodyPr wrap="square" rtlCol="0">
              <a:spAutoFit/>
            </a:bodyPr>
            <a:lstStyle/>
            <a:p>
              <a:r>
                <a:rPr lang="en-US" sz="2800" dirty="0"/>
                <a:t>I can teach your children basic gymnastic skills.</a:t>
              </a:r>
            </a:p>
          </p:txBody>
        </p:sp>
        <p:sp>
          <p:nvSpPr>
            <p:cNvPr id="8" name="TextBox 7">
              <a:extLst>
                <a:ext uri="{FF2B5EF4-FFF2-40B4-BE49-F238E27FC236}">
                  <a16:creationId xmlns:a16="http://schemas.microsoft.com/office/drawing/2014/main" id="{6C2C87A1-8F4E-F3DC-EEB6-932BCF6B5444}"/>
                </a:ext>
              </a:extLst>
            </p:cNvPr>
            <p:cNvSpPr txBox="1"/>
            <p:nvPr/>
          </p:nvSpPr>
          <p:spPr>
            <a:xfrm>
              <a:off x="5162757" y="5522315"/>
              <a:ext cx="832279" cy="461665"/>
            </a:xfrm>
            <a:prstGeom prst="rect">
              <a:avLst/>
            </a:prstGeom>
            <a:noFill/>
          </p:spPr>
          <p:txBody>
            <a:bodyPr wrap="none" rtlCol="0">
              <a:spAutoFit/>
            </a:bodyPr>
            <a:lstStyle/>
            <a:p>
              <a:r>
                <a:rPr lang="en-US" sz="2400" dirty="0"/>
                <a:t>--or--</a:t>
              </a:r>
            </a:p>
          </p:txBody>
        </p:sp>
      </p:grpSp>
      <p:sp>
        <p:nvSpPr>
          <p:cNvPr id="4" name="Slide Number Placeholder 2">
            <a:extLst>
              <a:ext uri="{FF2B5EF4-FFF2-40B4-BE49-F238E27FC236}">
                <a16:creationId xmlns:a16="http://schemas.microsoft.com/office/drawing/2014/main" id="{B2691968-9999-E98C-29E2-C648A47DABFE}"/>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8DF28D3-48BD-4648-9818-9E78F593EEE9}" type="slidenum">
              <a:rPr lang="en-US" smtClean="0"/>
              <a:pPr/>
              <a:t>21</a:t>
            </a:fld>
            <a:endParaRPr lang="en-US" dirty="0"/>
          </a:p>
        </p:txBody>
      </p:sp>
    </p:spTree>
    <p:extLst>
      <p:ext uri="{BB962C8B-B14F-4D97-AF65-F5344CB8AC3E}">
        <p14:creationId xmlns:p14="http://schemas.microsoft.com/office/powerpoint/2010/main" val="966591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9" grpId="0" animBg="1"/>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4EB46-8BC8-45AC-B837-BF1E0FD50D22}"/>
              </a:ext>
            </a:extLst>
          </p:cNvPr>
          <p:cNvSpPr>
            <a:spLocks noGrp="1"/>
          </p:cNvSpPr>
          <p:nvPr>
            <p:ph type="title"/>
          </p:nvPr>
        </p:nvSpPr>
        <p:spPr/>
        <p:txBody>
          <a:bodyPr>
            <a:noAutofit/>
          </a:bodyPr>
          <a:lstStyle/>
          <a:p>
            <a:r>
              <a:rPr lang="en-US" sz="2800" b="1" dirty="0"/>
              <a:t>More Examples</a:t>
            </a:r>
          </a:p>
        </p:txBody>
      </p:sp>
      <p:grpSp>
        <p:nvGrpSpPr>
          <p:cNvPr id="20" name="Group 19">
            <a:extLst>
              <a:ext uri="{FF2B5EF4-FFF2-40B4-BE49-F238E27FC236}">
                <a16:creationId xmlns:a16="http://schemas.microsoft.com/office/drawing/2014/main" id="{7B844BD1-79B4-BC6C-254F-AF7EEE8E7D7B}"/>
              </a:ext>
            </a:extLst>
          </p:cNvPr>
          <p:cNvGrpSpPr/>
          <p:nvPr/>
        </p:nvGrpSpPr>
        <p:grpSpPr>
          <a:xfrm>
            <a:off x="556590" y="1290476"/>
            <a:ext cx="6485284" cy="1488553"/>
            <a:chOff x="556590" y="1290476"/>
            <a:chExt cx="6485284" cy="1488553"/>
          </a:xfrm>
        </p:grpSpPr>
        <p:sp>
          <p:nvSpPr>
            <p:cNvPr id="6" name="TextBox 5">
              <a:extLst>
                <a:ext uri="{FF2B5EF4-FFF2-40B4-BE49-F238E27FC236}">
                  <a16:creationId xmlns:a16="http://schemas.microsoft.com/office/drawing/2014/main" id="{46615AA6-83B8-AE69-1DCC-B4B1C12707BD}"/>
                </a:ext>
              </a:extLst>
            </p:cNvPr>
            <p:cNvSpPr txBox="1"/>
            <p:nvPr/>
          </p:nvSpPr>
          <p:spPr>
            <a:xfrm>
              <a:off x="556590" y="1824922"/>
              <a:ext cx="4499113" cy="954107"/>
            </a:xfrm>
            <a:prstGeom prst="rect">
              <a:avLst/>
            </a:prstGeom>
            <a:noFill/>
          </p:spPr>
          <p:txBody>
            <a:bodyPr wrap="square" rtlCol="0">
              <a:spAutoFit/>
            </a:bodyPr>
            <a:lstStyle/>
            <a:p>
              <a:r>
                <a:rPr lang="en-US" sz="2800" dirty="0"/>
                <a:t>I provide math and science tutoring.</a:t>
              </a:r>
            </a:p>
          </p:txBody>
        </p:sp>
        <p:sp>
          <p:nvSpPr>
            <p:cNvPr id="10" name="TextBox 9">
              <a:extLst>
                <a:ext uri="{FF2B5EF4-FFF2-40B4-BE49-F238E27FC236}">
                  <a16:creationId xmlns:a16="http://schemas.microsoft.com/office/drawing/2014/main" id="{2382A203-5ADF-2714-0A54-A8A0BA265B2B}"/>
                </a:ext>
              </a:extLst>
            </p:cNvPr>
            <p:cNvSpPr txBox="1"/>
            <p:nvPr/>
          </p:nvSpPr>
          <p:spPr>
            <a:xfrm>
              <a:off x="4159526" y="1290476"/>
              <a:ext cx="2882348" cy="523220"/>
            </a:xfrm>
            <a:prstGeom prst="rect">
              <a:avLst/>
            </a:prstGeom>
            <a:noFill/>
            <a:ln>
              <a:solidFill>
                <a:srgbClr val="FFFF00"/>
              </a:solidFill>
            </a:ln>
          </p:spPr>
          <p:txBody>
            <a:bodyPr wrap="square" rtlCol="0">
              <a:spAutoFit/>
            </a:bodyPr>
            <a:lstStyle/>
            <a:p>
              <a:pPr algn="ctr"/>
              <a:r>
                <a:rPr lang="en-US" sz="2800" dirty="0"/>
                <a:t>Tutoring Services</a:t>
              </a:r>
            </a:p>
          </p:txBody>
        </p:sp>
      </p:grpSp>
      <p:grpSp>
        <p:nvGrpSpPr>
          <p:cNvPr id="23" name="Group 22">
            <a:extLst>
              <a:ext uri="{FF2B5EF4-FFF2-40B4-BE49-F238E27FC236}">
                <a16:creationId xmlns:a16="http://schemas.microsoft.com/office/drawing/2014/main" id="{F8E20723-32E7-9127-723A-77C75D4870E2}"/>
              </a:ext>
            </a:extLst>
          </p:cNvPr>
          <p:cNvGrpSpPr/>
          <p:nvPr/>
        </p:nvGrpSpPr>
        <p:grpSpPr>
          <a:xfrm>
            <a:off x="556590" y="4641087"/>
            <a:ext cx="7136297" cy="1589115"/>
            <a:chOff x="556590" y="4641087"/>
            <a:chExt cx="7136297" cy="1589115"/>
          </a:xfrm>
        </p:grpSpPr>
        <p:sp>
          <p:nvSpPr>
            <p:cNvPr id="17" name="TextBox 16">
              <a:extLst>
                <a:ext uri="{FF2B5EF4-FFF2-40B4-BE49-F238E27FC236}">
                  <a16:creationId xmlns:a16="http://schemas.microsoft.com/office/drawing/2014/main" id="{0034AB4C-D724-6CF9-2FA0-9DD2B4EC1A29}"/>
                </a:ext>
              </a:extLst>
            </p:cNvPr>
            <p:cNvSpPr txBox="1"/>
            <p:nvPr/>
          </p:nvSpPr>
          <p:spPr>
            <a:xfrm>
              <a:off x="556590" y="5276095"/>
              <a:ext cx="3617843" cy="954107"/>
            </a:xfrm>
            <a:prstGeom prst="rect">
              <a:avLst/>
            </a:prstGeom>
            <a:noFill/>
          </p:spPr>
          <p:txBody>
            <a:bodyPr wrap="square" rtlCol="0">
              <a:spAutoFit/>
            </a:bodyPr>
            <a:lstStyle/>
            <a:p>
              <a:r>
                <a:rPr lang="en-US" sz="2800" dirty="0"/>
                <a:t>I provide social media training for adults.</a:t>
              </a:r>
            </a:p>
          </p:txBody>
        </p:sp>
        <p:sp>
          <p:nvSpPr>
            <p:cNvPr id="19" name="TextBox 18">
              <a:extLst>
                <a:ext uri="{FF2B5EF4-FFF2-40B4-BE49-F238E27FC236}">
                  <a16:creationId xmlns:a16="http://schemas.microsoft.com/office/drawing/2014/main" id="{927C4375-6C04-99A0-310B-BEF655982076}"/>
                </a:ext>
              </a:extLst>
            </p:cNvPr>
            <p:cNvSpPr txBox="1"/>
            <p:nvPr/>
          </p:nvSpPr>
          <p:spPr>
            <a:xfrm>
              <a:off x="3508513" y="4641087"/>
              <a:ext cx="4184374" cy="523220"/>
            </a:xfrm>
            <a:prstGeom prst="rect">
              <a:avLst/>
            </a:prstGeom>
            <a:noFill/>
            <a:ln>
              <a:solidFill>
                <a:srgbClr val="FFFF00"/>
              </a:solidFill>
            </a:ln>
          </p:spPr>
          <p:txBody>
            <a:bodyPr wrap="square" rtlCol="0">
              <a:spAutoFit/>
            </a:bodyPr>
            <a:lstStyle/>
            <a:p>
              <a:pPr algn="ctr"/>
              <a:r>
                <a:rPr lang="en-US" sz="2800" dirty="0"/>
                <a:t>Social Media Training</a:t>
              </a:r>
            </a:p>
          </p:txBody>
        </p:sp>
      </p:grpSp>
      <p:grpSp>
        <p:nvGrpSpPr>
          <p:cNvPr id="22" name="Group 21">
            <a:extLst>
              <a:ext uri="{FF2B5EF4-FFF2-40B4-BE49-F238E27FC236}">
                <a16:creationId xmlns:a16="http://schemas.microsoft.com/office/drawing/2014/main" id="{3244671D-C409-58BD-407C-C13D3A5F30E9}"/>
              </a:ext>
            </a:extLst>
          </p:cNvPr>
          <p:cNvGrpSpPr/>
          <p:nvPr/>
        </p:nvGrpSpPr>
        <p:grpSpPr>
          <a:xfrm>
            <a:off x="556590" y="2901268"/>
            <a:ext cx="7464541" cy="1514406"/>
            <a:chOff x="556590" y="2901268"/>
            <a:chExt cx="7464541" cy="1514406"/>
          </a:xfrm>
        </p:grpSpPr>
        <p:sp>
          <p:nvSpPr>
            <p:cNvPr id="11" name="TextBox 10">
              <a:extLst>
                <a:ext uri="{FF2B5EF4-FFF2-40B4-BE49-F238E27FC236}">
                  <a16:creationId xmlns:a16="http://schemas.microsoft.com/office/drawing/2014/main" id="{F9CF032E-B8F9-2A8B-049F-DF1E9B83DDCF}"/>
                </a:ext>
              </a:extLst>
            </p:cNvPr>
            <p:cNvSpPr txBox="1"/>
            <p:nvPr/>
          </p:nvSpPr>
          <p:spPr>
            <a:xfrm>
              <a:off x="556590" y="3461567"/>
              <a:ext cx="4184373" cy="954107"/>
            </a:xfrm>
            <a:prstGeom prst="rect">
              <a:avLst/>
            </a:prstGeom>
            <a:noFill/>
          </p:spPr>
          <p:txBody>
            <a:bodyPr wrap="square" rtlCol="0">
              <a:spAutoFit/>
            </a:bodyPr>
            <a:lstStyle/>
            <a:p>
              <a:r>
                <a:rPr lang="en-US" sz="2800" dirty="0"/>
                <a:t>High-quality, affordable youth sports equipment.</a:t>
              </a:r>
            </a:p>
          </p:txBody>
        </p:sp>
        <p:sp>
          <p:nvSpPr>
            <p:cNvPr id="21" name="TextBox 20">
              <a:extLst>
                <a:ext uri="{FF2B5EF4-FFF2-40B4-BE49-F238E27FC236}">
                  <a16:creationId xmlns:a16="http://schemas.microsoft.com/office/drawing/2014/main" id="{C16FF94F-5546-467F-80F9-469269517056}"/>
                </a:ext>
              </a:extLst>
            </p:cNvPr>
            <p:cNvSpPr txBox="1"/>
            <p:nvPr/>
          </p:nvSpPr>
          <p:spPr>
            <a:xfrm>
              <a:off x="3147643" y="2901268"/>
              <a:ext cx="4873488" cy="523220"/>
            </a:xfrm>
            <a:prstGeom prst="rect">
              <a:avLst/>
            </a:prstGeom>
            <a:noFill/>
            <a:ln>
              <a:solidFill>
                <a:srgbClr val="FFFF00"/>
              </a:solidFill>
            </a:ln>
          </p:spPr>
          <p:txBody>
            <a:bodyPr wrap="square" rtlCol="0">
              <a:spAutoFit/>
            </a:bodyPr>
            <a:lstStyle/>
            <a:p>
              <a:pPr algn="ctr"/>
              <a:r>
                <a:rPr lang="en-US" sz="2800" dirty="0"/>
                <a:t>Jim’s Used Sporting Equipment</a:t>
              </a:r>
            </a:p>
          </p:txBody>
        </p:sp>
      </p:grpSp>
      <p:grpSp>
        <p:nvGrpSpPr>
          <p:cNvPr id="13" name="Group 12">
            <a:extLst>
              <a:ext uri="{FF2B5EF4-FFF2-40B4-BE49-F238E27FC236}">
                <a16:creationId xmlns:a16="http://schemas.microsoft.com/office/drawing/2014/main" id="{D0044547-3B1C-FE36-BEDA-6FD0F7D43A5D}"/>
              </a:ext>
            </a:extLst>
          </p:cNvPr>
          <p:cNvGrpSpPr/>
          <p:nvPr/>
        </p:nvGrpSpPr>
        <p:grpSpPr>
          <a:xfrm>
            <a:off x="5213239" y="1824922"/>
            <a:ext cx="6548063" cy="954107"/>
            <a:chOff x="5213239" y="1824922"/>
            <a:chExt cx="6548063" cy="954107"/>
          </a:xfrm>
        </p:grpSpPr>
        <p:sp>
          <p:nvSpPr>
            <p:cNvPr id="9" name="TextBox 8">
              <a:extLst>
                <a:ext uri="{FF2B5EF4-FFF2-40B4-BE49-F238E27FC236}">
                  <a16:creationId xmlns:a16="http://schemas.microsoft.com/office/drawing/2014/main" id="{0FD5325A-024F-8BF8-1A76-A81E12BF5283}"/>
                </a:ext>
              </a:extLst>
            </p:cNvPr>
            <p:cNvSpPr txBox="1"/>
            <p:nvPr/>
          </p:nvSpPr>
          <p:spPr>
            <a:xfrm>
              <a:off x="6238460" y="1824922"/>
              <a:ext cx="5522842" cy="954107"/>
            </a:xfrm>
            <a:prstGeom prst="rect">
              <a:avLst/>
            </a:prstGeom>
            <a:noFill/>
          </p:spPr>
          <p:txBody>
            <a:bodyPr wrap="square" rtlCol="0">
              <a:spAutoFit/>
            </a:bodyPr>
            <a:lstStyle/>
            <a:p>
              <a:r>
                <a:rPr lang="en-US" sz="2800" dirty="0"/>
                <a:t>Next level math and science tutoring to get and stay ahead.</a:t>
              </a:r>
            </a:p>
          </p:txBody>
        </p:sp>
        <p:sp>
          <p:nvSpPr>
            <p:cNvPr id="4" name="TextBox 3">
              <a:extLst>
                <a:ext uri="{FF2B5EF4-FFF2-40B4-BE49-F238E27FC236}">
                  <a16:creationId xmlns:a16="http://schemas.microsoft.com/office/drawing/2014/main" id="{E5884D9F-5B1D-371E-E1F3-312D491AB026}"/>
                </a:ext>
              </a:extLst>
            </p:cNvPr>
            <p:cNvSpPr txBox="1"/>
            <p:nvPr/>
          </p:nvSpPr>
          <p:spPr>
            <a:xfrm>
              <a:off x="5213239" y="2068620"/>
              <a:ext cx="832279" cy="461665"/>
            </a:xfrm>
            <a:prstGeom prst="rect">
              <a:avLst/>
            </a:prstGeom>
            <a:noFill/>
          </p:spPr>
          <p:txBody>
            <a:bodyPr wrap="none" rtlCol="0">
              <a:spAutoFit/>
            </a:bodyPr>
            <a:lstStyle/>
            <a:p>
              <a:r>
                <a:rPr lang="en-US" sz="2400" dirty="0"/>
                <a:t>--or--</a:t>
              </a:r>
            </a:p>
          </p:txBody>
        </p:sp>
      </p:grpSp>
      <p:grpSp>
        <p:nvGrpSpPr>
          <p:cNvPr id="16" name="Group 15">
            <a:extLst>
              <a:ext uri="{FF2B5EF4-FFF2-40B4-BE49-F238E27FC236}">
                <a16:creationId xmlns:a16="http://schemas.microsoft.com/office/drawing/2014/main" id="{2B62F3BA-E899-6915-4CAF-BFEFFE3186C6}"/>
              </a:ext>
            </a:extLst>
          </p:cNvPr>
          <p:cNvGrpSpPr/>
          <p:nvPr/>
        </p:nvGrpSpPr>
        <p:grpSpPr>
          <a:xfrm>
            <a:off x="5213239" y="3461567"/>
            <a:ext cx="6709130" cy="954107"/>
            <a:chOff x="5213239" y="3461567"/>
            <a:chExt cx="6709130" cy="954107"/>
          </a:xfrm>
        </p:grpSpPr>
        <p:sp>
          <p:nvSpPr>
            <p:cNvPr id="14" name="TextBox 13">
              <a:extLst>
                <a:ext uri="{FF2B5EF4-FFF2-40B4-BE49-F238E27FC236}">
                  <a16:creationId xmlns:a16="http://schemas.microsoft.com/office/drawing/2014/main" id="{71D471A4-8182-AEB7-2044-33C079E28CD1}"/>
                </a:ext>
              </a:extLst>
            </p:cNvPr>
            <p:cNvSpPr txBox="1"/>
            <p:nvPr/>
          </p:nvSpPr>
          <p:spPr>
            <a:xfrm>
              <a:off x="6238459" y="3461567"/>
              <a:ext cx="5683910" cy="954107"/>
            </a:xfrm>
            <a:prstGeom prst="rect">
              <a:avLst/>
            </a:prstGeom>
            <a:noFill/>
          </p:spPr>
          <p:txBody>
            <a:bodyPr wrap="square" rtlCol="0">
              <a:spAutoFit/>
            </a:bodyPr>
            <a:lstStyle/>
            <a:p>
              <a:r>
                <a:rPr lang="en-US" sz="2800" dirty="0"/>
                <a:t>Affordable, high-quality sports equip- ment to improve your performance.</a:t>
              </a:r>
            </a:p>
          </p:txBody>
        </p:sp>
        <p:sp>
          <p:nvSpPr>
            <p:cNvPr id="7" name="TextBox 6">
              <a:extLst>
                <a:ext uri="{FF2B5EF4-FFF2-40B4-BE49-F238E27FC236}">
                  <a16:creationId xmlns:a16="http://schemas.microsoft.com/office/drawing/2014/main" id="{98BAC892-7E61-2368-69B7-EB0D737CA2D6}"/>
                </a:ext>
              </a:extLst>
            </p:cNvPr>
            <p:cNvSpPr txBox="1"/>
            <p:nvPr/>
          </p:nvSpPr>
          <p:spPr>
            <a:xfrm>
              <a:off x="5213239" y="3649901"/>
              <a:ext cx="832279" cy="461665"/>
            </a:xfrm>
            <a:prstGeom prst="rect">
              <a:avLst/>
            </a:prstGeom>
            <a:noFill/>
          </p:spPr>
          <p:txBody>
            <a:bodyPr wrap="none" rtlCol="0">
              <a:spAutoFit/>
            </a:bodyPr>
            <a:lstStyle/>
            <a:p>
              <a:r>
                <a:rPr lang="en-US" sz="2400" dirty="0"/>
                <a:t>--or--</a:t>
              </a:r>
            </a:p>
          </p:txBody>
        </p:sp>
      </p:grpSp>
      <p:grpSp>
        <p:nvGrpSpPr>
          <p:cNvPr id="18" name="Group 17">
            <a:extLst>
              <a:ext uri="{FF2B5EF4-FFF2-40B4-BE49-F238E27FC236}">
                <a16:creationId xmlns:a16="http://schemas.microsoft.com/office/drawing/2014/main" id="{E92CF0CA-842B-64F1-BA4F-E1256A654596}"/>
              </a:ext>
            </a:extLst>
          </p:cNvPr>
          <p:cNvGrpSpPr/>
          <p:nvPr/>
        </p:nvGrpSpPr>
        <p:grpSpPr>
          <a:xfrm>
            <a:off x="5213239" y="5276095"/>
            <a:ext cx="6127308" cy="954107"/>
            <a:chOff x="5213239" y="5276095"/>
            <a:chExt cx="6127308" cy="954107"/>
          </a:xfrm>
        </p:grpSpPr>
        <p:sp>
          <p:nvSpPr>
            <p:cNvPr id="15" name="TextBox 14">
              <a:extLst>
                <a:ext uri="{FF2B5EF4-FFF2-40B4-BE49-F238E27FC236}">
                  <a16:creationId xmlns:a16="http://schemas.microsoft.com/office/drawing/2014/main" id="{C6A8D24B-5D37-D908-CED9-C90711CE1993}"/>
                </a:ext>
              </a:extLst>
            </p:cNvPr>
            <p:cNvSpPr txBox="1"/>
            <p:nvPr/>
          </p:nvSpPr>
          <p:spPr>
            <a:xfrm>
              <a:off x="6238460" y="5276095"/>
              <a:ext cx="5102087" cy="954107"/>
            </a:xfrm>
            <a:prstGeom prst="rect">
              <a:avLst/>
            </a:prstGeom>
            <a:noFill/>
          </p:spPr>
          <p:txBody>
            <a:bodyPr wrap="square" rtlCol="0">
              <a:spAutoFit/>
            </a:bodyPr>
            <a:lstStyle/>
            <a:p>
              <a:r>
                <a:rPr lang="en-US" sz="2800" dirty="0"/>
                <a:t>I explain social media to keep you current with your kids.</a:t>
              </a:r>
            </a:p>
          </p:txBody>
        </p:sp>
        <p:sp>
          <p:nvSpPr>
            <p:cNvPr id="12" name="TextBox 11">
              <a:extLst>
                <a:ext uri="{FF2B5EF4-FFF2-40B4-BE49-F238E27FC236}">
                  <a16:creationId xmlns:a16="http://schemas.microsoft.com/office/drawing/2014/main" id="{3A3FDE3E-EBCE-6F3C-8F15-07877666AD28}"/>
                </a:ext>
              </a:extLst>
            </p:cNvPr>
            <p:cNvSpPr txBox="1"/>
            <p:nvPr/>
          </p:nvSpPr>
          <p:spPr>
            <a:xfrm>
              <a:off x="5213239" y="5448127"/>
              <a:ext cx="832279" cy="461665"/>
            </a:xfrm>
            <a:prstGeom prst="rect">
              <a:avLst/>
            </a:prstGeom>
            <a:noFill/>
          </p:spPr>
          <p:txBody>
            <a:bodyPr wrap="none" rtlCol="0">
              <a:spAutoFit/>
            </a:bodyPr>
            <a:lstStyle/>
            <a:p>
              <a:r>
                <a:rPr lang="en-US" sz="2400" dirty="0"/>
                <a:t>--or--</a:t>
              </a:r>
            </a:p>
          </p:txBody>
        </p:sp>
      </p:grpSp>
      <p:sp>
        <p:nvSpPr>
          <p:cNvPr id="3" name="Slide Number Placeholder 2">
            <a:extLst>
              <a:ext uri="{FF2B5EF4-FFF2-40B4-BE49-F238E27FC236}">
                <a16:creationId xmlns:a16="http://schemas.microsoft.com/office/drawing/2014/main" id="{52157535-8E7E-563F-4348-1139981F38B0}"/>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8DF28D3-48BD-4648-9818-9E78F593EEE9}" type="slidenum">
              <a:rPr lang="en-US" smtClean="0"/>
              <a:pPr/>
              <a:t>22</a:t>
            </a:fld>
            <a:endParaRPr lang="en-US" dirty="0"/>
          </a:p>
        </p:txBody>
      </p:sp>
    </p:spTree>
    <p:extLst>
      <p:ext uri="{BB962C8B-B14F-4D97-AF65-F5344CB8AC3E}">
        <p14:creationId xmlns:p14="http://schemas.microsoft.com/office/powerpoint/2010/main" val="11766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0414A-BCFA-A787-A10A-5C311EB5F5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CB187-F056-4A6E-675C-AAE17E58055B}"/>
              </a:ext>
            </a:extLst>
          </p:cNvPr>
          <p:cNvSpPr>
            <a:spLocks noGrp="1"/>
          </p:cNvSpPr>
          <p:nvPr>
            <p:ph type="title"/>
          </p:nvPr>
        </p:nvSpPr>
        <p:spPr>
          <a:xfrm>
            <a:off x="4175252" y="228600"/>
            <a:ext cx="7483352" cy="576119"/>
          </a:xfrm>
        </p:spPr>
        <p:txBody>
          <a:bodyPr>
            <a:noAutofit/>
          </a:bodyPr>
          <a:lstStyle/>
          <a:p>
            <a:r>
              <a:rPr lang="en-US" sz="2800" dirty="0"/>
              <a:t>Clear, Concise, and Compelling Communications</a:t>
            </a:r>
          </a:p>
        </p:txBody>
      </p:sp>
      <p:pic>
        <p:nvPicPr>
          <p:cNvPr id="13" name="Picture 12">
            <a:extLst>
              <a:ext uri="{FF2B5EF4-FFF2-40B4-BE49-F238E27FC236}">
                <a16:creationId xmlns:a16="http://schemas.microsoft.com/office/drawing/2014/main" id="{2E97F866-B20D-A6C0-7E8E-045921CF4ED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flipH="1">
            <a:off x="3737582" y="2230683"/>
            <a:ext cx="1796032" cy="3557359"/>
          </a:xfrm>
          <a:prstGeom prst="rect">
            <a:avLst/>
          </a:prstGeom>
          <a:ln>
            <a:noFill/>
          </a:ln>
        </p:spPr>
      </p:pic>
      <p:grpSp>
        <p:nvGrpSpPr>
          <p:cNvPr id="8" name="Group 7">
            <a:extLst>
              <a:ext uri="{FF2B5EF4-FFF2-40B4-BE49-F238E27FC236}">
                <a16:creationId xmlns:a16="http://schemas.microsoft.com/office/drawing/2014/main" id="{6422E4AC-0C24-F909-E562-40616B132A9A}"/>
              </a:ext>
            </a:extLst>
          </p:cNvPr>
          <p:cNvGrpSpPr/>
          <p:nvPr/>
        </p:nvGrpSpPr>
        <p:grpSpPr>
          <a:xfrm rot="20702303">
            <a:off x="3544704" y="1837600"/>
            <a:ext cx="457488" cy="723389"/>
            <a:chOff x="9077840" y="2809360"/>
            <a:chExt cx="454349" cy="718839"/>
          </a:xfrm>
        </p:grpSpPr>
        <p:sp>
          <p:nvSpPr>
            <p:cNvPr id="9" name="Oval 8">
              <a:extLst>
                <a:ext uri="{FF2B5EF4-FFF2-40B4-BE49-F238E27FC236}">
                  <a16:creationId xmlns:a16="http://schemas.microsoft.com/office/drawing/2014/main" id="{CF3CA548-4E44-0E27-F3E2-74947B2DBAA7}"/>
                </a:ext>
              </a:extLst>
            </p:cNvPr>
            <p:cNvSpPr/>
            <p:nvPr/>
          </p:nvSpPr>
          <p:spPr>
            <a:xfrm>
              <a:off x="9077840" y="2809360"/>
              <a:ext cx="241539" cy="24153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E78DD4FB-FB89-5A9B-50E1-B8D13E086C67}"/>
                </a:ext>
              </a:extLst>
            </p:cNvPr>
            <p:cNvSpPr/>
            <p:nvPr/>
          </p:nvSpPr>
          <p:spPr>
            <a:xfrm>
              <a:off x="9287774" y="3154390"/>
              <a:ext cx="178303" cy="178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BC7BA305-20D1-4476-B016-A47B3A5D2E5D}"/>
                </a:ext>
              </a:extLst>
            </p:cNvPr>
            <p:cNvSpPr/>
            <p:nvPr/>
          </p:nvSpPr>
          <p:spPr>
            <a:xfrm>
              <a:off x="9440174" y="3436184"/>
              <a:ext cx="92015" cy="9201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4" name="Picture 13">
            <a:extLst>
              <a:ext uri="{FF2B5EF4-FFF2-40B4-BE49-F238E27FC236}">
                <a16:creationId xmlns:a16="http://schemas.microsoft.com/office/drawing/2014/main" id="{67901914-A656-20B1-9BB2-700F53E57E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55498" y="3085840"/>
            <a:ext cx="1332319" cy="629522"/>
          </a:xfrm>
          <a:prstGeom prst="rect">
            <a:avLst/>
          </a:prstGeom>
          <a:ln>
            <a:noFill/>
          </a:ln>
        </p:spPr>
      </p:pic>
      <p:sp>
        <p:nvSpPr>
          <p:cNvPr id="16" name="TextBox 15">
            <a:extLst>
              <a:ext uri="{FF2B5EF4-FFF2-40B4-BE49-F238E27FC236}">
                <a16:creationId xmlns:a16="http://schemas.microsoft.com/office/drawing/2014/main" id="{08A1BDFA-D29A-0D48-6BBE-199A1040BB7F}"/>
              </a:ext>
            </a:extLst>
          </p:cNvPr>
          <p:cNvSpPr txBox="1"/>
          <p:nvPr/>
        </p:nvSpPr>
        <p:spPr>
          <a:xfrm>
            <a:off x="2621356" y="5788043"/>
            <a:ext cx="8211743" cy="523220"/>
          </a:xfrm>
          <a:prstGeom prst="rect">
            <a:avLst/>
          </a:prstGeom>
          <a:solidFill>
            <a:schemeClr val="bg1"/>
          </a:solidFill>
          <a:ln>
            <a:noFill/>
          </a:ln>
        </p:spPr>
        <p:txBody>
          <a:bodyPr wrap="square" rtlCol="0">
            <a:spAutoFit/>
          </a:bodyPr>
          <a:lstStyle/>
          <a:p>
            <a:pPr algn="ctr"/>
            <a:r>
              <a:rPr lang="en-US" sz="2800" dirty="0">
                <a:solidFill>
                  <a:srgbClr val="FFFF00"/>
                </a:solidFill>
              </a:rPr>
              <a:t>What will she hear, remember, and tell others?.</a:t>
            </a:r>
          </a:p>
        </p:txBody>
      </p:sp>
      <p:pic>
        <p:nvPicPr>
          <p:cNvPr id="17" name="Picture 16">
            <a:extLst>
              <a:ext uri="{FF2B5EF4-FFF2-40B4-BE49-F238E27FC236}">
                <a16:creationId xmlns:a16="http://schemas.microsoft.com/office/drawing/2014/main" id="{8FCAF131-E0C0-50A7-D638-D9CFB09FB7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20607" y="842318"/>
            <a:ext cx="1849841" cy="1496059"/>
          </a:xfrm>
          <a:prstGeom prst="rect">
            <a:avLst/>
          </a:prstGeom>
        </p:spPr>
      </p:pic>
      <p:pic>
        <p:nvPicPr>
          <p:cNvPr id="18" name="Picture 17">
            <a:extLst>
              <a:ext uri="{FF2B5EF4-FFF2-40B4-BE49-F238E27FC236}">
                <a16:creationId xmlns:a16="http://schemas.microsoft.com/office/drawing/2014/main" id="{BCB36896-7844-3F23-DC3A-D898CC163C52}"/>
              </a:ext>
            </a:extLst>
          </p:cNvPr>
          <p:cNvPicPr>
            <a:picLocks noChangeAspect="1"/>
          </p:cNvPicPr>
          <p:nvPr/>
        </p:nvPicPr>
        <p:blipFill rotWithShape="1">
          <a:blip r:embed="rId7">
            <a:extLst>
              <a:ext uri="{28A0092B-C50C-407E-A947-70E740481C1C}">
                <a14:useLocalDpi xmlns:a14="http://schemas.microsoft.com/office/drawing/2010/main" val="0"/>
              </a:ext>
            </a:extLst>
          </a:blip>
          <a:srcRect b="28172"/>
          <a:stretch/>
        </p:blipFill>
        <p:spPr>
          <a:xfrm flipH="1">
            <a:off x="2257598" y="3679498"/>
            <a:ext cx="1619670" cy="2169466"/>
          </a:xfrm>
          <a:prstGeom prst="rect">
            <a:avLst/>
          </a:prstGeom>
        </p:spPr>
      </p:pic>
      <p:sp>
        <p:nvSpPr>
          <p:cNvPr id="15" name="Thought Bubble: Cloud 14">
            <a:extLst>
              <a:ext uri="{FF2B5EF4-FFF2-40B4-BE49-F238E27FC236}">
                <a16:creationId xmlns:a16="http://schemas.microsoft.com/office/drawing/2014/main" id="{2469A561-BD87-7B44-3297-8A346AB5A4CD}"/>
              </a:ext>
            </a:extLst>
          </p:cNvPr>
          <p:cNvSpPr/>
          <p:nvPr/>
        </p:nvSpPr>
        <p:spPr>
          <a:xfrm>
            <a:off x="4738880" y="1137024"/>
            <a:ext cx="3273205" cy="1749946"/>
          </a:xfrm>
          <a:prstGeom prst="cloudCallout">
            <a:avLst>
              <a:gd name="adj1" fmla="val -46594"/>
              <a:gd name="adj2" fmla="val 523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So Tommy, what does your new company do?</a:t>
            </a:r>
          </a:p>
        </p:txBody>
      </p:sp>
      <p:pic>
        <p:nvPicPr>
          <p:cNvPr id="19" name="Picture 18">
            <a:extLst>
              <a:ext uri="{FF2B5EF4-FFF2-40B4-BE49-F238E27FC236}">
                <a16:creationId xmlns:a16="http://schemas.microsoft.com/office/drawing/2014/main" id="{5C3185F5-7D05-01C4-0906-90017EB07305}"/>
              </a:ext>
            </a:extLst>
          </p:cNvPr>
          <p:cNvPicPr>
            <a:picLocks noChangeAspect="1"/>
          </p:cNvPicPr>
          <p:nvPr/>
        </p:nvPicPr>
        <p:blipFill rotWithShape="1">
          <a:blip r:embed="rId8">
            <a:extLst>
              <a:ext uri="{28A0092B-C50C-407E-A947-70E740481C1C}">
                <a14:useLocalDpi xmlns:a14="http://schemas.microsoft.com/office/drawing/2010/main" val="0"/>
              </a:ext>
            </a:extLst>
          </a:blip>
          <a:srcRect l="3101" b="4054"/>
          <a:stretch/>
        </p:blipFill>
        <p:spPr>
          <a:xfrm flipH="1">
            <a:off x="7307150" y="978490"/>
            <a:ext cx="4337383" cy="4842788"/>
          </a:xfrm>
          <a:prstGeom prst="rect">
            <a:avLst/>
          </a:prstGeom>
        </p:spPr>
      </p:pic>
      <p:sp>
        <p:nvSpPr>
          <p:cNvPr id="3" name="TextBox 2">
            <a:extLst>
              <a:ext uri="{FF2B5EF4-FFF2-40B4-BE49-F238E27FC236}">
                <a16:creationId xmlns:a16="http://schemas.microsoft.com/office/drawing/2014/main" id="{C0AE6114-A41E-87C3-01F2-2C0A90BC643A}"/>
              </a:ext>
            </a:extLst>
          </p:cNvPr>
          <p:cNvSpPr txBox="1"/>
          <p:nvPr/>
        </p:nvSpPr>
        <p:spPr>
          <a:xfrm>
            <a:off x="8209721" y="1245188"/>
            <a:ext cx="2136913" cy="954107"/>
          </a:xfrm>
          <a:prstGeom prst="rect">
            <a:avLst/>
          </a:prstGeom>
          <a:noFill/>
        </p:spPr>
        <p:txBody>
          <a:bodyPr wrap="square" rtlCol="0">
            <a:spAutoFit/>
          </a:bodyPr>
          <a:lstStyle/>
          <a:p>
            <a:r>
              <a:rPr lang="en-US" sz="3200" b="1" dirty="0">
                <a:solidFill>
                  <a:srgbClr val="00B050"/>
                </a:solidFill>
              </a:rPr>
              <a:t>Blah</a:t>
            </a:r>
            <a:r>
              <a:rPr lang="en-US" b="1" dirty="0">
                <a:solidFill>
                  <a:srgbClr val="00B050"/>
                </a:solidFill>
              </a:rPr>
              <a:t>, </a:t>
            </a:r>
            <a:r>
              <a:rPr lang="en-US" sz="2800" b="1" dirty="0">
                <a:solidFill>
                  <a:srgbClr val="00B050"/>
                </a:solidFill>
              </a:rPr>
              <a:t>blah</a:t>
            </a:r>
            <a:r>
              <a:rPr lang="en-US" b="1" dirty="0">
                <a:solidFill>
                  <a:srgbClr val="00B050"/>
                </a:solidFill>
              </a:rPr>
              <a:t>, </a:t>
            </a:r>
            <a:r>
              <a:rPr lang="en-US" sz="2400" b="1" dirty="0">
                <a:solidFill>
                  <a:srgbClr val="00B050"/>
                </a:solidFill>
              </a:rPr>
              <a:t>blah</a:t>
            </a:r>
            <a:r>
              <a:rPr lang="en-US" b="1" dirty="0">
                <a:solidFill>
                  <a:srgbClr val="00B050"/>
                </a:solidFill>
              </a:rPr>
              <a:t>,</a:t>
            </a:r>
            <a:r>
              <a:rPr lang="en-US" sz="2000" b="1" dirty="0">
                <a:solidFill>
                  <a:srgbClr val="00B050"/>
                </a:solidFill>
              </a:rPr>
              <a:t> blah</a:t>
            </a:r>
            <a:r>
              <a:rPr lang="en-US" b="1" dirty="0">
                <a:solidFill>
                  <a:srgbClr val="00B050"/>
                </a:solidFill>
              </a:rPr>
              <a:t>, blah…</a:t>
            </a:r>
          </a:p>
        </p:txBody>
      </p:sp>
      <p:sp>
        <p:nvSpPr>
          <p:cNvPr id="4" name="Slide Number Placeholder 2">
            <a:extLst>
              <a:ext uri="{FF2B5EF4-FFF2-40B4-BE49-F238E27FC236}">
                <a16:creationId xmlns:a16="http://schemas.microsoft.com/office/drawing/2014/main" id="{F8D1E130-90A0-7F98-74BC-E05CAEBFF6F9}"/>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8DF28D3-48BD-4648-9818-9E78F593EEE9}" type="slidenum">
              <a:rPr lang="en-US" smtClean="0"/>
              <a:pPr/>
              <a:t>23</a:t>
            </a:fld>
            <a:endParaRPr lang="en-US" dirty="0"/>
          </a:p>
        </p:txBody>
      </p:sp>
    </p:spTree>
    <p:extLst>
      <p:ext uri="{BB962C8B-B14F-4D97-AF65-F5344CB8AC3E}">
        <p14:creationId xmlns:p14="http://schemas.microsoft.com/office/powerpoint/2010/main" val="3868602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5" grpId="0" animBg="1"/>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46AAC-1F96-6DEC-0FD4-C9302B351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657481-618A-851D-2991-1B95F00A21BF}"/>
              </a:ext>
            </a:extLst>
          </p:cNvPr>
          <p:cNvSpPr>
            <a:spLocks noGrp="1"/>
          </p:cNvSpPr>
          <p:nvPr>
            <p:ph type="title"/>
          </p:nvPr>
        </p:nvSpPr>
        <p:spPr/>
        <p:txBody>
          <a:bodyPr>
            <a:normAutofit/>
          </a:bodyPr>
          <a:lstStyle/>
          <a:p>
            <a:r>
              <a:rPr lang="en-US" dirty="0"/>
              <a:t>Was it </a:t>
            </a:r>
            <a:r>
              <a:rPr lang="en-US" b="1" dirty="0">
                <a:solidFill>
                  <a:srgbClr val="FF0000"/>
                </a:solidFill>
              </a:rPr>
              <a:t>Clear?</a:t>
            </a:r>
          </a:p>
        </p:txBody>
      </p:sp>
      <p:pic>
        <p:nvPicPr>
          <p:cNvPr id="3" name="Picture 2" descr="Image result for picture of shakespeare">
            <a:extLst>
              <a:ext uri="{FF2B5EF4-FFF2-40B4-BE49-F238E27FC236}">
                <a16:creationId xmlns:a16="http://schemas.microsoft.com/office/drawing/2014/main" id="{D8B98029-A49D-6669-52D0-F598E6E91A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643" y="2196550"/>
            <a:ext cx="2678545" cy="3074503"/>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06289BAD-7A4C-6A47-14D2-D10CA07309C8}"/>
              </a:ext>
            </a:extLst>
          </p:cNvPr>
          <p:cNvSpPr txBox="1"/>
          <p:nvPr/>
        </p:nvSpPr>
        <p:spPr>
          <a:xfrm>
            <a:off x="3172240" y="360221"/>
            <a:ext cx="4291241" cy="461665"/>
          </a:xfrm>
          <a:prstGeom prst="rect">
            <a:avLst/>
          </a:prstGeom>
          <a:noFill/>
        </p:spPr>
        <p:txBody>
          <a:bodyPr wrap="square" rtlCol="0">
            <a:spAutoFit/>
          </a:bodyPr>
          <a:lstStyle/>
          <a:p>
            <a:pPr algn="ctr"/>
            <a:r>
              <a:rPr lang="en-US" sz="2400" i="1" dirty="0"/>
              <a:t>“Is Shakespeare on the test?”</a:t>
            </a:r>
          </a:p>
        </p:txBody>
      </p:sp>
      <p:grpSp>
        <p:nvGrpSpPr>
          <p:cNvPr id="30" name="Group 29">
            <a:extLst>
              <a:ext uri="{FF2B5EF4-FFF2-40B4-BE49-F238E27FC236}">
                <a16:creationId xmlns:a16="http://schemas.microsoft.com/office/drawing/2014/main" id="{414899E9-EAB9-575F-F32C-AF85491C4BA3}"/>
              </a:ext>
            </a:extLst>
          </p:cNvPr>
          <p:cNvGrpSpPr/>
          <p:nvPr/>
        </p:nvGrpSpPr>
        <p:grpSpPr>
          <a:xfrm>
            <a:off x="475017" y="768407"/>
            <a:ext cx="6541315" cy="5331499"/>
            <a:chOff x="475017" y="768407"/>
            <a:chExt cx="6541315" cy="5331499"/>
          </a:xfrm>
        </p:grpSpPr>
        <p:sp>
          <p:nvSpPr>
            <p:cNvPr id="11" name="TextBox 10">
              <a:extLst>
                <a:ext uri="{FF2B5EF4-FFF2-40B4-BE49-F238E27FC236}">
                  <a16:creationId xmlns:a16="http://schemas.microsoft.com/office/drawing/2014/main" id="{1F9FB7A7-2AA2-9AEA-52E6-EF3B6B0D706D}"/>
                </a:ext>
              </a:extLst>
            </p:cNvPr>
            <p:cNvSpPr txBox="1"/>
            <p:nvPr/>
          </p:nvSpPr>
          <p:spPr>
            <a:xfrm>
              <a:off x="475017" y="5576686"/>
              <a:ext cx="4781797" cy="523220"/>
            </a:xfrm>
            <a:prstGeom prst="rect">
              <a:avLst/>
            </a:prstGeom>
            <a:noFill/>
          </p:spPr>
          <p:txBody>
            <a:bodyPr wrap="square" rtlCol="0">
              <a:spAutoFit/>
            </a:bodyPr>
            <a:lstStyle/>
            <a:p>
              <a:pPr algn="ctr"/>
              <a:r>
                <a:rPr lang="en-US" sz="2800" dirty="0"/>
                <a:t>“</a:t>
              </a:r>
              <a:r>
                <a:rPr lang="en-US" sz="2800" b="1" dirty="0">
                  <a:solidFill>
                    <a:srgbClr val="00B050"/>
                  </a:solidFill>
                </a:rPr>
                <a:t>Know</a:t>
              </a:r>
              <a:r>
                <a:rPr lang="en-US" sz="2800" dirty="0"/>
                <a:t> Shakespeare”</a:t>
              </a:r>
            </a:p>
          </p:txBody>
        </p:sp>
        <p:sp>
          <p:nvSpPr>
            <p:cNvPr id="24" name="TextBox 23">
              <a:extLst>
                <a:ext uri="{FF2B5EF4-FFF2-40B4-BE49-F238E27FC236}">
                  <a16:creationId xmlns:a16="http://schemas.microsoft.com/office/drawing/2014/main" id="{3B183BB1-ED6D-1A52-E691-96C9DD218D83}"/>
                </a:ext>
              </a:extLst>
            </p:cNvPr>
            <p:cNvSpPr txBox="1"/>
            <p:nvPr/>
          </p:nvSpPr>
          <p:spPr>
            <a:xfrm>
              <a:off x="3697399" y="768407"/>
              <a:ext cx="3318933" cy="461665"/>
            </a:xfrm>
            <a:prstGeom prst="rect">
              <a:avLst/>
            </a:prstGeom>
            <a:noFill/>
          </p:spPr>
          <p:txBody>
            <a:bodyPr wrap="square" rtlCol="0">
              <a:spAutoFit/>
            </a:bodyPr>
            <a:lstStyle/>
            <a:p>
              <a:pPr algn="ctr"/>
              <a:r>
                <a:rPr lang="en-US" sz="2400" dirty="0">
                  <a:solidFill>
                    <a:srgbClr val="FFFF00"/>
                  </a:solidFill>
                </a:rPr>
                <a:t>…and the teacher said…</a:t>
              </a:r>
            </a:p>
          </p:txBody>
        </p:sp>
      </p:grpSp>
      <p:grpSp>
        <p:nvGrpSpPr>
          <p:cNvPr id="32" name="Group 31">
            <a:extLst>
              <a:ext uri="{FF2B5EF4-FFF2-40B4-BE49-F238E27FC236}">
                <a16:creationId xmlns:a16="http://schemas.microsoft.com/office/drawing/2014/main" id="{DC495B0B-68F4-4148-50A8-7FCB40B81A98}"/>
              </a:ext>
            </a:extLst>
          </p:cNvPr>
          <p:cNvGrpSpPr/>
          <p:nvPr/>
        </p:nvGrpSpPr>
        <p:grpSpPr>
          <a:xfrm>
            <a:off x="2249140" y="1423434"/>
            <a:ext cx="8180901" cy="3854101"/>
            <a:chOff x="2249140" y="1423434"/>
            <a:chExt cx="8180901" cy="3854101"/>
          </a:xfrm>
        </p:grpSpPr>
        <p:pic>
          <p:nvPicPr>
            <p:cNvPr id="15" name="Picture 14">
              <a:extLst>
                <a:ext uri="{FF2B5EF4-FFF2-40B4-BE49-F238E27FC236}">
                  <a16:creationId xmlns:a16="http://schemas.microsoft.com/office/drawing/2014/main" id="{203C9651-92B1-FA80-B985-8AA28F3B8F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8060" y="2190066"/>
              <a:ext cx="2374476" cy="3087469"/>
            </a:xfrm>
            <a:prstGeom prst="rect">
              <a:avLst/>
            </a:prstGeom>
          </p:spPr>
        </p:pic>
        <p:grpSp>
          <p:nvGrpSpPr>
            <p:cNvPr id="21" name="Group 20">
              <a:extLst>
                <a:ext uri="{FF2B5EF4-FFF2-40B4-BE49-F238E27FC236}">
                  <a16:creationId xmlns:a16="http://schemas.microsoft.com/office/drawing/2014/main" id="{B79CCC2A-BC8A-06A4-E90F-843305737740}"/>
                </a:ext>
              </a:extLst>
            </p:cNvPr>
            <p:cNvGrpSpPr/>
            <p:nvPr/>
          </p:nvGrpSpPr>
          <p:grpSpPr>
            <a:xfrm>
              <a:off x="2249140" y="1423434"/>
              <a:ext cx="8180901" cy="796353"/>
              <a:chOff x="1683337" y="878874"/>
              <a:chExt cx="8180901" cy="796353"/>
            </a:xfrm>
          </p:grpSpPr>
          <p:grpSp>
            <p:nvGrpSpPr>
              <p:cNvPr id="10" name="Group 9">
                <a:extLst>
                  <a:ext uri="{FF2B5EF4-FFF2-40B4-BE49-F238E27FC236}">
                    <a16:creationId xmlns:a16="http://schemas.microsoft.com/office/drawing/2014/main" id="{CCBDBB57-166A-9E2B-A542-C3163EB55E5C}"/>
                  </a:ext>
                </a:extLst>
              </p:cNvPr>
              <p:cNvGrpSpPr/>
              <p:nvPr/>
            </p:nvGrpSpPr>
            <p:grpSpPr>
              <a:xfrm>
                <a:off x="1683337" y="878874"/>
                <a:ext cx="2678545" cy="796353"/>
                <a:chOff x="1683337" y="804719"/>
                <a:chExt cx="2678545" cy="796353"/>
              </a:xfrm>
            </p:grpSpPr>
            <p:pic>
              <p:nvPicPr>
                <p:cNvPr id="16" name="Picture 15" descr="A picture containing dark, umbrella&#10;&#10;Description automatically generated">
                  <a:extLst>
                    <a:ext uri="{FF2B5EF4-FFF2-40B4-BE49-F238E27FC236}">
                      <a16:creationId xmlns:a16="http://schemas.microsoft.com/office/drawing/2014/main" id="{A49870C0-9B0C-BAF0-9EDD-FAE2BC2B9A6A}"/>
                    </a:ext>
                  </a:extLst>
                </p:cNvPr>
                <p:cNvPicPr>
                  <a:picLocks noChangeAspect="1"/>
                </p:cNvPicPr>
                <p:nvPr/>
              </p:nvPicPr>
              <p:blipFill rotWithShape="1">
                <a:blip r:embed="rId5">
                  <a:extLst>
                    <a:ext uri="{28A0092B-C50C-407E-A947-70E740481C1C}">
                      <a14:useLocalDpi xmlns:a14="http://schemas.microsoft.com/office/drawing/2010/main" val="0"/>
                    </a:ext>
                  </a:extLst>
                </a:blip>
                <a:srcRect t="25977"/>
                <a:stretch/>
              </p:blipFill>
              <p:spPr>
                <a:xfrm>
                  <a:off x="1683337" y="804719"/>
                  <a:ext cx="761444" cy="796353"/>
                </a:xfrm>
                <a:prstGeom prst="rect">
                  <a:avLst/>
                </a:prstGeom>
              </p:spPr>
            </p:pic>
            <p:sp>
              <p:nvSpPr>
                <p:cNvPr id="18" name="TextBox 17">
                  <a:extLst>
                    <a:ext uri="{FF2B5EF4-FFF2-40B4-BE49-F238E27FC236}">
                      <a16:creationId xmlns:a16="http://schemas.microsoft.com/office/drawing/2014/main" id="{F6C7B428-80FF-0759-C952-CE53DF7A8F7A}"/>
                    </a:ext>
                  </a:extLst>
                </p:cNvPr>
                <p:cNvSpPr txBox="1"/>
                <p:nvPr/>
              </p:nvSpPr>
              <p:spPr>
                <a:xfrm>
                  <a:off x="2374443" y="910508"/>
                  <a:ext cx="1987439" cy="523220"/>
                </a:xfrm>
                <a:prstGeom prst="rect">
                  <a:avLst/>
                </a:prstGeom>
                <a:noFill/>
              </p:spPr>
              <p:txBody>
                <a:bodyPr wrap="square" rtlCol="0">
                  <a:spAutoFit/>
                </a:bodyPr>
                <a:lstStyle/>
                <a:p>
                  <a:r>
                    <a:rPr lang="en-US" sz="2800" dirty="0">
                      <a:solidFill>
                        <a:srgbClr val="00FF00"/>
                      </a:solidFill>
                    </a:rPr>
                    <a:t>Concise</a:t>
                  </a:r>
                </a:p>
              </p:txBody>
            </p:sp>
          </p:grpSp>
          <p:grpSp>
            <p:nvGrpSpPr>
              <p:cNvPr id="9" name="Group 8">
                <a:extLst>
                  <a:ext uri="{FF2B5EF4-FFF2-40B4-BE49-F238E27FC236}">
                    <a16:creationId xmlns:a16="http://schemas.microsoft.com/office/drawing/2014/main" id="{8E59EFE9-BF19-B731-C89A-CDCDFA5E4779}"/>
                  </a:ext>
                </a:extLst>
              </p:cNvPr>
              <p:cNvGrpSpPr/>
              <p:nvPr/>
            </p:nvGrpSpPr>
            <p:grpSpPr>
              <a:xfrm>
                <a:off x="6491415" y="878874"/>
                <a:ext cx="3372823" cy="796353"/>
                <a:chOff x="6129867" y="1167316"/>
                <a:chExt cx="3372823" cy="796353"/>
              </a:xfrm>
            </p:grpSpPr>
            <p:pic>
              <p:nvPicPr>
                <p:cNvPr id="17" name="Picture 16" descr="A picture containing dark, umbrella&#10;&#10;Description automatically generated">
                  <a:extLst>
                    <a:ext uri="{FF2B5EF4-FFF2-40B4-BE49-F238E27FC236}">
                      <a16:creationId xmlns:a16="http://schemas.microsoft.com/office/drawing/2014/main" id="{5E52C906-67B8-EF43-6120-E9A0485D6848}"/>
                    </a:ext>
                  </a:extLst>
                </p:cNvPr>
                <p:cNvPicPr>
                  <a:picLocks noChangeAspect="1"/>
                </p:cNvPicPr>
                <p:nvPr/>
              </p:nvPicPr>
              <p:blipFill rotWithShape="1">
                <a:blip r:embed="rId5">
                  <a:extLst>
                    <a:ext uri="{28A0092B-C50C-407E-A947-70E740481C1C}">
                      <a14:useLocalDpi xmlns:a14="http://schemas.microsoft.com/office/drawing/2010/main" val="0"/>
                    </a:ext>
                  </a:extLst>
                </a:blip>
                <a:srcRect t="25977"/>
                <a:stretch/>
              </p:blipFill>
              <p:spPr>
                <a:xfrm>
                  <a:off x="6129867" y="1167316"/>
                  <a:ext cx="761444" cy="796353"/>
                </a:xfrm>
                <a:prstGeom prst="rect">
                  <a:avLst/>
                </a:prstGeom>
              </p:spPr>
            </p:pic>
            <p:sp>
              <p:nvSpPr>
                <p:cNvPr id="19" name="TextBox 18">
                  <a:extLst>
                    <a:ext uri="{FF2B5EF4-FFF2-40B4-BE49-F238E27FC236}">
                      <a16:creationId xmlns:a16="http://schemas.microsoft.com/office/drawing/2014/main" id="{88B55CAC-3503-640F-D51A-5BD912954321}"/>
                    </a:ext>
                  </a:extLst>
                </p:cNvPr>
                <p:cNvSpPr txBox="1"/>
                <p:nvPr/>
              </p:nvSpPr>
              <p:spPr>
                <a:xfrm>
                  <a:off x="6867067" y="1273105"/>
                  <a:ext cx="2635623" cy="523220"/>
                </a:xfrm>
                <a:prstGeom prst="rect">
                  <a:avLst/>
                </a:prstGeom>
                <a:noFill/>
              </p:spPr>
              <p:txBody>
                <a:bodyPr wrap="square" rtlCol="0">
                  <a:spAutoFit/>
                </a:bodyPr>
                <a:lstStyle/>
                <a:p>
                  <a:r>
                    <a:rPr lang="en-US" sz="2800" dirty="0">
                      <a:solidFill>
                        <a:srgbClr val="00FF00"/>
                      </a:solidFill>
                    </a:rPr>
                    <a:t>Compelling</a:t>
                  </a:r>
                </a:p>
              </p:txBody>
            </p:sp>
          </p:grpSp>
          <p:sp>
            <p:nvSpPr>
              <p:cNvPr id="8" name="TextBox 7">
                <a:extLst>
                  <a:ext uri="{FF2B5EF4-FFF2-40B4-BE49-F238E27FC236}">
                    <a16:creationId xmlns:a16="http://schemas.microsoft.com/office/drawing/2014/main" id="{B6D3ADC5-556B-8FAA-13C2-CF8189B9DBB9}"/>
                  </a:ext>
                </a:extLst>
              </p:cNvPr>
              <p:cNvSpPr txBox="1"/>
              <p:nvPr/>
            </p:nvSpPr>
            <p:spPr>
              <a:xfrm>
                <a:off x="4661996" y="984663"/>
                <a:ext cx="2635623" cy="523220"/>
              </a:xfrm>
              <a:prstGeom prst="rect">
                <a:avLst/>
              </a:prstGeom>
              <a:noFill/>
            </p:spPr>
            <p:txBody>
              <a:bodyPr wrap="square" rtlCol="0">
                <a:spAutoFit/>
              </a:bodyPr>
              <a:lstStyle/>
              <a:p>
                <a:pPr marL="457200" indent="-457200">
                  <a:buClr>
                    <a:srgbClr val="FF0000"/>
                  </a:buClr>
                  <a:buSzPct val="150000"/>
                  <a:buFont typeface="Calibri" panose="020F0502020204030204" pitchFamily="34" charset="0"/>
                  <a:buChar char="X"/>
                </a:pPr>
                <a:r>
                  <a:rPr lang="en-US" sz="2800" b="1" dirty="0">
                    <a:solidFill>
                      <a:srgbClr val="FF0000"/>
                    </a:solidFill>
                  </a:rPr>
                  <a:t>Clear</a:t>
                </a:r>
              </a:p>
            </p:txBody>
          </p:sp>
        </p:grpSp>
      </p:grpSp>
      <p:grpSp>
        <p:nvGrpSpPr>
          <p:cNvPr id="31" name="Group 30">
            <a:extLst>
              <a:ext uri="{FF2B5EF4-FFF2-40B4-BE49-F238E27FC236}">
                <a16:creationId xmlns:a16="http://schemas.microsoft.com/office/drawing/2014/main" id="{7500D326-7F9A-0084-C53A-8AE320FF864D}"/>
              </a:ext>
            </a:extLst>
          </p:cNvPr>
          <p:cNvGrpSpPr/>
          <p:nvPr/>
        </p:nvGrpSpPr>
        <p:grpSpPr>
          <a:xfrm>
            <a:off x="5488714" y="2230418"/>
            <a:ext cx="6309415" cy="3869488"/>
            <a:chOff x="5488714" y="2230418"/>
            <a:chExt cx="6309415" cy="3869488"/>
          </a:xfrm>
        </p:grpSpPr>
        <p:grpSp>
          <p:nvGrpSpPr>
            <p:cNvPr id="27" name="Group 26">
              <a:extLst>
                <a:ext uri="{FF2B5EF4-FFF2-40B4-BE49-F238E27FC236}">
                  <a16:creationId xmlns:a16="http://schemas.microsoft.com/office/drawing/2014/main" id="{24941F87-F051-D529-FBA5-41B7031A0985}"/>
                </a:ext>
              </a:extLst>
            </p:cNvPr>
            <p:cNvGrpSpPr/>
            <p:nvPr/>
          </p:nvGrpSpPr>
          <p:grpSpPr>
            <a:xfrm>
              <a:off x="7016332" y="2230418"/>
              <a:ext cx="4781797" cy="3869488"/>
              <a:chOff x="7016332" y="2230418"/>
              <a:chExt cx="4781797" cy="3869488"/>
            </a:xfrm>
          </p:grpSpPr>
          <p:sp>
            <p:nvSpPr>
              <p:cNvPr id="14" name="TextBox 13">
                <a:extLst>
                  <a:ext uri="{FF2B5EF4-FFF2-40B4-BE49-F238E27FC236}">
                    <a16:creationId xmlns:a16="http://schemas.microsoft.com/office/drawing/2014/main" id="{4FA93D3F-D325-845A-1BC3-1DA120DD758D}"/>
                  </a:ext>
                </a:extLst>
              </p:cNvPr>
              <p:cNvSpPr txBox="1"/>
              <p:nvPr/>
            </p:nvSpPr>
            <p:spPr>
              <a:xfrm>
                <a:off x="7016332" y="5576686"/>
                <a:ext cx="4781797" cy="523220"/>
              </a:xfrm>
              <a:prstGeom prst="rect">
                <a:avLst/>
              </a:prstGeom>
              <a:noFill/>
            </p:spPr>
            <p:txBody>
              <a:bodyPr wrap="square" rtlCol="0">
                <a:spAutoFit/>
              </a:bodyPr>
              <a:lstStyle/>
              <a:p>
                <a:pPr algn="ctr"/>
                <a:r>
                  <a:rPr lang="en-US" sz="2800" dirty="0"/>
                  <a:t>“</a:t>
                </a:r>
                <a:r>
                  <a:rPr lang="en-US" sz="2800" b="1" dirty="0">
                    <a:solidFill>
                      <a:srgbClr val="FF0000"/>
                    </a:solidFill>
                  </a:rPr>
                  <a:t>No</a:t>
                </a:r>
                <a:r>
                  <a:rPr lang="en-US" sz="2800" dirty="0"/>
                  <a:t> Shakespeare”</a:t>
                </a:r>
              </a:p>
            </p:txBody>
          </p:sp>
          <p:pic>
            <p:nvPicPr>
              <p:cNvPr id="6" name="Picture 5" descr="Image result for picture of shakespeare">
                <a:extLst>
                  <a:ext uri="{FF2B5EF4-FFF2-40B4-BE49-F238E27FC236}">
                    <a16:creationId xmlns:a16="http://schemas.microsoft.com/office/drawing/2014/main" id="{B1D26118-30F0-27BC-4A0F-BB3F3D4754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7958" y="2230418"/>
                <a:ext cx="2678545" cy="3074503"/>
              </a:xfrm>
              <a:prstGeom prst="rect">
                <a:avLst/>
              </a:prstGeom>
              <a:noFill/>
              <a:extLst>
                <a:ext uri="{909E8E84-426E-40DD-AFC4-6F175D3DCCD1}">
                  <a14:hiddenFill xmlns:a14="http://schemas.microsoft.com/office/drawing/2010/main">
                    <a:solidFill>
                      <a:srgbClr val="FFFFFF"/>
                    </a:solidFill>
                  </a14:hiddenFill>
                </a:ext>
              </a:extLst>
            </p:spPr>
          </p:pic>
        </p:grpSp>
        <p:sp>
          <p:nvSpPr>
            <p:cNvPr id="25" name="TextBox 24">
              <a:extLst>
                <a:ext uri="{FF2B5EF4-FFF2-40B4-BE49-F238E27FC236}">
                  <a16:creationId xmlns:a16="http://schemas.microsoft.com/office/drawing/2014/main" id="{66EB38DF-3F01-15B3-3A36-03DA0569AB76}"/>
                </a:ext>
              </a:extLst>
            </p:cNvPr>
            <p:cNvSpPr txBox="1"/>
            <p:nvPr/>
          </p:nvSpPr>
          <p:spPr>
            <a:xfrm>
              <a:off x="5488714" y="5607464"/>
              <a:ext cx="1797701" cy="461665"/>
            </a:xfrm>
            <a:prstGeom prst="rect">
              <a:avLst/>
            </a:prstGeom>
            <a:noFill/>
          </p:spPr>
          <p:txBody>
            <a:bodyPr wrap="square" rtlCol="0">
              <a:spAutoFit/>
            </a:bodyPr>
            <a:lstStyle/>
            <a:p>
              <a:pPr algn="ctr"/>
              <a:r>
                <a:rPr lang="en-US" sz="2400" b="1" dirty="0">
                  <a:solidFill>
                    <a:srgbClr val="FF0000"/>
                  </a:solidFill>
                </a:rPr>
                <a:t>…or was it…</a:t>
              </a:r>
            </a:p>
          </p:txBody>
        </p:sp>
      </p:grpSp>
      <p:sp>
        <p:nvSpPr>
          <p:cNvPr id="4" name="Slide Number Placeholder 2">
            <a:extLst>
              <a:ext uri="{FF2B5EF4-FFF2-40B4-BE49-F238E27FC236}">
                <a16:creationId xmlns:a16="http://schemas.microsoft.com/office/drawing/2014/main" id="{3E22D117-C3ED-513F-AB33-74E2AED6FF23}"/>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8DF28D3-48BD-4648-9818-9E78F593EEE9}" type="slidenum">
              <a:rPr lang="en-US" smtClean="0"/>
              <a:pPr/>
              <a:t>24</a:t>
            </a:fld>
            <a:endParaRPr lang="en-US" dirty="0"/>
          </a:p>
        </p:txBody>
      </p:sp>
    </p:spTree>
    <p:extLst>
      <p:ext uri="{BB962C8B-B14F-4D97-AF65-F5344CB8AC3E}">
        <p14:creationId xmlns:p14="http://schemas.microsoft.com/office/powerpoint/2010/main" val="3394314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ppt_x"/>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ppt_x"/>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43E7D-CAF1-ADEC-C630-B059D340ECCF}"/>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8D7D1736-9D45-FC79-9BD7-B676D890C23D}"/>
              </a:ext>
            </a:extLst>
          </p:cNvPr>
          <p:cNvSpPr txBox="1">
            <a:spLocks noGrp="1"/>
          </p:cNvSpPr>
          <p:nvPr>
            <p:ph type="title"/>
          </p:nvPr>
        </p:nvSpPr>
        <p:spPr>
          <a:xfrm>
            <a:off x="5283201" y="228600"/>
            <a:ext cx="6070600" cy="576119"/>
          </a:xfrm>
          <a:prstGeom prst="rect">
            <a:avLst/>
          </a:prstGeom>
          <a:effectLst>
            <a:outerShdw blurRad="203200" dist="25400" dir="5400000" rotWithShape="0">
              <a:srgbClr val="000000">
                <a:alpha val="8052"/>
              </a:srgbClr>
            </a:outerShdw>
          </a:effectLst>
        </p:spPr>
        <p:txBody>
          <a:bodyPr>
            <a:normAutofit/>
          </a:bodyPr>
          <a:lstStyle>
            <a:lvl1pPr algn="r" defTabSz="796885">
              <a:defRPr sz="9700"/>
            </a:lvl1pPr>
          </a:lstStyle>
          <a:p>
            <a:r>
              <a:rPr lang="en-US" sz="2800" dirty="0"/>
              <a:t>Finally: The Only Validation that Counts!</a:t>
            </a:r>
            <a:endParaRPr sz="2800" dirty="0"/>
          </a:p>
        </p:txBody>
      </p:sp>
      <p:sp>
        <p:nvSpPr>
          <p:cNvPr id="2" name="Slide Number Placeholder 1">
            <a:extLst>
              <a:ext uri="{FF2B5EF4-FFF2-40B4-BE49-F238E27FC236}">
                <a16:creationId xmlns:a16="http://schemas.microsoft.com/office/drawing/2014/main" id="{7906B175-7897-A0FB-2592-22C0B391B912}"/>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25</a:t>
            </a:fld>
            <a:endParaRPr lang="en-US" dirty="0"/>
          </a:p>
        </p:txBody>
      </p:sp>
      <p:sp>
        <p:nvSpPr>
          <p:cNvPr id="4" name="TextBox 3">
            <a:extLst>
              <a:ext uri="{FF2B5EF4-FFF2-40B4-BE49-F238E27FC236}">
                <a16:creationId xmlns:a16="http://schemas.microsoft.com/office/drawing/2014/main" id="{3FC706CC-E6ED-D82F-C7D5-7CAA869B1FCD}"/>
              </a:ext>
            </a:extLst>
          </p:cNvPr>
          <p:cNvSpPr txBox="1"/>
          <p:nvPr/>
        </p:nvSpPr>
        <p:spPr>
          <a:xfrm>
            <a:off x="7017183" y="1141076"/>
            <a:ext cx="5091545" cy="523220"/>
          </a:xfrm>
          <a:prstGeom prst="rect">
            <a:avLst/>
          </a:prstGeom>
          <a:noFill/>
        </p:spPr>
        <p:txBody>
          <a:bodyPr wrap="square" rtlCol="0">
            <a:spAutoFit/>
          </a:bodyPr>
          <a:lstStyle/>
          <a:p>
            <a:pPr algn="ctr"/>
            <a:r>
              <a:rPr lang="en-US" sz="2800" dirty="0"/>
              <a:t>Did they buy?</a:t>
            </a:r>
          </a:p>
        </p:txBody>
      </p:sp>
      <p:grpSp>
        <p:nvGrpSpPr>
          <p:cNvPr id="16" name="Group 15">
            <a:extLst>
              <a:ext uri="{FF2B5EF4-FFF2-40B4-BE49-F238E27FC236}">
                <a16:creationId xmlns:a16="http://schemas.microsoft.com/office/drawing/2014/main" id="{4C77B6EC-A4CC-66D1-1DD0-2FED474AA5CB}"/>
              </a:ext>
            </a:extLst>
          </p:cNvPr>
          <p:cNvGrpSpPr/>
          <p:nvPr/>
        </p:nvGrpSpPr>
        <p:grpSpPr>
          <a:xfrm>
            <a:off x="8648602" y="3157657"/>
            <a:ext cx="2704292" cy="2532020"/>
            <a:chOff x="8648602" y="3157657"/>
            <a:chExt cx="2704292" cy="2532020"/>
          </a:xfrm>
        </p:grpSpPr>
        <p:sp>
          <p:nvSpPr>
            <p:cNvPr id="15" name="TextBox 14">
              <a:extLst>
                <a:ext uri="{FF2B5EF4-FFF2-40B4-BE49-F238E27FC236}">
                  <a16:creationId xmlns:a16="http://schemas.microsoft.com/office/drawing/2014/main" id="{01D989CE-DE92-D1EE-DF04-2E197BE125CA}"/>
                </a:ext>
              </a:extLst>
            </p:cNvPr>
            <p:cNvSpPr txBox="1"/>
            <p:nvPr/>
          </p:nvSpPr>
          <p:spPr>
            <a:xfrm>
              <a:off x="8648602" y="3157657"/>
              <a:ext cx="2704292" cy="1384995"/>
            </a:xfrm>
            <a:prstGeom prst="rect">
              <a:avLst/>
            </a:prstGeom>
            <a:noFill/>
          </p:spPr>
          <p:txBody>
            <a:bodyPr wrap="square" rtlCol="0">
              <a:spAutoFit/>
            </a:bodyPr>
            <a:lstStyle/>
            <a:p>
              <a:pPr algn="ctr"/>
              <a:r>
                <a:rPr lang="en-US" sz="2800" dirty="0">
                  <a:solidFill>
                    <a:srgbClr val="FFFF00"/>
                  </a:solidFill>
                </a:rPr>
                <a:t>Buying</a:t>
              </a:r>
            </a:p>
            <a:p>
              <a:pPr algn="ctr"/>
              <a:r>
                <a:rPr lang="en-US" sz="2800" dirty="0">
                  <a:solidFill>
                    <a:srgbClr val="FFFF00"/>
                  </a:solidFill>
                </a:rPr>
                <a:t>Customer Discovery</a:t>
              </a:r>
            </a:p>
          </p:txBody>
        </p:sp>
        <p:pic>
          <p:nvPicPr>
            <p:cNvPr id="12" name="Picture 11" descr="A picture containing shape&#10;&#10;Description automatically generated">
              <a:extLst>
                <a:ext uri="{FF2B5EF4-FFF2-40B4-BE49-F238E27FC236}">
                  <a16:creationId xmlns:a16="http://schemas.microsoft.com/office/drawing/2014/main" id="{49777AF0-75FF-B783-0046-84E7DB9BAB8A}"/>
                </a:ext>
              </a:extLst>
            </p:cNvPr>
            <p:cNvPicPr>
              <a:picLocks noChangeAspect="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6068662">
              <a:off x="9404376" y="3821044"/>
              <a:ext cx="1192744" cy="2544521"/>
            </a:xfrm>
            <a:prstGeom prst="rect">
              <a:avLst/>
            </a:prstGeom>
          </p:spPr>
        </p:pic>
      </p:grpSp>
      <p:grpSp>
        <p:nvGrpSpPr>
          <p:cNvPr id="17" name="Group 16">
            <a:extLst>
              <a:ext uri="{FF2B5EF4-FFF2-40B4-BE49-F238E27FC236}">
                <a16:creationId xmlns:a16="http://schemas.microsoft.com/office/drawing/2014/main" id="{B32188A9-FCF5-D2C5-27F2-3CEC5B64368C}"/>
              </a:ext>
            </a:extLst>
          </p:cNvPr>
          <p:cNvGrpSpPr/>
          <p:nvPr/>
        </p:nvGrpSpPr>
        <p:grpSpPr>
          <a:xfrm>
            <a:off x="949776" y="1500140"/>
            <a:ext cx="1826085" cy="1502802"/>
            <a:chOff x="-2704240" y="-63418"/>
            <a:chExt cx="2742391" cy="2065491"/>
          </a:xfrm>
        </p:grpSpPr>
        <p:sp>
          <p:nvSpPr>
            <p:cNvPr id="18" name="TextBox 17">
              <a:extLst>
                <a:ext uri="{FF2B5EF4-FFF2-40B4-BE49-F238E27FC236}">
                  <a16:creationId xmlns:a16="http://schemas.microsoft.com/office/drawing/2014/main" id="{904BFB1F-3BA3-224A-32C2-F301AE62C635}"/>
                </a:ext>
              </a:extLst>
            </p:cNvPr>
            <p:cNvSpPr txBox="1"/>
            <p:nvPr/>
          </p:nvSpPr>
          <p:spPr>
            <a:xfrm>
              <a:off x="-2704240" y="-63418"/>
              <a:ext cx="2742391" cy="972937"/>
            </a:xfrm>
            <a:prstGeom prst="rect">
              <a:avLst/>
            </a:prstGeom>
            <a:noFill/>
          </p:spPr>
          <p:txBody>
            <a:bodyPr wrap="square" rtlCol="0">
              <a:spAutoFit/>
            </a:bodyPr>
            <a:lstStyle/>
            <a:p>
              <a:pPr algn="ctr"/>
              <a:r>
                <a:rPr lang="en-US" sz="2000" dirty="0">
                  <a:solidFill>
                    <a:schemeClr val="bg1">
                      <a:lumMod val="50000"/>
                      <a:lumOff val="50000"/>
                    </a:schemeClr>
                  </a:solidFill>
                </a:rPr>
                <a:t>Problem Discovery</a:t>
              </a:r>
            </a:p>
          </p:txBody>
        </p:sp>
        <p:pic>
          <p:nvPicPr>
            <p:cNvPr id="19" name="Picture 18" descr="A picture containing shape&#10;&#10;Description automatically generated">
              <a:extLst>
                <a:ext uri="{FF2B5EF4-FFF2-40B4-BE49-F238E27FC236}">
                  <a16:creationId xmlns:a16="http://schemas.microsoft.com/office/drawing/2014/main" id="{B5169AAB-69E8-0DE0-A5D2-F811E71E45D8}"/>
                </a:ext>
              </a:extLst>
            </p:cNvPr>
            <p:cNvPicPr>
              <a:picLocks noChangeAspect="1"/>
            </p:cNvPicPr>
            <p:nvPr/>
          </p:nvPicPr>
          <p:blipFill>
            <a:blip r:embed="rId3">
              <a:duotone>
                <a:schemeClr val="accent4">
                  <a:shade val="45000"/>
                  <a:satMod val="135000"/>
                </a:schemeClr>
                <a:prstClr val="white"/>
              </a:duotone>
              <a:alphaModFix amt="35000"/>
              <a:extLst>
                <a:ext uri="{28A0092B-C50C-407E-A947-70E740481C1C}">
                  <a14:useLocalDpi xmlns:a14="http://schemas.microsoft.com/office/drawing/2010/main" val="0"/>
                </a:ext>
              </a:extLst>
            </a:blip>
            <a:stretch>
              <a:fillRect/>
            </a:stretch>
          </p:blipFill>
          <p:spPr>
            <a:xfrm rot="6068662">
              <a:off x="-1929419" y="133441"/>
              <a:ext cx="1192741" cy="2544523"/>
            </a:xfrm>
            <a:prstGeom prst="rect">
              <a:avLst/>
            </a:prstGeom>
          </p:spPr>
        </p:pic>
      </p:grpSp>
      <p:grpSp>
        <p:nvGrpSpPr>
          <p:cNvPr id="20" name="Group 19">
            <a:extLst>
              <a:ext uri="{FF2B5EF4-FFF2-40B4-BE49-F238E27FC236}">
                <a16:creationId xmlns:a16="http://schemas.microsoft.com/office/drawing/2014/main" id="{BE121CF1-3D61-0AE1-732B-2F64247A1647}"/>
              </a:ext>
            </a:extLst>
          </p:cNvPr>
          <p:cNvGrpSpPr/>
          <p:nvPr/>
        </p:nvGrpSpPr>
        <p:grpSpPr>
          <a:xfrm>
            <a:off x="5412914" y="2677785"/>
            <a:ext cx="1826085" cy="1502796"/>
            <a:chOff x="4374450" y="2569827"/>
            <a:chExt cx="2742391" cy="2065478"/>
          </a:xfrm>
        </p:grpSpPr>
        <p:sp>
          <p:nvSpPr>
            <p:cNvPr id="21" name="TextBox 20">
              <a:extLst>
                <a:ext uri="{FF2B5EF4-FFF2-40B4-BE49-F238E27FC236}">
                  <a16:creationId xmlns:a16="http://schemas.microsoft.com/office/drawing/2014/main" id="{E84202BB-48D4-8823-573F-FABC12AC8BBA}"/>
                </a:ext>
              </a:extLst>
            </p:cNvPr>
            <p:cNvSpPr txBox="1"/>
            <p:nvPr/>
          </p:nvSpPr>
          <p:spPr>
            <a:xfrm>
              <a:off x="4374450" y="2569827"/>
              <a:ext cx="2742391" cy="972935"/>
            </a:xfrm>
            <a:prstGeom prst="rect">
              <a:avLst/>
            </a:prstGeom>
            <a:noFill/>
          </p:spPr>
          <p:txBody>
            <a:bodyPr wrap="square" rtlCol="0">
              <a:spAutoFit/>
            </a:bodyPr>
            <a:lstStyle/>
            <a:p>
              <a:pPr algn="ctr"/>
              <a:r>
                <a:rPr lang="en-US" sz="2000" dirty="0">
                  <a:solidFill>
                    <a:schemeClr val="bg1">
                      <a:lumMod val="50000"/>
                      <a:lumOff val="50000"/>
                    </a:schemeClr>
                  </a:solidFill>
                </a:rPr>
                <a:t>Prospect Discovery</a:t>
              </a:r>
            </a:p>
          </p:txBody>
        </p:sp>
        <p:pic>
          <p:nvPicPr>
            <p:cNvPr id="22" name="Picture 21" descr="A picture containing shape&#10;&#10;Description automatically generated">
              <a:extLst>
                <a:ext uri="{FF2B5EF4-FFF2-40B4-BE49-F238E27FC236}">
                  <a16:creationId xmlns:a16="http://schemas.microsoft.com/office/drawing/2014/main" id="{BE4487E8-7EF7-BBA2-843C-A317589892F7}"/>
                </a:ext>
              </a:extLst>
            </p:cNvPr>
            <p:cNvPicPr>
              <a:picLocks noChangeAspect="1"/>
            </p:cNvPicPr>
            <p:nvPr/>
          </p:nvPicPr>
          <p:blipFill>
            <a:blip r:embed="rId3">
              <a:duotone>
                <a:schemeClr val="accent4">
                  <a:shade val="45000"/>
                  <a:satMod val="135000"/>
                </a:schemeClr>
                <a:prstClr val="white"/>
              </a:duotone>
              <a:alphaModFix amt="35000"/>
              <a:extLst>
                <a:ext uri="{28A0092B-C50C-407E-A947-70E740481C1C}">
                  <a14:useLocalDpi xmlns:a14="http://schemas.microsoft.com/office/drawing/2010/main" val="0"/>
                </a:ext>
              </a:extLst>
            </a:blip>
            <a:stretch>
              <a:fillRect/>
            </a:stretch>
          </p:blipFill>
          <p:spPr>
            <a:xfrm rot="6068662">
              <a:off x="5149273" y="2766672"/>
              <a:ext cx="1192744" cy="2544521"/>
            </a:xfrm>
            <a:prstGeom prst="rect">
              <a:avLst/>
            </a:prstGeom>
          </p:spPr>
        </p:pic>
      </p:grpSp>
      <p:grpSp>
        <p:nvGrpSpPr>
          <p:cNvPr id="23" name="Group 22">
            <a:extLst>
              <a:ext uri="{FF2B5EF4-FFF2-40B4-BE49-F238E27FC236}">
                <a16:creationId xmlns:a16="http://schemas.microsoft.com/office/drawing/2014/main" id="{799E8F81-F24D-C922-6EBD-6892C52B61D1}"/>
              </a:ext>
            </a:extLst>
          </p:cNvPr>
          <p:cNvGrpSpPr/>
          <p:nvPr/>
        </p:nvGrpSpPr>
        <p:grpSpPr>
          <a:xfrm>
            <a:off x="7017183" y="1658782"/>
            <a:ext cx="2362202" cy="2609005"/>
            <a:chOff x="5421084" y="1077685"/>
            <a:chExt cx="2873832" cy="2948569"/>
          </a:xfrm>
        </p:grpSpPr>
        <p:pic>
          <p:nvPicPr>
            <p:cNvPr id="24" name="Picture 23">
              <a:extLst>
                <a:ext uri="{FF2B5EF4-FFF2-40B4-BE49-F238E27FC236}">
                  <a16:creationId xmlns:a16="http://schemas.microsoft.com/office/drawing/2014/main" id="{D62C4AD6-8F73-F6C4-2ECF-FF5B418AF09B}"/>
                </a:ext>
              </a:extLst>
            </p:cNvPr>
            <p:cNvPicPr>
              <a:picLocks noChangeAspect="1"/>
            </p:cNvPicPr>
            <p:nvPr/>
          </p:nvPicPr>
          <p:blipFill>
            <a:blip r:embed="rId4">
              <a:extLst>
                <a:ext uri="{28A0092B-C50C-407E-A947-70E740481C1C}">
                  <a14:useLocalDpi xmlns:a14="http://schemas.microsoft.com/office/drawing/2010/main" val="0"/>
                </a:ext>
              </a:extLst>
            </a:blip>
            <a:srcRect r="45528"/>
            <a:stretch>
              <a:fillRect/>
            </a:stretch>
          </p:blipFill>
          <p:spPr>
            <a:xfrm flipH="1">
              <a:off x="6694714" y="1088570"/>
              <a:ext cx="1600202" cy="2937684"/>
            </a:xfrm>
            <a:prstGeom prst="rect">
              <a:avLst/>
            </a:prstGeom>
          </p:spPr>
        </p:pic>
        <p:pic>
          <p:nvPicPr>
            <p:cNvPr id="25" name="Picture 24">
              <a:extLst>
                <a:ext uri="{FF2B5EF4-FFF2-40B4-BE49-F238E27FC236}">
                  <a16:creationId xmlns:a16="http://schemas.microsoft.com/office/drawing/2014/main" id="{EEF0584D-A096-1011-11DA-E087942E6964}"/>
                </a:ext>
              </a:extLst>
            </p:cNvPr>
            <p:cNvPicPr>
              <a:picLocks noChangeAspect="1"/>
            </p:cNvPicPr>
            <p:nvPr/>
          </p:nvPicPr>
          <p:blipFill>
            <a:blip r:embed="rId5">
              <a:extLst>
                <a:ext uri="{28A0092B-C50C-407E-A947-70E740481C1C}">
                  <a14:useLocalDpi xmlns:a14="http://schemas.microsoft.com/office/drawing/2010/main" val="0"/>
                </a:ext>
              </a:extLst>
            </a:blip>
            <a:srcRect l="44107"/>
            <a:stretch>
              <a:fillRect/>
            </a:stretch>
          </p:blipFill>
          <p:spPr>
            <a:xfrm flipH="1">
              <a:off x="5421084" y="1077685"/>
              <a:ext cx="1600202" cy="2862941"/>
            </a:xfrm>
            <a:prstGeom prst="rect">
              <a:avLst/>
            </a:prstGeom>
          </p:spPr>
        </p:pic>
      </p:grpSp>
      <p:sp>
        <p:nvSpPr>
          <p:cNvPr id="26" name="TextBox 25">
            <a:extLst>
              <a:ext uri="{FF2B5EF4-FFF2-40B4-BE49-F238E27FC236}">
                <a16:creationId xmlns:a16="http://schemas.microsoft.com/office/drawing/2014/main" id="{647304A2-12B2-8B42-18FD-9F3D57282893}"/>
              </a:ext>
            </a:extLst>
          </p:cNvPr>
          <p:cNvSpPr txBox="1"/>
          <p:nvPr/>
        </p:nvSpPr>
        <p:spPr>
          <a:xfrm>
            <a:off x="1010372" y="3802654"/>
            <a:ext cx="5791200" cy="1800493"/>
          </a:xfrm>
          <a:prstGeom prst="rect">
            <a:avLst/>
          </a:prstGeom>
          <a:noFill/>
        </p:spPr>
        <p:txBody>
          <a:bodyPr wrap="square" rtlCol="0">
            <a:spAutoFit/>
          </a:bodyPr>
          <a:lstStyle/>
          <a:p>
            <a:pPr>
              <a:spcAft>
                <a:spcPts val="600"/>
              </a:spcAft>
            </a:pPr>
            <a:r>
              <a:rPr lang="en-US" sz="2400" dirty="0"/>
              <a:t>This means:</a:t>
            </a:r>
          </a:p>
          <a:p>
            <a:pPr marL="342900" indent="-342900">
              <a:spcAft>
                <a:spcPts val="600"/>
              </a:spcAft>
              <a:buClr>
                <a:srgbClr val="00B050"/>
              </a:buClr>
              <a:buSzPct val="150000"/>
              <a:buFont typeface="Wingdings" panose="05000000000000000000" pitchFamily="2" charset="2"/>
              <a:buChar char="ü"/>
            </a:pPr>
            <a:r>
              <a:rPr lang="en-US" sz="2400" dirty="0"/>
              <a:t>They saw value in your offering.</a:t>
            </a:r>
          </a:p>
          <a:p>
            <a:pPr marL="342900" indent="-342900">
              <a:spcAft>
                <a:spcPts val="600"/>
              </a:spcAft>
              <a:buClr>
                <a:srgbClr val="00B050"/>
              </a:buClr>
              <a:buSzPct val="150000"/>
              <a:buFont typeface="Wingdings" panose="05000000000000000000" pitchFamily="2" charset="2"/>
              <a:buChar char="ü"/>
            </a:pPr>
            <a:r>
              <a:rPr lang="en-US" sz="2400" dirty="0"/>
              <a:t>It was high enough versus other choices.</a:t>
            </a:r>
          </a:p>
          <a:p>
            <a:pPr marL="342900" indent="-342900">
              <a:spcAft>
                <a:spcPts val="600"/>
              </a:spcAft>
              <a:buClr>
                <a:srgbClr val="00B050"/>
              </a:buClr>
              <a:buSzPct val="150000"/>
              <a:buFont typeface="Wingdings" panose="05000000000000000000" pitchFamily="2" charset="2"/>
              <a:buChar char="ü"/>
            </a:pPr>
            <a:r>
              <a:rPr lang="en-US" sz="2400" dirty="0"/>
              <a:t>They have confidence in you!</a:t>
            </a:r>
          </a:p>
        </p:txBody>
      </p:sp>
    </p:spTree>
    <p:extLst>
      <p:ext uri="{BB962C8B-B14F-4D97-AF65-F5344CB8AC3E}">
        <p14:creationId xmlns:p14="http://schemas.microsoft.com/office/powerpoint/2010/main" val="4032669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CC44B2B-2001-E3A0-0EEB-42062F37B274}"/>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3CDE42AD-6567-B315-F7C7-3F9FE1B019A1}"/>
              </a:ext>
            </a:extLst>
          </p:cNvPr>
          <p:cNvSpPr txBox="1">
            <a:spLocks noGrp="1"/>
          </p:cNvSpPr>
          <p:nvPr>
            <p:ph type="title"/>
          </p:nvPr>
        </p:nvSpPr>
        <p:spPr>
          <a:prstGeom prst="rect">
            <a:avLst/>
          </a:prstGeom>
          <a:effectLst>
            <a:outerShdw blurRad="203200" dist="25400" dir="5400000" rotWithShape="0">
              <a:srgbClr val="000000">
                <a:alpha val="8052"/>
              </a:srgbClr>
            </a:outerShdw>
          </a:effectLst>
        </p:spPr>
        <p:txBody>
          <a:bodyPr>
            <a:normAutofit/>
          </a:bodyPr>
          <a:lstStyle>
            <a:lvl1pPr algn="r" defTabSz="796885">
              <a:defRPr sz="9700"/>
            </a:lvl1pPr>
          </a:lstStyle>
          <a:p>
            <a:r>
              <a:rPr lang="en-US" sz="3200" dirty="0"/>
              <a:t> Customer Discovery</a:t>
            </a:r>
            <a:endParaRPr sz="3200" dirty="0"/>
          </a:p>
        </p:txBody>
      </p:sp>
      <p:sp>
        <p:nvSpPr>
          <p:cNvPr id="2" name="Slide Number Placeholder 1">
            <a:extLst>
              <a:ext uri="{FF2B5EF4-FFF2-40B4-BE49-F238E27FC236}">
                <a16:creationId xmlns:a16="http://schemas.microsoft.com/office/drawing/2014/main" id="{E107D916-7C3E-BA57-8793-D8BD877F8AC6}"/>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26</a:t>
            </a:fld>
            <a:endParaRPr lang="en-US" dirty="0"/>
          </a:p>
        </p:txBody>
      </p:sp>
      <p:grpSp>
        <p:nvGrpSpPr>
          <p:cNvPr id="23" name="Group 22">
            <a:extLst>
              <a:ext uri="{FF2B5EF4-FFF2-40B4-BE49-F238E27FC236}">
                <a16:creationId xmlns:a16="http://schemas.microsoft.com/office/drawing/2014/main" id="{10325510-A444-A6E2-2CA9-8CCB80C73E3D}"/>
              </a:ext>
            </a:extLst>
          </p:cNvPr>
          <p:cNvGrpSpPr/>
          <p:nvPr/>
        </p:nvGrpSpPr>
        <p:grpSpPr>
          <a:xfrm>
            <a:off x="242109" y="1585811"/>
            <a:ext cx="11264091" cy="769441"/>
            <a:chOff x="318309" y="1253758"/>
            <a:chExt cx="11264091" cy="769441"/>
          </a:xfrm>
        </p:grpSpPr>
        <p:sp>
          <p:nvSpPr>
            <p:cNvPr id="9" name="TextBox 8">
              <a:extLst>
                <a:ext uri="{FF2B5EF4-FFF2-40B4-BE49-F238E27FC236}">
                  <a16:creationId xmlns:a16="http://schemas.microsoft.com/office/drawing/2014/main" id="{B5F4C082-1B05-6C22-BE5B-A8D2988FC592}"/>
                </a:ext>
              </a:extLst>
            </p:cNvPr>
            <p:cNvSpPr txBox="1"/>
            <p:nvPr/>
          </p:nvSpPr>
          <p:spPr>
            <a:xfrm>
              <a:off x="318309" y="1253758"/>
              <a:ext cx="2501091" cy="430887"/>
            </a:xfrm>
            <a:prstGeom prst="rect">
              <a:avLst/>
            </a:prstGeom>
            <a:noFill/>
          </p:spPr>
          <p:txBody>
            <a:bodyPr wrap="square" rtlCol="0">
              <a:spAutoFit/>
            </a:bodyPr>
            <a:lstStyle/>
            <a:p>
              <a:r>
                <a:rPr lang="en-US" sz="2200" b="1" dirty="0">
                  <a:solidFill>
                    <a:srgbClr val="00B050"/>
                  </a:solidFill>
                </a:rPr>
                <a:t>Problem Discovery</a:t>
              </a:r>
            </a:p>
          </p:txBody>
        </p:sp>
        <p:sp>
          <p:nvSpPr>
            <p:cNvPr id="10" name="TextBox 9">
              <a:extLst>
                <a:ext uri="{FF2B5EF4-FFF2-40B4-BE49-F238E27FC236}">
                  <a16:creationId xmlns:a16="http://schemas.microsoft.com/office/drawing/2014/main" id="{01F723A9-1849-0301-DCEE-41E410DAD733}"/>
                </a:ext>
              </a:extLst>
            </p:cNvPr>
            <p:cNvSpPr txBox="1"/>
            <p:nvPr/>
          </p:nvSpPr>
          <p:spPr>
            <a:xfrm>
              <a:off x="2872695" y="1253758"/>
              <a:ext cx="8709705" cy="769441"/>
            </a:xfrm>
            <a:prstGeom prst="rect">
              <a:avLst/>
            </a:prstGeom>
            <a:noFill/>
          </p:spPr>
          <p:txBody>
            <a:bodyPr wrap="square" rtlCol="0">
              <a:spAutoFit/>
            </a:bodyPr>
            <a:lstStyle/>
            <a:p>
              <a:r>
                <a:rPr lang="en-US" sz="2200" dirty="0"/>
                <a:t>Fully define the problem, the pain points that you are SOLVING, and what it will take to implement.</a:t>
              </a:r>
            </a:p>
          </p:txBody>
        </p:sp>
      </p:grpSp>
      <p:grpSp>
        <p:nvGrpSpPr>
          <p:cNvPr id="24" name="Group 23">
            <a:extLst>
              <a:ext uri="{FF2B5EF4-FFF2-40B4-BE49-F238E27FC236}">
                <a16:creationId xmlns:a16="http://schemas.microsoft.com/office/drawing/2014/main" id="{789F448B-D829-E12F-A179-05D8EEE4C65C}"/>
              </a:ext>
            </a:extLst>
          </p:cNvPr>
          <p:cNvGrpSpPr/>
          <p:nvPr/>
        </p:nvGrpSpPr>
        <p:grpSpPr>
          <a:xfrm>
            <a:off x="242109" y="2525570"/>
            <a:ext cx="10933890" cy="769441"/>
            <a:chOff x="318309" y="3036265"/>
            <a:chExt cx="10933890" cy="769441"/>
          </a:xfrm>
        </p:grpSpPr>
        <p:sp>
          <p:nvSpPr>
            <p:cNvPr id="5" name="TextBox 4">
              <a:extLst>
                <a:ext uri="{FF2B5EF4-FFF2-40B4-BE49-F238E27FC236}">
                  <a16:creationId xmlns:a16="http://schemas.microsoft.com/office/drawing/2014/main" id="{DDAA6FB8-4DB8-D364-9724-E827BA9DC5DC}"/>
                </a:ext>
              </a:extLst>
            </p:cNvPr>
            <p:cNvSpPr txBox="1"/>
            <p:nvPr/>
          </p:nvSpPr>
          <p:spPr>
            <a:xfrm>
              <a:off x="318309" y="3036265"/>
              <a:ext cx="2742391" cy="430887"/>
            </a:xfrm>
            <a:prstGeom prst="rect">
              <a:avLst/>
            </a:prstGeom>
            <a:noFill/>
          </p:spPr>
          <p:txBody>
            <a:bodyPr wrap="square" rtlCol="0">
              <a:spAutoFit/>
            </a:bodyPr>
            <a:lstStyle/>
            <a:p>
              <a:r>
                <a:rPr lang="en-US" sz="2200" b="1" dirty="0">
                  <a:solidFill>
                    <a:srgbClr val="00B050"/>
                  </a:solidFill>
                </a:rPr>
                <a:t>Prospect Discovery</a:t>
              </a:r>
            </a:p>
          </p:txBody>
        </p:sp>
        <p:sp>
          <p:nvSpPr>
            <p:cNvPr id="6" name="TextBox 5">
              <a:extLst>
                <a:ext uri="{FF2B5EF4-FFF2-40B4-BE49-F238E27FC236}">
                  <a16:creationId xmlns:a16="http://schemas.microsoft.com/office/drawing/2014/main" id="{8EE6B570-66F7-47F6-C55B-DB582B388026}"/>
                </a:ext>
              </a:extLst>
            </p:cNvPr>
            <p:cNvSpPr txBox="1"/>
            <p:nvPr/>
          </p:nvSpPr>
          <p:spPr>
            <a:xfrm>
              <a:off x="2872694" y="3036265"/>
              <a:ext cx="8379505" cy="769441"/>
            </a:xfrm>
            <a:prstGeom prst="rect">
              <a:avLst/>
            </a:prstGeom>
            <a:noFill/>
          </p:spPr>
          <p:txBody>
            <a:bodyPr wrap="square" rtlCol="0">
              <a:spAutoFit/>
            </a:bodyPr>
            <a:lstStyle/>
            <a:p>
              <a:r>
                <a:rPr lang="en-US" sz="2200" dirty="0"/>
                <a:t>Meet with prospects one-on-one, understand what they are doing now and how important the issue is to resolve </a:t>
              </a:r>
              <a:r>
                <a:rPr lang="en-US" sz="2200" i="1" u="sng" dirty="0"/>
                <a:t>with</a:t>
              </a:r>
              <a:r>
                <a:rPr lang="en-US" sz="2200" dirty="0"/>
                <a:t> your solution.</a:t>
              </a:r>
            </a:p>
          </p:txBody>
        </p:sp>
      </p:grpSp>
      <p:grpSp>
        <p:nvGrpSpPr>
          <p:cNvPr id="25" name="Group 24">
            <a:extLst>
              <a:ext uri="{FF2B5EF4-FFF2-40B4-BE49-F238E27FC236}">
                <a16:creationId xmlns:a16="http://schemas.microsoft.com/office/drawing/2014/main" id="{1A45A454-8766-72DD-6F2F-0EC5072402F1}"/>
              </a:ext>
            </a:extLst>
          </p:cNvPr>
          <p:cNvGrpSpPr/>
          <p:nvPr/>
        </p:nvGrpSpPr>
        <p:grpSpPr>
          <a:xfrm>
            <a:off x="-32658" y="3364273"/>
            <a:ext cx="11272158" cy="769441"/>
            <a:chOff x="43542" y="4812076"/>
            <a:chExt cx="11272158" cy="769441"/>
          </a:xfrm>
        </p:grpSpPr>
        <p:sp>
          <p:nvSpPr>
            <p:cNvPr id="15" name="TextBox 14">
              <a:extLst>
                <a:ext uri="{FF2B5EF4-FFF2-40B4-BE49-F238E27FC236}">
                  <a16:creationId xmlns:a16="http://schemas.microsoft.com/office/drawing/2014/main" id="{F589B88A-8797-F02E-B769-5B23B7EC1A0E}"/>
                </a:ext>
              </a:extLst>
            </p:cNvPr>
            <p:cNvSpPr txBox="1"/>
            <p:nvPr/>
          </p:nvSpPr>
          <p:spPr>
            <a:xfrm>
              <a:off x="43542" y="4812076"/>
              <a:ext cx="2704292" cy="769441"/>
            </a:xfrm>
            <a:prstGeom prst="rect">
              <a:avLst/>
            </a:prstGeom>
            <a:noFill/>
          </p:spPr>
          <p:txBody>
            <a:bodyPr wrap="square" rtlCol="0">
              <a:spAutoFit/>
            </a:bodyPr>
            <a:lstStyle/>
            <a:p>
              <a:pPr algn="ctr"/>
              <a:r>
                <a:rPr lang="en-US" sz="2200" dirty="0">
                  <a:solidFill>
                    <a:srgbClr val="00B050"/>
                  </a:solidFill>
                </a:rPr>
                <a:t>Buying-Customer Discovery</a:t>
              </a:r>
            </a:p>
          </p:txBody>
        </p:sp>
        <p:sp>
          <p:nvSpPr>
            <p:cNvPr id="16" name="TextBox 15">
              <a:extLst>
                <a:ext uri="{FF2B5EF4-FFF2-40B4-BE49-F238E27FC236}">
                  <a16:creationId xmlns:a16="http://schemas.microsoft.com/office/drawing/2014/main" id="{076889F9-2B44-D50D-20A7-9E3DB80F2204}"/>
                </a:ext>
              </a:extLst>
            </p:cNvPr>
            <p:cNvSpPr txBox="1"/>
            <p:nvPr/>
          </p:nvSpPr>
          <p:spPr>
            <a:xfrm>
              <a:off x="2872695" y="4962158"/>
              <a:ext cx="8443005" cy="430887"/>
            </a:xfrm>
            <a:prstGeom prst="rect">
              <a:avLst/>
            </a:prstGeom>
            <a:noFill/>
          </p:spPr>
          <p:txBody>
            <a:bodyPr wrap="square" rtlCol="0">
              <a:spAutoFit/>
            </a:bodyPr>
            <a:lstStyle/>
            <a:p>
              <a:r>
                <a:rPr lang="en-US" sz="2200" dirty="0"/>
                <a:t>Did they buy from you!  (The only discovery phase that matters.)</a:t>
              </a:r>
            </a:p>
          </p:txBody>
        </p:sp>
      </p:grpSp>
      <p:sp>
        <p:nvSpPr>
          <p:cNvPr id="4" name="TextBox 3">
            <a:extLst>
              <a:ext uri="{FF2B5EF4-FFF2-40B4-BE49-F238E27FC236}">
                <a16:creationId xmlns:a16="http://schemas.microsoft.com/office/drawing/2014/main" id="{DE5BC6EB-E24E-AF1B-B6E5-72EAAE709897}"/>
              </a:ext>
            </a:extLst>
          </p:cNvPr>
          <p:cNvSpPr txBox="1"/>
          <p:nvPr/>
        </p:nvSpPr>
        <p:spPr>
          <a:xfrm>
            <a:off x="2144485" y="1021602"/>
            <a:ext cx="7195458" cy="461665"/>
          </a:xfrm>
          <a:prstGeom prst="rect">
            <a:avLst/>
          </a:prstGeom>
          <a:noFill/>
        </p:spPr>
        <p:txBody>
          <a:bodyPr wrap="square" rtlCol="0">
            <a:spAutoFit/>
          </a:bodyPr>
          <a:lstStyle/>
          <a:p>
            <a:r>
              <a:rPr lang="en-US" sz="2400" b="1" u="sng" dirty="0">
                <a:solidFill>
                  <a:srgbClr val="FFFF00"/>
                </a:solidFill>
              </a:rPr>
              <a:t>THE</a:t>
            </a:r>
            <a:r>
              <a:rPr lang="en-US" sz="2400" dirty="0"/>
              <a:t> most important activity for </a:t>
            </a:r>
            <a:r>
              <a:rPr lang="en-US" sz="2400" b="1" u="sng" dirty="0">
                <a:solidFill>
                  <a:srgbClr val="FFFF00"/>
                </a:solidFill>
              </a:rPr>
              <a:t>EVERY</a:t>
            </a:r>
            <a:r>
              <a:rPr lang="en-US" sz="2400" dirty="0"/>
              <a:t> entrepreneur!</a:t>
            </a:r>
          </a:p>
        </p:txBody>
      </p:sp>
      <p:pic>
        <p:nvPicPr>
          <p:cNvPr id="12" name="Picture 11" descr="A couple of street signs on a pole&#10;&#10;Description automatically generated with medium confidence">
            <a:extLst>
              <a:ext uri="{FF2B5EF4-FFF2-40B4-BE49-F238E27FC236}">
                <a16:creationId xmlns:a16="http://schemas.microsoft.com/office/drawing/2014/main" id="{FFC42411-412D-875E-BC80-74366838F667}"/>
              </a:ext>
            </a:extLst>
          </p:cNvPr>
          <p:cNvPicPr>
            <a:picLocks noChangeAspect="1"/>
          </p:cNvPicPr>
          <p:nvPr/>
        </p:nvPicPr>
        <p:blipFill>
          <a:blip r:embed="rId3">
            <a:extLst>
              <a:ext uri="{28A0092B-C50C-407E-A947-70E740481C1C}">
                <a14:useLocalDpi xmlns:a14="http://schemas.microsoft.com/office/drawing/2010/main" val="0"/>
              </a:ext>
            </a:extLst>
          </a:blip>
          <a:srcRect b="14888"/>
          <a:stretch>
            <a:fillRect/>
          </a:stretch>
        </p:blipFill>
        <p:spPr>
          <a:xfrm>
            <a:off x="3973825" y="4594095"/>
            <a:ext cx="1479377" cy="1020501"/>
          </a:xfrm>
          <a:prstGeom prst="rect">
            <a:avLst/>
          </a:prstGeom>
        </p:spPr>
      </p:pic>
      <p:sp>
        <p:nvSpPr>
          <p:cNvPr id="13" name="Arrow: Bent 12">
            <a:extLst>
              <a:ext uri="{FF2B5EF4-FFF2-40B4-BE49-F238E27FC236}">
                <a16:creationId xmlns:a16="http://schemas.microsoft.com/office/drawing/2014/main" id="{8D7DD467-9C74-6B03-FCD6-454D20876FAD}"/>
              </a:ext>
            </a:extLst>
          </p:cNvPr>
          <p:cNvSpPr/>
          <p:nvPr/>
        </p:nvSpPr>
        <p:spPr>
          <a:xfrm flipV="1">
            <a:off x="1317117" y="4472268"/>
            <a:ext cx="1479377" cy="849086"/>
          </a:xfrm>
          <a:prstGeom prst="ben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TextBox 13">
            <a:extLst>
              <a:ext uri="{FF2B5EF4-FFF2-40B4-BE49-F238E27FC236}">
                <a16:creationId xmlns:a16="http://schemas.microsoft.com/office/drawing/2014/main" id="{A262509D-1D4E-1E0E-6956-808B9B21338E}"/>
              </a:ext>
            </a:extLst>
          </p:cNvPr>
          <p:cNvSpPr txBox="1"/>
          <p:nvPr/>
        </p:nvSpPr>
        <p:spPr>
          <a:xfrm>
            <a:off x="2601685" y="4842735"/>
            <a:ext cx="1698172" cy="523220"/>
          </a:xfrm>
          <a:prstGeom prst="rect">
            <a:avLst/>
          </a:prstGeom>
          <a:noFill/>
        </p:spPr>
        <p:txBody>
          <a:bodyPr wrap="square" rtlCol="0">
            <a:spAutoFit/>
          </a:bodyPr>
          <a:lstStyle/>
          <a:p>
            <a:pPr algn="ctr"/>
            <a:r>
              <a:rPr lang="en-US" sz="2800" b="1" dirty="0">
                <a:solidFill>
                  <a:srgbClr val="00B050"/>
                </a:solidFill>
              </a:rPr>
              <a:t>Proper</a:t>
            </a:r>
          </a:p>
        </p:txBody>
      </p:sp>
      <p:sp>
        <p:nvSpPr>
          <p:cNvPr id="18" name="TextBox 17">
            <a:extLst>
              <a:ext uri="{FF2B5EF4-FFF2-40B4-BE49-F238E27FC236}">
                <a16:creationId xmlns:a16="http://schemas.microsoft.com/office/drawing/2014/main" id="{3BCE790C-F443-39B7-D684-9A0886E2E020}"/>
              </a:ext>
            </a:extLst>
          </p:cNvPr>
          <p:cNvSpPr txBox="1"/>
          <p:nvPr/>
        </p:nvSpPr>
        <p:spPr>
          <a:xfrm>
            <a:off x="5453202" y="4842735"/>
            <a:ext cx="1025640" cy="523220"/>
          </a:xfrm>
          <a:prstGeom prst="rect">
            <a:avLst/>
          </a:prstGeom>
          <a:noFill/>
        </p:spPr>
        <p:txBody>
          <a:bodyPr wrap="square" rtlCol="0">
            <a:spAutoFit/>
          </a:bodyPr>
          <a:lstStyle/>
          <a:p>
            <a:r>
              <a:rPr lang="en-US" sz="2800" b="1" dirty="0">
                <a:solidFill>
                  <a:srgbClr val="00B050"/>
                </a:solidFill>
              </a:rPr>
              <a:t>Fit</a:t>
            </a:r>
          </a:p>
        </p:txBody>
      </p:sp>
      <p:sp>
        <p:nvSpPr>
          <p:cNvPr id="20" name="TextBox 19">
            <a:extLst>
              <a:ext uri="{FF2B5EF4-FFF2-40B4-BE49-F238E27FC236}">
                <a16:creationId xmlns:a16="http://schemas.microsoft.com/office/drawing/2014/main" id="{23CF73CB-F939-15BC-4A3B-883AC63A0762}"/>
              </a:ext>
            </a:extLst>
          </p:cNvPr>
          <p:cNvSpPr txBox="1"/>
          <p:nvPr/>
        </p:nvSpPr>
        <p:spPr>
          <a:xfrm>
            <a:off x="6205370" y="4539665"/>
            <a:ext cx="5300830" cy="1200329"/>
          </a:xfrm>
          <a:prstGeom prst="rect">
            <a:avLst/>
          </a:prstGeom>
          <a:noFill/>
        </p:spPr>
        <p:txBody>
          <a:bodyPr wrap="square">
            <a:spAutoFit/>
          </a:bodyPr>
          <a:lstStyle/>
          <a:p>
            <a:pPr algn="ctr">
              <a:spcAft>
                <a:spcPts val="300"/>
              </a:spcAft>
            </a:pPr>
            <a:r>
              <a:rPr lang="en-US" sz="2400" i="1" dirty="0"/>
              <a:t>“You are solving a problem that prospects agree needs to be solved now and are willing to pay you for it.”</a:t>
            </a:r>
          </a:p>
        </p:txBody>
      </p:sp>
    </p:spTree>
    <p:extLst>
      <p:ext uri="{BB962C8B-B14F-4D97-AF65-F5344CB8AC3E}">
        <p14:creationId xmlns:p14="http://schemas.microsoft.com/office/powerpoint/2010/main" val="322476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23203EB-7C73-6611-445A-E2F9618605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610BC5-DFE2-B1FC-24C2-3654B6F595AF}"/>
              </a:ext>
            </a:extLst>
          </p:cNvPr>
          <p:cNvSpPr>
            <a:spLocks noGrp="1"/>
          </p:cNvSpPr>
          <p:nvPr>
            <p:ph type="title"/>
          </p:nvPr>
        </p:nvSpPr>
        <p:spPr/>
        <p:txBody>
          <a:bodyPr>
            <a:normAutofit/>
          </a:bodyPr>
          <a:lstStyle/>
          <a:p>
            <a:r>
              <a:rPr lang="en-US" dirty="0"/>
              <a:t>It is All or Nothing!</a:t>
            </a:r>
          </a:p>
        </p:txBody>
      </p:sp>
      <p:sp>
        <p:nvSpPr>
          <p:cNvPr id="5" name="Slide Number Placeholder 4">
            <a:extLst>
              <a:ext uri="{FF2B5EF4-FFF2-40B4-BE49-F238E27FC236}">
                <a16:creationId xmlns:a16="http://schemas.microsoft.com/office/drawing/2014/main" id="{F15DD0B7-1DFA-BAE8-F154-E65F00900FD8}"/>
              </a:ext>
            </a:extLst>
          </p:cNvPr>
          <p:cNvSpPr>
            <a:spLocks noGrp="1"/>
          </p:cNvSpPr>
          <p:nvPr>
            <p:ph type="sldNum" sz="quarter" idx="4294967295"/>
          </p:nvPr>
        </p:nvSpPr>
        <p:spPr>
          <a:xfrm>
            <a:off x="9448800" y="6356350"/>
            <a:ext cx="2743200" cy="365125"/>
          </a:xfrm>
        </p:spPr>
        <p:txBody>
          <a:bodyPr/>
          <a:lstStyle/>
          <a:p>
            <a:fld id="{51A96EA3-6EE6-42C9-874F-6BD31C1C1EF1}" type="slidenum">
              <a:rPr lang="en-US" smtClean="0"/>
              <a:t>27</a:t>
            </a:fld>
            <a:endParaRPr lang="en-US" dirty="0"/>
          </a:p>
        </p:txBody>
      </p:sp>
      <p:sp>
        <p:nvSpPr>
          <p:cNvPr id="26" name="Rectangle 25">
            <a:extLst>
              <a:ext uri="{FF2B5EF4-FFF2-40B4-BE49-F238E27FC236}">
                <a16:creationId xmlns:a16="http://schemas.microsoft.com/office/drawing/2014/main" id="{D5C0108B-2266-E5CB-4ADE-33D9FFB8D4ED}"/>
              </a:ext>
            </a:extLst>
          </p:cNvPr>
          <p:cNvSpPr/>
          <p:nvPr/>
        </p:nvSpPr>
        <p:spPr>
          <a:xfrm>
            <a:off x="838200" y="1410976"/>
            <a:ext cx="10139919" cy="954107"/>
          </a:xfrm>
          <a:prstGeom prst="rect">
            <a:avLst/>
          </a:prstGeom>
          <a:solidFill>
            <a:schemeClr val="bg1"/>
          </a:solidFill>
          <a:ln w="12700">
            <a:solidFill>
              <a:srgbClr val="FFFF00"/>
            </a:solidFill>
          </a:ln>
        </p:spPr>
        <p:txBody>
          <a:bodyPr wrap="square">
            <a:spAutoFit/>
          </a:bodyPr>
          <a:lstStyle/>
          <a:p>
            <a:pPr algn="ctr">
              <a:spcAft>
                <a:spcPts val="300"/>
              </a:spcAft>
            </a:pPr>
            <a:r>
              <a:rPr lang="en-US" sz="2800" dirty="0"/>
              <a:t>Are you solving a problem that prospects agree needs to be solved now and are willing to pay you for it?</a:t>
            </a:r>
          </a:p>
        </p:txBody>
      </p:sp>
      <p:grpSp>
        <p:nvGrpSpPr>
          <p:cNvPr id="47" name="Group 46">
            <a:extLst>
              <a:ext uri="{FF2B5EF4-FFF2-40B4-BE49-F238E27FC236}">
                <a16:creationId xmlns:a16="http://schemas.microsoft.com/office/drawing/2014/main" id="{0A43A96F-FDBE-F800-561E-B8E95EF4078A}"/>
              </a:ext>
            </a:extLst>
          </p:cNvPr>
          <p:cNvGrpSpPr/>
          <p:nvPr/>
        </p:nvGrpSpPr>
        <p:grpSpPr>
          <a:xfrm>
            <a:off x="844698" y="2320235"/>
            <a:ext cx="7579034" cy="1556775"/>
            <a:chOff x="844698" y="2320235"/>
            <a:chExt cx="7579034" cy="1556775"/>
          </a:xfrm>
        </p:grpSpPr>
        <p:sp>
          <p:nvSpPr>
            <p:cNvPr id="33" name="TextBox 32">
              <a:extLst>
                <a:ext uri="{FF2B5EF4-FFF2-40B4-BE49-F238E27FC236}">
                  <a16:creationId xmlns:a16="http://schemas.microsoft.com/office/drawing/2014/main" id="{F8A688EA-0841-ECAF-B2EA-1BB3428FC882}"/>
                </a:ext>
              </a:extLst>
            </p:cNvPr>
            <p:cNvSpPr txBox="1"/>
            <p:nvPr/>
          </p:nvSpPr>
          <p:spPr>
            <a:xfrm rot="2890388">
              <a:off x="1286181" y="2867789"/>
              <a:ext cx="1556774" cy="461665"/>
            </a:xfrm>
            <a:prstGeom prst="rect">
              <a:avLst/>
            </a:prstGeom>
            <a:noFill/>
          </p:spPr>
          <p:txBody>
            <a:bodyPr wrap="square" rtlCol="0">
              <a:spAutoFit/>
            </a:bodyPr>
            <a:lstStyle/>
            <a:p>
              <a:pPr algn="r"/>
              <a:r>
                <a:rPr lang="en-US" sz="2400" b="1" dirty="0"/>
                <a:t>Solving</a:t>
              </a:r>
            </a:p>
          </p:txBody>
        </p:sp>
        <p:sp>
          <p:nvSpPr>
            <p:cNvPr id="34" name="TextBox 33">
              <a:extLst>
                <a:ext uri="{FF2B5EF4-FFF2-40B4-BE49-F238E27FC236}">
                  <a16:creationId xmlns:a16="http://schemas.microsoft.com/office/drawing/2014/main" id="{8C35C272-2C92-C27A-3693-32E520F0E4D3}"/>
                </a:ext>
              </a:extLst>
            </p:cNvPr>
            <p:cNvSpPr txBox="1"/>
            <p:nvPr/>
          </p:nvSpPr>
          <p:spPr>
            <a:xfrm rot="2890388">
              <a:off x="2312193" y="2867789"/>
              <a:ext cx="1556774" cy="461665"/>
            </a:xfrm>
            <a:prstGeom prst="rect">
              <a:avLst/>
            </a:prstGeom>
            <a:noFill/>
          </p:spPr>
          <p:txBody>
            <a:bodyPr wrap="square" rtlCol="0">
              <a:spAutoFit/>
            </a:bodyPr>
            <a:lstStyle/>
            <a:p>
              <a:pPr algn="r"/>
              <a:r>
                <a:rPr lang="en-US" sz="2400" b="1" dirty="0"/>
                <a:t>Problem</a:t>
              </a:r>
            </a:p>
          </p:txBody>
        </p:sp>
        <p:sp>
          <p:nvSpPr>
            <p:cNvPr id="35" name="TextBox 34">
              <a:extLst>
                <a:ext uri="{FF2B5EF4-FFF2-40B4-BE49-F238E27FC236}">
                  <a16:creationId xmlns:a16="http://schemas.microsoft.com/office/drawing/2014/main" id="{7EFFCDC4-05F1-FD3D-4DB7-8724F4D2FB17}"/>
                </a:ext>
              </a:extLst>
            </p:cNvPr>
            <p:cNvSpPr txBox="1"/>
            <p:nvPr/>
          </p:nvSpPr>
          <p:spPr>
            <a:xfrm rot="2890388">
              <a:off x="3338204" y="2867790"/>
              <a:ext cx="1556774" cy="461665"/>
            </a:xfrm>
            <a:prstGeom prst="rect">
              <a:avLst/>
            </a:prstGeom>
            <a:noFill/>
          </p:spPr>
          <p:txBody>
            <a:bodyPr wrap="square" rtlCol="0">
              <a:spAutoFit/>
            </a:bodyPr>
            <a:lstStyle/>
            <a:p>
              <a:pPr algn="r"/>
              <a:r>
                <a:rPr lang="en-US" sz="2400" b="1" dirty="0"/>
                <a:t>Prospects</a:t>
              </a:r>
            </a:p>
          </p:txBody>
        </p:sp>
        <p:sp>
          <p:nvSpPr>
            <p:cNvPr id="36" name="TextBox 35">
              <a:extLst>
                <a:ext uri="{FF2B5EF4-FFF2-40B4-BE49-F238E27FC236}">
                  <a16:creationId xmlns:a16="http://schemas.microsoft.com/office/drawing/2014/main" id="{98667071-C2B7-8948-E403-F65D47D557A4}"/>
                </a:ext>
              </a:extLst>
            </p:cNvPr>
            <p:cNvSpPr txBox="1"/>
            <p:nvPr/>
          </p:nvSpPr>
          <p:spPr>
            <a:xfrm rot="2890388">
              <a:off x="4336476" y="2867789"/>
              <a:ext cx="1556774" cy="461665"/>
            </a:xfrm>
            <a:prstGeom prst="rect">
              <a:avLst/>
            </a:prstGeom>
            <a:noFill/>
          </p:spPr>
          <p:txBody>
            <a:bodyPr wrap="square" rtlCol="0">
              <a:spAutoFit/>
            </a:bodyPr>
            <a:lstStyle/>
            <a:p>
              <a:pPr algn="r"/>
              <a:r>
                <a:rPr lang="en-US" sz="2400" b="1" dirty="0"/>
                <a:t>Agree</a:t>
              </a:r>
            </a:p>
          </p:txBody>
        </p:sp>
        <p:sp>
          <p:nvSpPr>
            <p:cNvPr id="37" name="TextBox 36">
              <a:extLst>
                <a:ext uri="{FF2B5EF4-FFF2-40B4-BE49-F238E27FC236}">
                  <a16:creationId xmlns:a16="http://schemas.microsoft.com/office/drawing/2014/main" id="{9E10ECA8-D617-3ECC-0D8C-13F801E06460}"/>
                </a:ext>
              </a:extLst>
            </p:cNvPr>
            <p:cNvSpPr txBox="1"/>
            <p:nvPr/>
          </p:nvSpPr>
          <p:spPr>
            <a:xfrm rot="2890388">
              <a:off x="5362488" y="2867789"/>
              <a:ext cx="1556774" cy="461665"/>
            </a:xfrm>
            <a:prstGeom prst="rect">
              <a:avLst/>
            </a:prstGeom>
            <a:noFill/>
          </p:spPr>
          <p:txBody>
            <a:bodyPr wrap="square" rtlCol="0">
              <a:spAutoFit/>
            </a:bodyPr>
            <a:lstStyle/>
            <a:p>
              <a:pPr algn="r"/>
              <a:r>
                <a:rPr lang="en-US" sz="2400" b="1" dirty="0"/>
                <a:t>Now</a:t>
              </a:r>
            </a:p>
          </p:txBody>
        </p:sp>
        <p:sp>
          <p:nvSpPr>
            <p:cNvPr id="38" name="TextBox 37">
              <a:extLst>
                <a:ext uri="{FF2B5EF4-FFF2-40B4-BE49-F238E27FC236}">
                  <a16:creationId xmlns:a16="http://schemas.microsoft.com/office/drawing/2014/main" id="{EBC0FF4C-9312-E1CC-5174-3514C2424ED9}"/>
                </a:ext>
              </a:extLst>
            </p:cNvPr>
            <p:cNvSpPr txBox="1"/>
            <p:nvPr/>
          </p:nvSpPr>
          <p:spPr>
            <a:xfrm rot="2890388">
              <a:off x="6388500" y="2867789"/>
              <a:ext cx="1556774" cy="461665"/>
            </a:xfrm>
            <a:prstGeom prst="rect">
              <a:avLst/>
            </a:prstGeom>
            <a:noFill/>
          </p:spPr>
          <p:txBody>
            <a:bodyPr wrap="square" rtlCol="0">
              <a:spAutoFit/>
            </a:bodyPr>
            <a:lstStyle/>
            <a:p>
              <a:pPr algn="r"/>
              <a:r>
                <a:rPr lang="en-US" sz="2400" b="1" dirty="0"/>
                <a:t>Pay</a:t>
              </a:r>
            </a:p>
          </p:txBody>
        </p:sp>
        <p:sp>
          <p:nvSpPr>
            <p:cNvPr id="39" name="TextBox 38">
              <a:extLst>
                <a:ext uri="{FF2B5EF4-FFF2-40B4-BE49-F238E27FC236}">
                  <a16:creationId xmlns:a16="http://schemas.microsoft.com/office/drawing/2014/main" id="{41C95141-FE58-1D02-A8E4-57B2AEDB7712}"/>
                </a:ext>
              </a:extLst>
            </p:cNvPr>
            <p:cNvSpPr txBox="1"/>
            <p:nvPr/>
          </p:nvSpPr>
          <p:spPr>
            <a:xfrm rot="2890388">
              <a:off x="7414513" y="2867789"/>
              <a:ext cx="1556774" cy="461665"/>
            </a:xfrm>
            <a:prstGeom prst="rect">
              <a:avLst/>
            </a:prstGeom>
            <a:noFill/>
          </p:spPr>
          <p:txBody>
            <a:bodyPr wrap="square" rtlCol="0">
              <a:spAutoFit/>
            </a:bodyPr>
            <a:lstStyle/>
            <a:p>
              <a:pPr algn="r"/>
              <a:r>
                <a:rPr lang="en-US" sz="2400" b="1" dirty="0"/>
                <a:t>You</a:t>
              </a:r>
            </a:p>
          </p:txBody>
        </p:sp>
        <p:sp>
          <p:nvSpPr>
            <p:cNvPr id="40" name="TextBox 39">
              <a:extLst>
                <a:ext uri="{FF2B5EF4-FFF2-40B4-BE49-F238E27FC236}">
                  <a16:creationId xmlns:a16="http://schemas.microsoft.com/office/drawing/2014/main" id="{0BDE1EEF-E6A5-B88F-8C19-05B50FC62ECE}"/>
                </a:ext>
              </a:extLst>
            </p:cNvPr>
            <p:cNvSpPr txBox="1"/>
            <p:nvPr/>
          </p:nvSpPr>
          <p:spPr>
            <a:xfrm rot="2890388">
              <a:off x="297144" y="2867789"/>
              <a:ext cx="1556774" cy="461665"/>
            </a:xfrm>
            <a:prstGeom prst="rect">
              <a:avLst/>
            </a:prstGeom>
            <a:noFill/>
          </p:spPr>
          <p:txBody>
            <a:bodyPr wrap="square" rtlCol="0">
              <a:spAutoFit/>
            </a:bodyPr>
            <a:lstStyle/>
            <a:p>
              <a:pPr algn="r"/>
              <a:r>
                <a:rPr lang="en-US" sz="2400" b="1" dirty="0"/>
                <a:t>You</a:t>
              </a:r>
            </a:p>
          </p:txBody>
        </p:sp>
      </p:grpSp>
      <p:grpSp>
        <p:nvGrpSpPr>
          <p:cNvPr id="48" name="Group 47">
            <a:extLst>
              <a:ext uri="{FF2B5EF4-FFF2-40B4-BE49-F238E27FC236}">
                <a16:creationId xmlns:a16="http://schemas.microsoft.com/office/drawing/2014/main" id="{3417F735-2AB6-E336-63FF-E7D85FDFC7BA}"/>
              </a:ext>
            </a:extLst>
          </p:cNvPr>
          <p:cNvGrpSpPr/>
          <p:nvPr/>
        </p:nvGrpSpPr>
        <p:grpSpPr>
          <a:xfrm>
            <a:off x="838200" y="3267352"/>
            <a:ext cx="10936842" cy="3319436"/>
            <a:chOff x="838200" y="3267352"/>
            <a:chExt cx="10936842" cy="3319436"/>
          </a:xfrm>
        </p:grpSpPr>
        <p:grpSp>
          <p:nvGrpSpPr>
            <p:cNvPr id="3" name="Group 2">
              <a:extLst>
                <a:ext uri="{FF2B5EF4-FFF2-40B4-BE49-F238E27FC236}">
                  <a16:creationId xmlns:a16="http://schemas.microsoft.com/office/drawing/2014/main" id="{E94B5A50-7DED-1C4E-44B5-C5A9F6B2E185}"/>
                </a:ext>
              </a:extLst>
            </p:cNvPr>
            <p:cNvGrpSpPr/>
            <p:nvPr/>
          </p:nvGrpSpPr>
          <p:grpSpPr>
            <a:xfrm>
              <a:off x="838200" y="3625170"/>
              <a:ext cx="8529802" cy="840871"/>
              <a:chOff x="1325416" y="2576951"/>
              <a:chExt cx="8529802" cy="683480"/>
            </a:xfrm>
          </p:grpSpPr>
          <p:cxnSp>
            <p:nvCxnSpPr>
              <p:cNvPr id="4" name="Straight Connector 3">
                <a:extLst>
                  <a:ext uri="{FF2B5EF4-FFF2-40B4-BE49-F238E27FC236}">
                    <a16:creationId xmlns:a16="http://schemas.microsoft.com/office/drawing/2014/main" id="{6D46168D-7F10-893C-2997-20546558B548}"/>
                  </a:ext>
                </a:extLst>
              </p:cNvPr>
              <p:cNvCxnSpPr>
                <a:cxnSpLocks/>
              </p:cNvCxnSpPr>
              <p:nvPr/>
            </p:nvCxnSpPr>
            <p:spPr>
              <a:xfrm flipV="1">
                <a:off x="1816097" y="2650836"/>
                <a:ext cx="428338" cy="33251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41E8B22-52A9-AFCA-7963-12B77B4C8F4C}"/>
                  </a:ext>
                </a:extLst>
              </p:cNvPr>
              <p:cNvCxnSpPr>
                <a:cxnSpLocks/>
              </p:cNvCxnSpPr>
              <p:nvPr/>
            </p:nvCxnSpPr>
            <p:spPr>
              <a:xfrm>
                <a:off x="1325416" y="2978728"/>
                <a:ext cx="508000" cy="0"/>
              </a:xfrm>
              <a:prstGeom prst="line">
                <a:avLst/>
              </a:prstGeom>
              <a:ln w="571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BB6ED42-F00D-4F6B-8534-D058C81A68E6}"/>
                  </a:ext>
                </a:extLst>
              </p:cNvPr>
              <p:cNvCxnSpPr>
                <a:cxnSpLocks/>
              </p:cNvCxnSpPr>
              <p:nvPr/>
            </p:nvCxnSpPr>
            <p:spPr>
              <a:xfrm>
                <a:off x="2318325" y="2974110"/>
                <a:ext cx="508000" cy="0"/>
              </a:xfrm>
              <a:prstGeom prst="line">
                <a:avLst/>
              </a:prstGeom>
              <a:ln w="571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Arc 7">
                <a:extLst>
                  <a:ext uri="{FF2B5EF4-FFF2-40B4-BE49-F238E27FC236}">
                    <a16:creationId xmlns:a16="http://schemas.microsoft.com/office/drawing/2014/main" id="{FA3C9856-98D6-9832-EB8A-6AE82AC3CE7F}"/>
                  </a:ext>
                </a:extLst>
              </p:cNvPr>
              <p:cNvSpPr/>
              <p:nvPr/>
            </p:nvSpPr>
            <p:spPr>
              <a:xfrm>
                <a:off x="1570178" y="2687780"/>
                <a:ext cx="568035" cy="572651"/>
              </a:xfrm>
              <a:prstGeom prst="arc">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cxnSp>
            <p:nvCxnSpPr>
              <p:cNvPr id="9" name="Straight Connector 8">
                <a:extLst>
                  <a:ext uri="{FF2B5EF4-FFF2-40B4-BE49-F238E27FC236}">
                    <a16:creationId xmlns:a16="http://schemas.microsoft.com/office/drawing/2014/main" id="{EFE615BD-34AC-61B2-5864-A2B87AADCFD1}"/>
                  </a:ext>
                </a:extLst>
              </p:cNvPr>
              <p:cNvCxnSpPr>
                <a:cxnSpLocks/>
              </p:cNvCxnSpPr>
              <p:nvPr/>
            </p:nvCxnSpPr>
            <p:spPr>
              <a:xfrm flipV="1">
                <a:off x="2827478" y="2636983"/>
                <a:ext cx="428338" cy="33251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E0A6EEE-1187-24D1-8289-A7830257B4B8}"/>
                  </a:ext>
                </a:extLst>
              </p:cNvPr>
              <p:cNvCxnSpPr>
                <a:cxnSpLocks/>
              </p:cNvCxnSpPr>
              <p:nvPr/>
            </p:nvCxnSpPr>
            <p:spPr>
              <a:xfrm>
                <a:off x="3329706" y="2960257"/>
                <a:ext cx="508000" cy="0"/>
              </a:xfrm>
              <a:prstGeom prst="line">
                <a:avLst/>
              </a:prstGeom>
              <a:ln w="571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Arc 10">
                <a:extLst>
                  <a:ext uri="{FF2B5EF4-FFF2-40B4-BE49-F238E27FC236}">
                    <a16:creationId xmlns:a16="http://schemas.microsoft.com/office/drawing/2014/main" id="{8860D5DF-70C0-648C-21B6-46519FFAE85F}"/>
                  </a:ext>
                </a:extLst>
              </p:cNvPr>
              <p:cNvSpPr/>
              <p:nvPr/>
            </p:nvSpPr>
            <p:spPr>
              <a:xfrm>
                <a:off x="2581559" y="2673927"/>
                <a:ext cx="568035" cy="572651"/>
              </a:xfrm>
              <a:prstGeom prst="arc">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cxnSp>
            <p:nvCxnSpPr>
              <p:cNvPr id="12" name="Straight Connector 11">
                <a:extLst>
                  <a:ext uri="{FF2B5EF4-FFF2-40B4-BE49-F238E27FC236}">
                    <a16:creationId xmlns:a16="http://schemas.microsoft.com/office/drawing/2014/main" id="{25FAEB05-216D-E7B5-3CAD-EBD6B6A8453E}"/>
                  </a:ext>
                </a:extLst>
              </p:cNvPr>
              <p:cNvCxnSpPr>
                <a:cxnSpLocks/>
              </p:cNvCxnSpPr>
              <p:nvPr/>
            </p:nvCxnSpPr>
            <p:spPr>
              <a:xfrm flipV="1">
                <a:off x="3829627" y="2632366"/>
                <a:ext cx="428338" cy="33251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06B77C9-6112-018E-2C34-7019CE21BCBA}"/>
                  </a:ext>
                </a:extLst>
              </p:cNvPr>
              <p:cNvCxnSpPr>
                <a:cxnSpLocks/>
              </p:cNvCxnSpPr>
              <p:nvPr/>
            </p:nvCxnSpPr>
            <p:spPr>
              <a:xfrm>
                <a:off x="4331855" y="2955640"/>
                <a:ext cx="508000" cy="0"/>
              </a:xfrm>
              <a:prstGeom prst="line">
                <a:avLst/>
              </a:prstGeom>
              <a:ln w="571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Arc 14">
                <a:extLst>
                  <a:ext uri="{FF2B5EF4-FFF2-40B4-BE49-F238E27FC236}">
                    <a16:creationId xmlns:a16="http://schemas.microsoft.com/office/drawing/2014/main" id="{DFBC1A9F-7639-BE6D-FF0A-739C9DED1CF6}"/>
                  </a:ext>
                </a:extLst>
              </p:cNvPr>
              <p:cNvSpPr/>
              <p:nvPr/>
            </p:nvSpPr>
            <p:spPr>
              <a:xfrm>
                <a:off x="3583708" y="2669310"/>
                <a:ext cx="568035" cy="572651"/>
              </a:xfrm>
              <a:prstGeom prst="arc">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cxnSp>
            <p:nvCxnSpPr>
              <p:cNvPr id="16" name="Straight Connector 15">
                <a:extLst>
                  <a:ext uri="{FF2B5EF4-FFF2-40B4-BE49-F238E27FC236}">
                    <a16:creationId xmlns:a16="http://schemas.microsoft.com/office/drawing/2014/main" id="{F7C84A74-5869-DDC2-11D0-A3B74B4EFBDB}"/>
                  </a:ext>
                </a:extLst>
              </p:cNvPr>
              <p:cNvCxnSpPr>
                <a:cxnSpLocks/>
              </p:cNvCxnSpPr>
              <p:nvPr/>
            </p:nvCxnSpPr>
            <p:spPr>
              <a:xfrm flipV="1">
                <a:off x="4827155" y="2623131"/>
                <a:ext cx="428338" cy="33251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445BC09-DBBB-4758-99D9-1F6FCD6DCC05}"/>
                  </a:ext>
                </a:extLst>
              </p:cNvPr>
              <p:cNvCxnSpPr>
                <a:cxnSpLocks/>
              </p:cNvCxnSpPr>
              <p:nvPr/>
            </p:nvCxnSpPr>
            <p:spPr>
              <a:xfrm>
                <a:off x="5329383" y="2946405"/>
                <a:ext cx="508000" cy="0"/>
              </a:xfrm>
              <a:prstGeom prst="line">
                <a:avLst/>
              </a:prstGeom>
              <a:ln w="571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Arc 17">
                <a:extLst>
                  <a:ext uri="{FF2B5EF4-FFF2-40B4-BE49-F238E27FC236}">
                    <a16:creationId xmlns:a16="http://schemas.microsoft.com/office/drawing/2014/main" id="{0A3A6F77-DEB2-0D9C-0ECA-E65191A9B956}"/>
                  </a:ext>
                </a:extLst>
              </p:cNvPr>
              <p:cNvSpPr/>
              <p:nvPr/>
            </p:nvSpPr>
            <p:spPr>
              <a:xfrm>
                <a:off x="4581236" y="2660075"/>
                <a:ext cx="568035" cy="572651"/>
              </a:xfrm>
              <a:prstGeom prst="arc">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cxnSp>
            <p:nvCxnSpPr>
              <p:cNvPr id="19" name="Straight Connector 18">
                <a:extLst>
                  <a:ext uri="{FF2B5EF4-FFF2-40B4-BE49-F238E27FC236}">
                    <a16:creationId xmlns:a16="http://schemas.microsoft.com/office/drawing/2014/main" id="{99DA7EE5-76B8-FEE3-20B5-8E790DC6CD8A}"/>
                  </a:ext>
                </a:extLst>
              </p:cNvPr>
              <p:cNvCxnSpPr>
                <a:cxnSpLocks/>
              </p:cNvCxnSpPr>
              <p:nvPr/>
            </p:nvCxnSpPr>
            <p:spPr>
              <a:xfrm flipV="1">
                <a:off x="5833924" y="2613893"/>
                <a:ext cx="428338" cy="33251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8598911-B575-51A6-1F46-A7D5E8E8AAC9}"/>
                  </a:ext>
                </a:extLst>
              </p:cNvPr>
              <p:cNvCxnSpPr>
                <a:cxnSpLocks/>
              </p:cNvCxnSpPr>
              <p:nvPr/>
            </p:nvCxnSpPr>
            <p:spPr>
              <a:xfrm>
                <a:off x="6336152" y="2937167"/>
                <a:ext cx="508000" cy="0"/>
              </a:xfrm>
              <a:prstGeom prst="line">
                <a:avLst/>
              </a:prstGeom>
              <a:ln w="571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Arc 20">
                <a:extLst>
                  <a:ext uri="{FF2B5EF4-FFF2-40B4-BE49-F238E27FC236}">
                    <a16:creationId xmlns:a16="http://schemas.microsoft.com/office/drawing/2014/main" id="{93FFCEF8-C4BC-D76C-3FCB-4120E6F1D30F}"/>
                  </a:ext>
                </a:extLst>
              </p:cNvPr>
              <p:cNvSpPr/>
              <p:nvPr/>
            </p:nvSpPr>
            <p:spPr>
              <a:xfrm>
                <a:off x="5588005" y="2650837"/>
                <a:ext cx="568035" cy="572651"/>
              </a:xfrm>
              <a:prstGeom prst="arc">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cxnSp>
            <p:nvCxnSpPr>
              <p:cNvPr id="22" name="Straight Connector 21">
                <a:extLst>
                  <a:ext uri="{FF2B5EF4-FFF2-40B4-BE49-F238E27FC236}">
                    <a16:creationId xmlns:a16="http://schemas.microsoft.com/office/drawing/2014/main" id="{068D3615-40C4-714D-197F-37BFFDCBFB77}"/>
                  </a:ext>
                </a:extLst>
              </p:cNvPr>
              <p:cNvCxnSpPr>
                <a:cxnSpLocks/>
              </p:cNvCxnSpPr>
              <p:nvPr/>
            </p:nvCxnSpPr>
            <p:spPr>
              <a:xfrm flipV="1">
                <a:off x="6831457" y="2604657"/>
                <a:ext cx="428338" cy="33251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F370C5F-3098-0F54-C031-8DD090522C13}"/>
                  </a:ext>
                </a:extLst>
              </p:cNvPr>
              <p:cNvCxnSpPr>
                <a:cxnSpLocks/>
              </p:cNvCxnSpPr>
              <p:nvPr/>
            </p:nvCxnSpPr>
            <p:spPr>
              <a:xfrm>
                <a:off x="7333685" y="2927931"/>
                <a:ext cx="508000" cy="0"/>
              </a:xfrm>
              <a:prstGeom prst="line">
                <a:avLst/>
              </a:prstGeom>
              <a:ln w="571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Arc 23">
                <a:extLst>
                  <a:ext uri="{FF2B5EF4-FFF2-40B4-BE49-F238E27FC236}">
                    <a16:creationId xmlns:a16="http://schemas.microsoft.com/office/drawing/2014/main" id="{A403B86F-F577-296C-2FC7-715133CEB842}"/>
                  </a:ext>
                </a:extLst>
              </p:cNvPr>
              <p:cNvSpPr/>
              <p:nvPr/>
            </p:nvSpPr>
            <p:spPr>
              <a:xfrm>
                <a:off x="6585538" y="2641601"/>
                <a:ext cx="568035" cy="572651"/>
              </a:xfrm>
              <a:prstGeom prst="arc">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cxnSp>
            <p:nvCxnSpPr>
              <p:cNvPr id="25" name="Straight Connector 24">
                <a:extLst>
                  <a:ext uri="{FF2B5EF4-FFF2-40B4-BE49-F238E27FC236}">
                    <a16:creationId xmlns:a16="http://schemas.microsoft.com/office/drawing/2014/main" id="{A4B72B7F-A96C-AA73-46B1-6539A1C1C047}"/>
                  </a:ext>
                </a:extLst>
              </p:cNvPr>
              <p:cNvCxnSpPr>
                <a:cxnSpLocks/>
              </p:cNvCxnSpPr>
              <p:nvPr/>
            </p:nvCxnSpPr>
            <p:spPr>
              <a:xfrm flipV="1">
                <a:off x="7838222" y="2586184"/>
                <a:ext cx="428338" cy="33251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E96576C3-25B2-F6F8-F1DD-4B0917333B21}"/>
                  </a:ext>
                </a:extLst>
              </p:cNvPr>
              <p:cNvCxnSpPr>
                <a:cxnSpLocks/>
              </p:cNvCxnSpPr>
              <p:nvPr/>
            </p:nvCxnSpPr>
            <p:spPr>
              <a:xfrm>
                <a:off x="8340450" y="2909458"/>
                <a:ext cx="508000" cy="0"/>
              </a:xfrm>
              <a:prstGeom prst="line">
                <a:avLst/>
              </a:prstGeom>
              <a:ln w="571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Arc 27">
                <a:extLst>
                  <a:ext uri="{FF2B5EF4-FFF2-40B4-BE49-F238E27FC236}">
                    <a16:creationId xmlns:a16="http://schemas.microsoft.com/office/drawing/2014/main" id="{9E7DD4C2-C08D-0088-4449-00B52B772F7B}"/>
                  </a:ext>
                </a:extLst>
              </p:cNvPr>
              <p:cNvSpPr/>
              <p:nvPr/>
            </p:nvSpPr>
            <p:spPr>
              <a:xfrm>
                <a:off x="7592303" y="2623128"/>
                <a:ext cx="568035" cy="572651"/>
              </a:xfrm>
              <a:prstGeom prst="arc">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cxnSp>
            <p:nvCxnSpPr>
              <p:cNvPr id="29" name="Straight Connector 28">
                <a:extLst>
                  <a:ext uri="{FF2B5EF4-FFF2-40B4-BE49-F238E27FC236}">
                    <a16:creationId xmlns:a16="http://schemas.microsoft.com/office/drawing/2014/main" id="{708CC3BA-E286-8004-66DE-6C01EB1983CE}"/>
                  </a:ext>
                </a:extLst>
              </p:cNvPr>
              <p:cNvCxnSpPr>
                <a:cxnSpLocks/>
              </p:cNvCxnSpPr>
              <p:nvPr/>
            </p:nvCxnSpPr>
            <p:spPr>
              <a:xfrm flipV="1">
                <a:off x="8844990" y="2576951"/>
                <a:ext cx="428338" cy="33251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DDD6596-8510-6B4B-D327-925CFB1490CF}"/>
                  </a:ext>
                </a:extLst>
              </p:cNvPr>
              <p:cNvCxnSpPr>
                <a:cxnSpLocks/>
              </p:cNvCxnSpPr>
              <p:nvPr/>
            </p:nvCxnSpPr>
            <p:spPr>
              <a:xfrm>
                <a:off x="9347218" y="2900225"/>
                <a:ext cx="508000" cy="0"/>
              </a:xfrm>
              <a:prstGeom prst="line">
                <a:avLst/>
              </a:prstGeom>
              <a:ln w="57150">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Arc 30">
                <a:extLst>
                  <a:ext uri="{FF2B5EF4-FFF2-40B4-BE49-F238E27FC236}">
                    <a16:creationId xmlns:a16="http://schemas.microsoft.com/office/drawing/2014/main" id="{D5ED1812-36EF-68EC-4224-BA89D5B63871}"/>
                  </a:ext>
                </a:extLst>
              </p:cNvPr>
              <p:cNvSpPr/>
              <p:nvPr/>
            </p:nvSpPr>
            <p:spPr>
              <a:xfrm>
                <a:off x="8599071" y="2613895"/>
                <a:ext cx="568035" cy="572651"/>
              </a:xfrm>
              <a:prstGeom prst="arc">
                <a:avLst/>
              </a:prstGeom>
              <a:ln w="3810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grpSp>
        <p:sp>
          <p:nvSpPr>
            <p:cNvPr id="43" name="TextBox 42">
              <a:extLst>
                <a:ext uri="{FF2B5EF4-FFF2-40B4-BE49-F238E27FC236}">
                  <a16:creationId xmlns:a16="http://schemas.microsoft.com/office/drawing/2014/main" id="{648CBED9-71C7-E1DC-EB8D-A0424455631D}"/>
                </a:ext>
              </a:extLst>
            </p:cNvPr>
            <p:cNvSpPr txBox="1"/>
            <p:nvPr/>
          </p:nvSpPr>
          <p:spPr>
            <a:xfrm>
              <a:off x="1536970" y="4869357"/>
              <a:ext cx="3251084" cy="1077218"/>
            </a:xfrm>
            <a:prstGeom prst="rect">
              <a:avLst/>
            </a:prstGeom>
            <a:noFill/>
          </p:spPr>
          <p:txBody>
            <a:bodyPr wrap="square" rtlCol="0">
              <a:spAutoFit/>
            </a:bodyPr>
            <a:lstStyle/>
            <a:p>
              <a:pPr algn="ctr"/>
              <a:r>
                <a:rPr lang="en-US" sz="3200" dirty="0">
                  <a:solidFill>
                    <a:srgbClr val="FFFF00"/>
                  </a:solidFill>
                </a:rPr>
                <a:t>All issues need to be addressed. </a:t>
              </a:r>
            </a:p>
          </p:txBody>
        </p:sp>
        <p:pic>
          <p:nvPicPr>
            <p:cNvPr id="44" name="Picture 43">
              <a:extLst>
                <a:ext uri="{FF2B5EF4-FFF2-40B4-BE49-F238E27FC236}">
                  <a16:creationId xmlns:a16="http://schemas.microsoft.com/office/drawing/2014/main" id="{2E29D144-FE5E-2863-B4B4-359E223BCD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6167" y="4482251"/>
              <a:ext cx="3367258" cy="2104537"/>
            </a:xfrm>
            <a:prstGeom prst="rect">
              <a:avLst/>
            </a:prstGeom>
          </p:spPr>
        </p:pic>
        <p:pic>
          <p:nvPicPr>
            <p:cNvPr id="45" name="Picture 44">
              <a:extLst>
                <a:ext uri="{FF2B5EF4-FFF2-40B4-BE49-F238E27FC236}">
                  <a16:creationId xmlns:a16="http://schemas.microsoft.com/office/drawing/2014/main" id="{DB953983-ABE6-B06A-09EF-C4AE9BBFA8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6250" y="3267352"/>
              <a:ext cx="2728792" cy="1620220"/>
            </a:xfrm>
            <a:prstGeom prst="rect">
              <a:avLst/>
            </a:prstGeom>
          </p:spPr>
        </p:pic>
      </p:grpSp>
    </p:spTree>
    <p:extLst>
      <p:ext uri="{BB962C8B-B14F-4D97-AF65-F5344CB8AC3E}">
        <p14:creationId xmlns:p14="http://schemas.microsoft.com/office/powerpoint/2010/main" val="670494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C082D-A123-CC1B-1D49-DA9F16D460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79A2E7-5CFF-18DB-1830-3013578428D1}"/>
              </a:ext>
            </a:extLst>
          </p:cNvPr>
          <p:cNvSpPr>
            <a:spLocks noGrp="1"/>
          </p:cNvSpPr>
          <p:nvPr>
            <p:ph type="title"/>
          </p:nvPr>
        </p:nvSpPr>
        <p:spPr/>
        <p:txBody>
          <a:bodyPr>
            <a:normAutofit/>
          </a:bodyPr>
          <a:lstStyle/>
          <a:p>
            <a:r>
              <a:rPr lang="en-US" dirty="0"/>
              <a:t>Think Objectivity</a:t>
            </a:r>
          </a:p>
        </p:txBody>
      </p:sp>
      <p:pic>
        <p:nvPicPr>
          <p:cNvPr id="12" name="Picture 11">
            <a:extLst>
              <a:ext uri="{FF2B5EF4-FFF2-40B4-BE49-F238E27FC236}">
                <a16:creationId xmlns:a16="http://schemas.microsoft.com/office/drawing/2014/main" id="{C3851A4C-8F8C-2F80-9487-852B4F42EBBF}"/>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403693" y="1783829"/>
            <a:ext cx="1250616" cy="2095488"/>
          </a:xfrm>
          <a:prstGeom prst="rect">
            <a:avLst/>
          </a:prstGeom>
        </p:spPr>
      </p:pic>
      <p:grpSp>
        <p:nvGrpSpPr>
          <p:cNvPr id="24" name="Group 23">
            <a:extLst>
              <a:ext uri="{FF2B5EF4-FFF2-40B4-BE49-F238E27FC236}">
                <a16:creationId xmlns:a16="http://schemas.microsoft.com/office/drawing/2014/main" id="{F85C0995-AA87-7108-D73E-00E2E634DD13}"/>
              </a:ext>
            </a:extLst>
          </p:cNvPr>
          <p:cNvGrpSpPr/>
          <p:nvPr/>
        </p:nvGrpSpPr>
        <p:grpSpPr>
          <a:xfrm>
            <a:off x="5034699" y="1230480"/>
            <a:ext cx="4473848" cy="4680869"/>
            <a:chOff x="5843827" y="1422393"/>
            <a:chExt cx="4473848" cy="4680869"/>
          </a:xfrm>
        </p:grpSpPr>
        <p:sp>
          <p:nvSpPr>
            <p:cNvPr id="17" name="TextBox 16">
              <a:extLst>
                <a:ext uri="{FF2B5EF4-FFF2-40B4-BE49-F238E27FC236}">
                  <a16:creationId xmlns:a16="http://schemas.microsoft.com/office/drawing/2014/main" id="{E41B2356-99CA-FCB4-E8AE-C7833069722F}"/>
                </a:ext>
              </a:extLst>
            </p:cNvPr>
            <p:cNvSpPr txBox="1"/>
            <p:nvPr/>
          </p:nvSpPr>
          <p:spPr>
            <a:xfrm>
              <a:off x="6183420" y="1471225"/>
              <a:ext cx="4134255" cy="4632037"/>
            </a:xfrm>
            <a:prstGeom prst="rect">
              <a:avLst/>
            </a:prstGeom>
            <a:noFill/>
          </p:spPr>
          <p:txBody>
            <a:bodyPr wrap="square" rtlCol="0">
              <a:spAutoFit/>
            </a:bodyPr>
            <a:lstStyle/>
            <a:p>
              <a:pPr marL="342900" indent="-342900">
                <a:spcAft>
                  <a:spcPts val="600"/>
                </a:spcAft>
                <a:buFont typeface="+mj-lt"/>
                <a:buAutoNum type="arabicPeriod"/>
              </a:pPr>
              <a:r>
                <a:rPr lang="en-US" sz="2000" dirty="0"/>
                <a:t>Validate the problem:</a:t>
              </a:r>
            </a:p>
            <a:p>
              <a:pPr marL="800100" lvl="1" indent="-342900">
                <a:spcAft>
                  <a:spcPts val="600"/>
                </a:spcAft>
                <a:buFont typeface="Wingdings" panose="05000000000000000000" pitchFamily="2" charset="2"/>
                <a:buChar char="§"/>
              </a:pPr>
              <a:r>
                <a:rPr lang="en-US" sz="2000" dirty="0"/>
                <a:t>Is it real?</a:t>
              </a:r>
            </a:p>
            <a:p>
              <a:pPr marL="800100" lvl="1" indent="-342900">
                <a:spcAft>
                  <a:spcPts val="600"/>
                </a:spcAft>
                <a:buFont typeface="Wingdings" panose="05000000000000000000" pitchFamily="2" charset="2"/>
                <a:buChar char="§"/>
              </a:pPr>
              <a:r>
                <a:rPr lang="en-US" sz="2000" dirty="0"/>
                <a:t>Is it worth solving?</a:t>
              </a:r>
            </a:p>
            <a:p>
              <a:pPr marL="800100" lvl="1" indent="-342900">
                <a:spcAft>
                  <a:spcPts val="600"/>
                </a:spcAft>
                <a:buFont typeface="Wingdings" panose="05000000000000000000" pitchFamily="2" charset="2"/>
                <a:buChar char="§"/>
              </a:pPr>
              <a:r>
                <a:rPr lang="en-US" sz="2000" dirty="0"/>
                <a:t>Now (instead of others)</a:t>
              </a:r>
            </a:p>
            <a:p>
              <a:pPr marL="800100" lvl="1" indent="-342900">
                <a:spcAft>
                  <a:spcPts val="600"/>
                </a:spcAft>
                <a:buFont typeface="Wingdings" panose="05000000000000000000" pitchFamily="2" charset="2"/>
                <a:buChar char="§"/>
              </a:pPr>
              <a:r>
                <a:rPr lang="en-US" sz="2000" dirty="0"/>
                <a:t>Will they pay for it?</a:t>
              </a:r>
            </a:p>
            <a:p>
              <a:pPr marL="342900" indent="-342900">
                <a:spcAft>
                  <a:spcPts val="600"/>
                </a:spcAft>
                <a:buFont typeface="+mj-lt"/>
                <a:buAutoNum type="arabicPeriod"/>
              </a:pPr>
              <a:r>
                <a:rPr lang="en-US" sz="2000" dirty="0"/>
                <a:t>Validate the solution</a:t>
              </a:r>
            </a:p>
            <a:p>
              <a:pPr marL="342900" indent="-342900">
                <a:spcAft>
                  <a:spcPts val="600"/>
                </a:spcAft>
                <a:buFont typeface="+mj-lt"/>
                <a:buAutoNum type="arabicPeriod"/>
              </a:pPr>
              <a:r>
                <a:rPr lang="en-US" sz="2000" dirty="0"/>
                <a:t>Can I make money?</a:t>
              </a:r>
            </a:p>
            <a:p>
              <a:pPr marL="342900" indent="-342900">
                <a:spcAft>
                  <a:spcPts val="600"/>
                </a:spcAft>
                <a:buFont typeface="+mj-lt"/>
                <a:buAutoNum type="arabicPeriod"/>
              </a:pPr>
              <a:r>
                <a:rPr lang="en-US" sz="2000" dirty="0"/>
                <a:t>How will I create awareness?</a:t>
              </a:r>
            </a:p>
            <a:p>
              <a:pPr marL="342900" indent="-342900">
                <a:spcAft>
                  <a:spcPts val="600"/>
                </a:spcAft>
                <a:buFont typeface="+mj-lt"/>
                <a:buAutoNum type="arabicPeriod"/>
              </a:pPr>
              <a:r>
                <a:rPr lang="en-US" sz="2000" dirty="0"/>
                <a:t>To whom will I sell it?</a:t>
              </a:r>
            </a:p>
            <a:p>
              <a:pPr marL="342900" indent="-342900">
                <a:spcAft>
                  <a:spcPts val="600"/>
                </a:spcAft>
                <a:buFont typeface="+mj-lt"/>
                <a:buAutoNum type="arabicPeriod"/>
              </a:pPr>
              <a:r>
                <a:rPr lang="en-US" sz="2000" dirty="0"/>
                <a:t>How will I sell it?</a:t>
              </a:r>
            </a:p>
            <a:p>
              <a:pPr marL="342900" indent="-342900">
                <a:spcAft>
                  <a:spcPts val="600"/>
                </a:spcAft>
                <a:buFont typeface="+mj-lt"/>
                <a:buAutoNum type="arabicPeriod"/>
              </a:pPr>
              <a:r>
                <a:rPr lang="en-US" sz="2000" dirty="0"/>
                <a:t>How will I satisfy customers?</a:t>
              </a:r>
            </a:p>
            <a:p>
              <a:pPr marL="342900" indent="-342900">
                <a:spcAft>
                  <a:spcPts val="600"/>
                </a:spcAft>
                <a:buFont typeface="+mj-lt"/>
                <a:buAutoNum type="arabicPeriod"/>
              </a:pPr>
              <a:r>
                <a:rPr lang="en-US" sz="2000" dirty="0"/>
                <a:t>How will I support them?</a:t>
              </a:r>
            </a:p>
          </p:txBody>
        </p:sp>
        <p:sp>
          <p:nvSpPr>
            <p:cNvPr id="21" name="Left Brace 20">
              <a:extLst>
                <a:ext uri="{FF2B5EF4-FFF2-40B4-BE49-F238E27FC236}">
                  <a16:creationId xmlns:a16="http://schemas.microsoft.com/office/drawing/2014/main" id="{BFDA7B70-81EF-DE7A-74B9-97E320C17E7C}"/>
                </a:ext>
              </a:extLst>
            </p:cNvPr>
            <p:cNvSpPr/>
            <p:nvPr/>
          </p:nvSpPr>
          <p:spPr>
            <a:xfrm>
              <a:off x="5843827" y="1422393"/>
              <a:ext cx="466927" cy="4632037"/>
            </a:xfrm>
            <a:prstGeom prst="leftBrace">
              <a:avLst>
                <a:gd name="adj1" fmla="val 8333"/>
                <a:gd name="adj2" fmla="val 23978"/>
              </a:avLst>
            </a:prstGeom>
            <a:ln w="28575">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4" name="Thought Bubble: Cloud 3">
            <a:extLst>
              <a:ext uri="{FF2B5EF4-FFF2-40B4-BE49-F238E27FC236}">
                <a16:creationId xmlns:a16="http://schemas.microsoft.com/office/drawing/2014/main" id="{5C94FE44-552B-A6C2-F493-E42915F789B9}"/>
              </a:ext>
            </a:extLst>
          </p:cNvPr>
          <p:cNvSpPr/>
          <p:nvPr/>
        </p:nvSpPr>
        <p:spPr>
          <a:xfrm>
            <a:off x="1430324" y="645375"/>
            <a:ext cx="2412219" cy="943670"/>
          </a:xfrm>
          <a:prstGeom prst="cloudCallout">
            <a:avLst>
              <a:gd name="adj1" fmla="val -55932"/>
              <a:gd name="adj2" fmla="val 8450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Am I really sure?</a:t>
            </a:r>
          </a:p>
        </p:txBody>
      </p:sp>
      <p:sp>
        <p:nvSpPr>
          <p:cNvPr id="8" name="Thought Bubble: Cloud 7">
            <a:extLst>
              <a:ext uri="{FF2B5EF4-FFF2-40B4-BE49-F238E27FC236}">
                <a16:creationId xmlns:a16="http://schemas.microsoft.com/office/drawing/2014/main" id="{083F0782-E352-F904-1D8B-D5DA3F5E77AB}"/>
              </a:ext>
            </a:extLst>
          </p:cNvPr>
          <p:cNvSpPr/>
          <p:nvPr/>
        </p:nvSpPr>
        <p:spPr>
          <a:xfrm>
            <a:off x="2053157" y="1840272"/>
            <a:ext cx="2925239" cy="1138455"/>
          </a:xfrm>
          <a:prstGeom prst="cloudCallout">
            <a:avLst>
              <a:gd name="adj1" fmla="val -75580"/>
              <a:gd name="adj2" fmla="val -385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I need to answer these questions</a:t>
            </a:r>
          </a:p>
        </p:txBody>
      </p:sp>
      <p:sp>
        <p:nvSpPr>
          <p:cNvPr id="10" name="Thought Bubble: Cloud 9">
            <a:extLst>
              <a:ext uri="{FF2B5EF4-FFF2-40B4-BE49-F238E27FC236}">
                <a16:creationId xmlns:a16="http://schemas.microsoft.com/office/drawing/2014/main" id="{E4E6A63A-E013-572E-2A46-BFC834D318F5}"/>
              </a:ext>
            </a:extLst>
          </p:cNvPr>
          <p:cNvSpPr/>
          <p:nvPr/>
        </p:nvSpPr>
        <p:spPr>
          <a:xfrm>
            <a:off x="1430324" y="3429000"/>
            <a:ext cx="3019284" cy="1138455"/>
          </a:xfrm>
          <a:prstGeom prst="cloudCallout">
            <a:avLst>
              <a:gd name="adj1" fmla="val -37249"/>
              <a:gd name="adj2" fmla="val -9112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t>I could use some help, but from who?</a:t>
            </a:r>
          </a:p>
        </p:txBody>
      </p:sp>
      <p:grpSp>
        <p:nvGrpSpPr>
          <p:cNvPr id="31" name="Group 30">
            <a:extLst>
              <a:ext uri="{FF2B5EF4-FFF2-40B4-BE49-F238E27FC236}">
                <a16:creationId xmlns:a16="http://schemas.microsoft.com/office/drawing/2014/main" id="{89C04F58-79CC-BCE0-4D52-A6DBE628BFFD}"/>
              </a:ext>
            </a:extLst>
          </p:cNvPr>
          <p:cNvGrpSpPr/>
          <p:nvPr/>
        </p:nvGrpSpPr>
        <p:grpSpPr>
          <a:xfrm>
            <a:off x="9029567" y="1333104"/>
            <a:ext cx="2945119" cy="4327180"/>
            <a:chOff x="9029567" y="1333104"/>
            <a:chExt cx="2945119" cy="4327180"/>
          </a:xfrm>
        </p:grpSpPr>
        <p:pic>
          <p:nvPicPr>
            <p:cNvPr id="22" name="Picture 21">
              <a:extLst>
                <a:ext uri="{FF2B5EF4-FFF2-40B4-BE49-F238E27FC236}">
                  <a16:creationId xmlns:a16="http://schemas.microsoft.com/office/drawing/2014/main" id="{C59A2C95-E23F-5C81-D828-24AFF3741D03}"/>
                </a:ext>
              </a:extLst>
            </p:cNvPr>
            <p:cNvPicPr>
              <a:picLocks noChangeAspect="1"/>
            </p:cNvPicPr>
            <p:nvPr/>
          </p:nvPicPr>
          <p:blipFill>
            <a:blip r:embed="rId4"/>
            <a:stretch>
              <a:fillRect/>
            </a:stretch>
          </p:blipFill>
          <p:spPr>
            <a:xfrm>
              <a:off x="9478562" y="1794769"/>
              <a:ext cx="1688757" cy="2535611"/>
            </a:xfrm>
            <a:prstGeom prst="rect">
              <a:avLst/>
            </a:prstGeom>
          </p:spPr>
        </p:pic>
        <p:sp>
          <p:nvSpPr>
            <p:cNvPr id="26" name="TextBox 25">
              <a:extLst>
                <a:ext uri="{FF2B5EF4-FFF2-40B4-BE49-F238E27FC236}">
                  <a16:creationId xmlns:a16="http://schemas.microsoft.com/office/drawing/2014/main" id="{35AB5AFB-ECC1-56FE-D312-7FCB1C23D010}"/>
                </a:ext>
              </a:extLst>
            </p:cNvPr>
            <p:cNvSpPr txBox="1"/>
            <p:nvPr/>
          </p:nvSpPr>
          <p:spPr>
            <a:xfrm>
              <a:off x="9278717" y="1333104"/>
              <a:ext cx="2509589" cy="523220"/>
            </a:xfrm>
            <a:prstGeom prst="rect">
              <a:avLst/>
            </a:prstGeom>
            <a:noFill/>
          </p:spPr>
          <p:txBody>
            <a:bodyPr wrap="square" rtlCol="0">
              <a:spAutoFit/>
            </a:bodyPr>
            <a:lstStyle/>
            <a:p>
              <a:r>
                <a:rPr lang="en-US" sz="2800" b="1" dirty="0">
                  <a:solidFill>
                    <a:srgbClr val="00B050"/>
                  </a:solidFill>
                </a:rPr>
                <a:t>Find a mentor!</a:t>
              </a:r>
            </a:p>
          </p:txBody>
        </p:sp>
        <p:sp>
          <p:nvSpPr>
            <p:cNvPr id="27" name="TextBox 26">
              <a:extLst>
                <a:ext uri="{FF2B5EF4-FFF2-40B4-BE49-F238E27FC236}">
                  <a16:creationId xmlns:a16="http://schemas.microsoft.com/office/drawing/2014/main" id="{E2AE2124-91CB-040F-A173-C8D80687193B}"/>
                </a:ext>
              </a:extLst>
            </p:cNvPr>
            <p:cNvSpPr txBox="1"/>
            <p:nvPr/>
          </p:nvSpPr>
          <p:spPr>
            <a:xfrm>
              <a:off x="9029567" y="4336845"/>
              <a:ext cx="1608502" cy="1323439"/>
            </a:xfrm>
            <a:prstGeom prst="rect">
              <a:avLst/>
            </a:prstGeom>
            <a:noFill/>
          </p:spPr>
          <p:txBody>
            <a:bodyPr wrap="square" rtlCol="0">
              <a:spAutoFit/>
            </a:bodyPr>
            <a:lstStyle/>
            <a:p>
              <a:r>
                <a:rPr lang="en-US" sz="2000" dirty="0">
                  <a:solidFill>
                    <a:srgbClr val="00B050"/>
                  </a:solidFill>
                </a:rPr>
                <a:t>Who will:</a:t>
              </a:r>
            </a:p>
            <a:p>
              <a:pPr marL="285750" indent="-285750">
                <a:buFont typeface="Arial" panose="020B0604020202020204" pitchFamily="34" charset="0"/>
                <a:buChar char="•"/>
              </a:pPr>
              <a:r>
                <a:rPr lang="en-US" sz="2000" dirty="0">
                  <a:solidFill>
                    <a:srgbClr val="00B050"/>
                  </a:solidFill>
                </a:rPr>
                <a:t>Listen</a:t>
              </a:r>
            </a:p>
            <a:p>
              <a:pPr marL="285750" indent="-285750">
                <a:buFont typeface="Arial" panose="020B0604020202020204" pitchFamily="34" charset="0"/>
                <a:buChar char="•"/>
              </a:pPr>
              <a:r>
                <a:rPr lang="en-US" sz="2000" dirty="0">
                  <a:solidFill>
                    <a:srgbClr val="00B050"/>
                  </a:solidFill>
                </a:rPr>
                <a:t>Guide</a:t>
              </a:r>
            </a:p>
            <a:p>
              <a:pPr marL="285750" indent="-285750">
                <a:buFont typeface="Arial" panose="020B0604020202020204" pitchFamily="34" charset="0"/>
                <a:buChar char="•"/>
              </a:pPr>
              <a:r>
                <a:rPr lang="en-US" sz="2000" dirty="0">
                  <a:solidFill>
                    <a:srgbClr val="00B050"/>
                  </a:solidFill>
                </a:rPr>
                <a:t>Coach</a:t>
              </a:r>
            </a:p>
          </p:txBody>
        </p:sp>
        <p:sp>
          <p:nvSpPr>
            <p:cNvPr id="29" name="TextBox 28">
              <a:extLst>
                <a:ext uri="{FF2B5EF4-FFF2-40B4-BE49-F238E27FC236}">
                  <a16:creationId xmlns:a16="http://schemas.microsoft.com/office/drawing/2014/main" id="{72ED6A4F-1861-EEDF-E65B-0127B769B681}"/>
                </a:ext>
              </a:extLst>
            </p:cNvPr>
            <p:cNvSpPr txBox="1"/>
            <p:nvPr/>
          </p:nvSpPr>
          <p:spPr>
            <a:xfrm>
              <a:off x="10191041" y="4956555"/>
              <a:ext cx="1783645" cy="400110"/>
            </a:xfrm>
            <a:prstGeom prst="rect">
              <a:avLst/>
            </a:prstGeom>
            <a:noFill/>
          </p:spPr>
          <p:txBody>
            <a:bodyPr wrap="square" rtlCol="0">
              <a:spAutoFit/>
            </a:bodyPr>
            <a:lstStyle/>
            <a:p>
              <a:pPr algn="ctr"/>
              <a:r>
                <a:rPr lang="en-US" sz="2000" b="1" dirty="0">
                  <a:solidFill>
                    <a:srgbClr val="00B050"/>
                  </a:solidFill>
                </a:rPr>
                <a:t>Objectively!</a:t>
              </a:r>
            </a:p>
          </p:txBody>
        </p:sp>
        <p:sp>
          <p:nvSpPr>
            <p:cNvPr id="30" name="Right Brace 29">
              <a:extLst>
                <a:ext uri="{FF2B5EF4-FFF2-40B4-BE49-F238E27FC236}">
                  <a16:creationId xmlns:a16="http://schemas.microsoft.com/office/drawing/2014/main" id="{04E8DBF3-8EA8-0420-7639-C2106EBD3389}"/>
                </a:ext>
              </a:extLst>
            </p:cNvPr>
            <p:cNvSpPr/>
            <p:nvPr/>
          </p:nvSpPr>
          <p:spPr>
            <a:xfrm>
              <a:off x="10123307" y="4798509"/>
              <a:ext cx="307623" cy="719922"/>
            </a:xfrm>
            <a:prstGeom prst="righ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3" name="Slide Number Placeholder 2">
            <a:extLst>
              <a:ext uri="{FF2B5EF4-FFF2-40B4-BE49-F238E27FC236}">
                <a16:creationId xmlns:a16="http://schemas.microsoft.com/office/drawing/2014/main" id="{47441E3A-106E-1789-956E-30206C75E5B2}"/>
              </a:ext>
            </a:extLst>
          </p:cNvPr>
          <p:cNvSpPr txBox="1">
            <a:spLocks/>
          </p:cNvSpPr>
          <p:nvPr/>
        </p:nvSpPr>
        <p:spPr>
          <a:xfrm>
            <a:off x="9448800" y="6382634"/>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8DF28D3-48BD-4648-9818-9E78F593EEE9}" type="slidenum">
              <a:rPr lang="en-US" smtClean="0"/>
              <a:pPr/>
              <a:t>28</a:t>
            </a:fld>
            <a:endParaRPr lang="en-US" dirty="0"/>
          </a:p>
        </p:txBody>
      </p:sp>
    </p:spTree>
    <p:extLst>
      <p:ext uri="{BB962C8B-B14F-4D97-AF65-F5344CB8AC3E}">
        <p14:creationId xmlns:p14="http://schemas.microsoft.com/office/powerpoint/2010/main" val="196252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F90A9-C340-43BA-A0F7-AA4A658C7D77}"/>
              </a:ext>
            </a:extLst>
          </p:cNvPr>
          <p:cNvSpPr>
            <a:spLocks noGrp="1"/>
          </p:cNvSpPr>
          <p:nvPr>
            <p:ph type="title"/>
          </p:nvPr>
        </p:nvSpPr>
        <p:spPr/>
        <p:txBody>
          <a:bodyPr>
            <a:normAutofit/>
          </a:bodyPr>
          <a:lstStyle/>
          <a:p>
            <a:pPr>
              <a:tabLst>
                <a:tab pos="2914650" algn="l"/>
              </a:tabLst>
            </a:pPr>
            <a:r>
              <a:rPr lang="en-US" dirty="0"/>
              <a:t>Mentor</a:t>
            </a:r>
          </a:p>
        </p:txBody>
      </p:sp>
      <p:sp>
        <p:nvSpPr>
          <p:cNvPr id="3" name="Slide Number Placeholder 2">
            <a:extLst>
              <a:ext uri="{FF2B5EF4-FFF2-40B4-BE49-F238E27FC236}">
                <a16:creationId xmlns:a16="http://schemas.microsoft.com/office/drawing/2014/main" id="{AA984A2B-2ABD-48C4-B7B3-2EE204CF40C2}"/>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29</a:t>
            </a:fld>
            <a:endParaRPr lang="en-US" dirty="0"/>
          </a:p>
        </p:txBody>
      </p:sp>
      <p:pic>
        <p:nvPicPr>
          <p:cNvPr id="50" name="Picture 49" descr="A close-up of a mannequin&#10;&#10;Description automatically generated">
            <a:extLst>
              <a:ext uri="{FF2B5EF4-FFF2-40B4-BE49-F238E27FC236}">
                <a16:creationId xmlns:a16="http://schemas.microsoft.com/office/drawing/2014/main" id="{B6087719-5238-40D4-BC57-7A4F393621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769178" y="1262768"/>
            <a:ext cx="1148436" cy="2246329"/>
          </a:xfrm>
          <a:prstGeom prst="rect">
            <a:avLst/>
          </a:prstGeom>
        </p:spPr>
      </p:pic>
      <p:sp>
        <p:nvSpPr>
          <p:cNvPr id="56" name="TextBox 55">
            <a:extLst>
              <a:ext uri="{FF2B5EF4-FFF2-40B4-BE49-F238E27FC236}">
                <a16:creationId xmlns:a16="http://schemas.microsoft.com/office/drawing/2014/main" id="{1977EFEC-8F12-4014-9D07-F09A537326E5}"/>
              </a:ext>
            </a:extLst>
          </p:cNvPr>
          <p:cNvSpPr txBox="1"/>
          <p:nvPr/>
        </p:nvSpPr>
        <p:spPr>
          <a:xfrm>
            <a:off x="1126059" y="1196963"/>
            <a:ext cx="4918972" cy="830997"/>
          </a:xfrm>
          <a:prstGeom prst="rect">
            <a:avLst/>
          </a:prstGeom>
          <a:noFill/>
        </p:spPr>
        <p:txBody>
          <a:bodyPr wrap="square" rtlCol="0">
            <a:spAutoFit/>
          </a:bodyPr>
          <a:lstStyle/>
          <a:p>
            <a:pPr algn="ctr"/>
            <a:r>
              <a:rPr lang="en-US" sz="2400" dirty="0">
                <a:solidFill>
                  <a:srgbClr val="00B050"/>
                </a:solidFill>
              </a:rPr>
              <a:t>Their goal is to help you be successful</a:t>
            </a:r>
          </a:p>
          <a:p>
            <a:pPr algn="ctr"/>
            <a:r>
              <a:rPr lang="en-US" sz="2400" dirty="0">
                <a:solidFill>
                  <a:srgbClr val="00B050"/>
                </a:solidFill>
              </a:rPr>
              <a:t> – not to make you feel good.</a:t>
            </a:r>
          </a:p>
        </p:txBody>
      </p:sp>
      <p:grpSp>
        <p:nvGrpSpPr>
          <p:cNvPr id="19" name="Group 18">
            <a:extLst>
              <a:ext uri="{FF2B5EF4-FFF2-40B4-BE49-F238E27FC236}">
                <a16:creationId xmlns:a16="http://schemas.microsoft.com/office/drawing/2014/main" id="{41A5940B-9FF1-30EE-B471-0D1050658D40}"/>
              </a:ext>
            </a:extLst>
          </p:cNvPr>
          <p:cNvGrpSpPr/>
          <p:nvPr/>
        </p:nvGrpSpPr>
        <p:grpSpPr>
          <a:xfrm>
            <a:off x="1058324" y="2300060"/>
            <a:ext cx="6598814" cy="3481724"/>
            <a:chOff x="1058324" y="2300060"/>
            <a:chExt cx="6598814" cy="3481724"/>
          </a:xfrm>
        </p:grpSpPr>
        <p:sp>
          <p:nvSpPr>
            <p:cNvPr id="53" name="TextBox 52">
              <a:extLst>
                <a:ext uri="{FF2B5EF4-FFF2-40B4-BE49-F238E27FC236}">
                  <a16:creationId xmlns:a16="http://schemas.microsoft.com/office/drawing/2014/main" id="{FFCCB57D-62D3-4EF0-A16B-DAE6E661FA4A}"/>
                </a:ext>
              </a:extLst>
            </p:cNvPr>
            <p:cNvSpPr txBox="1"/>
            <p:nvPr/>
          </p:nvSpPr>
          <p:spPr>
            <a:xfrm>
              <a:off x="1058325" y="2300060"/>
              <a:ext cx="6095999" cy="1938992"/>
            </a:xfrm>
            <a:prstGeom prst="rect">
              <a:avLst/>
            </a:prstGeom>
            <a:noFill/>
          </p:spPr>
          <p:txBody>
            <a:bodyPr wrap="square" rtlCol="0">
              <a:spAutoFit/>
            </a:bodyPr>
            <a:lstStyle/>
            <a:p>
              <a:pPr>
                <a:spcAft>
                  <a:spcPts val="600"/>
                </a:spcAft>
              </a:pPr>
              <a:r>
                <a:rPr lang="en-US" sz="2000" dirty="0"/>
                <a:t>They will help you:</a:t>
              </a:r>
            </a:p>
            <a:p>
              <a:pPr marL="342900" indent="-342900">
                <a:spcAft>
                  <a:spcPts val="600"/>
                </a:spcAft>
                <a:buFont typeface="+mj-lt"/>
                <a:buAutoNum type="arabicPeriod"/>
              </a:pPr>
              <a:r>
                <a:rPr lang="en-US" sz="2000" dirty="0"/>
                <a:t>Identify what you do not know.</a:t>
              </a:r>
            </a:p>
            <a:p>
              <a:pPr marL="342900" indent="-342900">
                <a:spcAft>
                  <a:spcPts val="600"/>
                </a:spcAft>
                <a:buFont typeface="+mj-lt"/>
                <a:buAutoNum type="arabicPeriod"/>
              </a:pPr>
              <a:r>
                <a:rPr lang="en-US" sz="2000" dirty="0"/>
                <a:t>Identify what you should do, when.</a:t>
              </a:r>
            </a:p>
            <a:p>
              <a:pPr marL="342900" indent="-342900">
                <a:spcAft>
                  <a:spcPts val="600"/>
                </a:spcAft>
                <a:buFont typeface="+mj-lt"/>
                <a:buAutoNum type="arabicPeriod"/>
              </a:pPr>
              <a:r>
                <a:rPr lang="en-US" sz="2000" dirty="0"/>
                <a:t>Identify what you should NOT do.</a:t>
              </a:r>
            </a:p>
            <a:p>
              <a:pPr marL="342900" indent="-342900">
                <a:spcAft>
                  <a:spcPts val="600"/>
                </a:spcAft>
                <a:buFont typeface="+mj-lt"/>
                <a:buAutoNum type="arabicPeriod"/>
              </a:pPr>
              <a:r>
                <a:rPr lang="en-US" sz="2000" dirty="0"/>
                <a:t>Stay on track (remain focused).</a:t>
              </a:r>
            </a:p>
          </p:txBody>
        </p:sp>
        <p:sp>
          <p:nvSpPr>
            <p:cNvPr id="55" name="TextBox 54">
              <a:extLst>
                <a:ext uri="{FF2B5EF4-FFF2-40B4-BE49-F238E27FC236}">
                  <a16:creationId xmlns:a16="http://schemas.microsoft.com/office/drawing/2014/main" id="{230EA6F8-C7D4-4254-BD5A-19C0032E5EBD}"/>
                </a:ext>
              </a:extLst>
            </p:cNvPr>
            <p:cNvSpPr txBox="1"/>
            <p:nvPr/>
          </p:nvSpPr>
          <p:spPr>
            <a:xfrm>
              <a:off x="1058324" y="4227512"/>
              <a:ext cx="6096000" cy="1554272"/>
            </a:xfrm>
            <a:prstGeom prst="rect">
              <a:avLst/>
            </a:prstGeom>
            <a:noFill/>
          </p:spPr>
          <p:txBody>
            <a:bodyPr wrap="square" rtlCol="0">
              <a:spAutoFit/>
            </a:bodyPr>
            <a:lstStyle>
              <a:defPPr>
                <a:defRPr lang="en-US"/>
              </a:defPPr>
              <a:lvl1pPr>
                <a:defRPr sz="2800"/>
              </a:lvl1pPr>
            </a:lstStyle>
            <a:p>
              <a:pPr marL="347663" indent="-347663">
                <a:spcAft>
                  <a:spcPts val="600"/>
                </a:spcAft>
                <a:buFont typeface="+mj-lt"/>
                <a:buAutoNum type="arabicPeriod" startAt="5"/>
              </a:pPr>
              <a:r>
                <a:rPr lang="en-US" sz="2000" dirty="0"/>
                <a:t>Prioritize your activities.</a:t>
              </a:r>
            </a:p>
            <a:p>
              <a:pPr marL="347663" indent="-347663">
                <a:spcAft>
                  <a:spcPts val="600"/>
                </a:spcAft>
                <a:buFont typeface="+mj-lt"/>
                <a:buAutoNum type="arabicPeriod" startAt="5"/>
              </a:pPr>
              <a:r>
                <a:rPr lang="en-US" sz="2000" dirty="0"/>
                <a:t>Find the necessary resources.</a:t>
              </a:r>
            </a:p>
            <a:p>
              <a:pPr marL="347663" indent="-347663">
                <a:spcAft>
                  <a:spcPts val="600"/>
                </a:spcAft>
                <a:buFont typeface="+mj-lt"/>
                <a:buAutoNum type="arabicPeriod" startAt="5"/>
              </a:pPr>
              <a:r>
                <a:rPr lang="en-US" sz="2000" dirty="0"/>
                <a:t>Be accountable.</a:t>
              </a:r>
            </a:p>
            <a:p>
              <a:pPr marL="347663" indent="-347663">
                <a:spcAft>
                  <a:spcPts val="600"/>
                </a:spcAft>
                <a:buFont typeface="+mj-lt"/>
                <a:buAutoNum type="arabicPeriod" startAt="5"/>
              </a:pPr>
              <a:r>
                <a:rPr lang="en-US" sz="2000" dirty="0"/>
                <a:t>Determine if/when you should pivot.</a:t>
              </a:r>
            </a:p>
          </p:txBody>
        </p:sp>
        <p:pic>
          <p:nvPicPr>
            <p:cNvPr id="6" name="Picture 5">
              <a:extLst>
                <a:ext uri="{FF2B5EF4-FFF2-40B4-BE49-F238E27FC236}">
                  <a16:creationId xmlns:a16="http://schemas.microsoft.com/office/drawing/2014/main" id="{33911E95-A795-4AC1-B080-E70B99FC6B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0323" y="2541547"/>
              <a:ext cx="1716815" cy="2146676"/>
            </a:xfrm>
            <a:prstGeom prst="rect">
              <a:avLst/>
            </a:prstGeom>
          </p:spPr>
        </p:pic>
        <p:sp>
          <p:nvSpPr>
            <p:cNvPr id="4" name="TextBox 3">
              <a:extLst>
                <a:ext uri="{FF2B5EF4-FFF2-40B4-BE49-F238E27FC236}">
                  <a16:creationId xmlns:a16="http://schemas.microsoft.com/office/drawing/2014/main" id="{ACFEB543-6BCE-712C-4F75-9671099F43B1}"/>
                </a:ext>
              </a:extLst>
            </p:cNvPr>
            <p:cNvSpPr txBox="1"/>
            <p:nvPr/>
          </p:nvSpPr>
          <p:spPr>
            <a:xfrm>
              <a:off x="5856852" y="4360498"/>
              <a:ext cx="1800286" cy="1015663"/>
            </a:xfrm>
            <a:prstGeom prst="rect">
              <a:avLst/>
            </a:prstGeom>
            <a:noFill/>
          </p:spPr>
          <p:txBody>
            <a:bodyPr wrap="square" rtlCol="0">
              <a:spAutoFit/>
            </a:bodyPr>
            <a:lstStyle/>
            <a:p>
              <a:pPr algn="ctr"/>
              <a:r>
                <a:rPr lang="en-US" sz="2000" dirty="0">
                  <a:solidFill>
                    <a:srgbClr val="FF0000"/>
                  </a:solidFill>
                </a:rPr>
                <a:t>They will help you avoid mistakes!</a:t>
              </a:r>
            </a:p>
          </p:txBody>
        </p:sp>
        <p:cxnSp>
          <p:nvCxnSpPr>
            <p:cNvPr id="7" name="Straight Arrow Connector 6">
              <a:extLst>
                <a:ext uri="{FF2B5EF4-FFF2-40B4-BE49-F238E27FC236}">
                  <a16:creationId xmlns:a16="http://schemas.microsoft.com/office/drawing/2014/main" id="{6EC5101C-7AB0-0B78-054E-79542A1888AA}"/>
                </a:ext>
              </a:extLst>
            </p:cNvPr>
            <p:cNvCxnSpPr/>
            <p:nvPr/>
          </p:nvCxnSpPr>
          <p:spPr>
            <a:xfrm flipV="1">
              <a:off x="5261507" y="3085114"/>
              <a:ext cx="632252" cy="212223"/>
            </a:xfrm>
            <a:prstGeom prst="straightConnector1">
              <a:avLst/>
            </a:prstGeom>
            <a:ln w="38100">
              <a:solidFill>
                <a:srgbClr val="FF0000"/>
              </a:solidFill>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5A48EF58-6CFA-E0B9-6C6F-E22CC21630E9}"/>
                </a:ext>
              </a:extLst>
            </p:cNvPr>
            <p:cNvCxnSpPr>
              <a:cxnSpLocks/>
            </p:cNvCxnSpPr>
            <p:nvPr/>
          </p:nvCxnSpPr>
          <p:spPr>
            <a:xfrm flipV="1">
              <a:off x="4910668" y="3297337"/>
              <a:ext cx="1215478" cy="449511"/>
            </a:xfrm>
            <a:prstGeom prst="straightConnector1">
              <a:avLst/>
            </a:prstGeom>
            <a:ln w="38100">
              <a:solidFill>
                <a:srgbClr val="FF0000"/>
              </a:solidFill>
              <a:headEnd w="lg" len="lg"/>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99C57C9-BB0B-E811-E013-BDE81B49FE28}"/>
                </a:ext>
              </a:extLst>
            </p:cNvPr>
            <p:cNvCxnSpPr>
              <a:cxnSpLocks/>
            </p:cNvCxnSpPr>
            <p:nvPr/>
          </p:nvCxnSpPr>
          <p:spPr>
            <a:xfrm flipV="1">
              <a:off x="5378012" y="3509097"/>
              <a:ext cx="804889" cy="2056325"/>
            </a:xfrm>
            <a:prstGeom prst="straightConnector1">
              <a:avLst/>
            </a:prstGeom>
            <a:ln w="38100">
              <a:solidFill>
                <a:srgbClr val="FF0000"/>
              </a:solidFill>
              <a:headEnd w="lg" len="lg"/>
              <a:tailEnd type="triangle"/>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90664987-928B-37C9-03F3-D29DFAEF4E9D}"/>
              </a:ext>
            </a:extLst>
          </p:cNvPr>
          <p:cNvSpPr txBox="1"/>
          <p:nvPr/>
        </p:nvSpPr>
        <p:spPr>
          <a:xfrm>
            <a:off x="8343396" y="3834801"/>
            <a:ext cx="3384911" cy="2246769"/>
          </a:xfrm>
          <a:prstGeom prst="rect">
            <a:avLst/>
          </a:prstGeom>
          <a:noFill/>
        </p:spPr>
        <p:txBody>
          <a:bodyPr wrap="square" rtlCol="0">
            <a:spAutoFit/>
          </a:bodyPr>
          <a:lstStyle/>
          <a:p>
            <a:pPr algn="ctr"/>
            <a:r>
              <a:rPr lang="en-US" sz="2000" i="1" dirty="0"/>
              <a:t>Mentors should: </a:t>
            </a:r>
          </a:p>
          <a:p>
            <a:pPr marL="342900" indent="-342900">
              <a:spcAft>
                <a:spcPts val="600"/>
              </a:spcAft>
              <a:buClr>
                <a:srgbClr val="00B050"/>
              </a:buClr>
              <a:buSzPct val="150000"/>
              <a:buFont typeface="Wingdings" panose="05000000000000000000" pitchFamily="2" charset="2"/>
              <a:buChar char="ü"/>
            </a:pPr>
            <a:r>
              <a:rPr lang="en-US" sz="2000" i="1" dirty="0"/>
              <a:t>Do it for free </a:t>
            </a:r>
          </a:p>
          <a:p>
            <a:pPr marL="342900" indent="-342900">
              <a:spcAft>
                <a:spcPts val="600"/>
              </a:spcAft>
              <a:buClr>
                <a:srgbClr val="00B050"/>
              </a:buClr>
              <a:buSzPct val="150000"/>
              <a:buFont typeface="Wingdings" panose="05000000000000000000" pitchFamily="2" charset="2"/>
              <a:buChar char="ü"/>
            </a:pPr>
            <a:r>
              <a:rPr lang="en-US" sz="2000" i="1" dirty="0"/>
              <a:t>Have startup experience </a:t>
            </a:r>
          </a:p>
          <a:p>
            <a:pPr marL="342900" indent="-342900">
              <a:spcAft>
                <a:spcPts val="600"/>
              </a:spcAft>
              <a:buClr>
                <a:srgbClr val="00B050"/>
              </a:buClr>
              <a:buSzPct val="150000"/>
              <a:buFont typeface="Wingdings" panose="05000000000000000000" pitchFamily="2" charset="2"/>
              <a:buChar char="ü"/>
            </a:pPr>
            <a:r>
              <a:rPr lang="en-US" sz="2000" i="1" dirty="0"/>
              <a:t>Be available </a:t>
            </a:r>
          </a:p>
          <a:p>
            <a:pPr marL="342900" indent="-342900">
              <a:spcAft>
                <a:spcPts val="600"/>
              </a:spcAft>
              <a:buClr>
                <a:srgbClr val="00B050"/>
              </a:buClr>
              <a:buSzPct val="150000"/>
              <a:buFont typeface="Wingdings" panose="05000000000000000000" pitchFamily="2" charset="2"/>
              <a:buChar char="ü"/>
            </a:pPr>
            <a:r>
              <a:rPr lang="en-US" sz="2000" i="1" dirty="0"/>
              <a:t>Be candid</a:t>
            </a:r>
          </a:p>
          <a:p>
            <a:pPr marL="342900" indent="-342900">
              <a:spcAft>
                <a:spcPts val="600"/>
              </a:spcAft>
              <a:buClr>
                <a:srgbClr val="00B050"/>
              </a:buClr>
              <a:buSzPct val="150000"/>
              <a:buFont typeface="Wingdings" panose="05000000000000000000" pitchFamily="2" charset="2"/>
              <a:buChar char="ü"/>
            </a:pPr>
            <a:r>
              <a:rPr lang="en-US" sz="2000" i="1" dirty="0">
                <a:sym typeface="Wingdings" panose="05000000000000000000" pitchFamily="2" charset="2"/>
              </a:rPr>
              <a:t>Help in all 8 areas</a:t>
            </a:r>
            <a:endParaRPr lang="en-US" sz="2000" i="1" dirty="0"/>
          </a:p>
        </p:txBody>
      </p:sp>
      <p:pic>
        <p:nvPicPr>
          <p:cNvPr id="5" name="Picture 4">
            <a:extLst>
              <a:ext uri="{FF2B5EF4-FFF2-40B4-BE49-F238E27FC236}">
                <a16:creationId xmlns:a16="http://schemas.microsoft.com/office/drawing/2014/main" id="{7F8E34CF-B95E-7B28-B448-DD5E5BCF559A}"/>
              </a:ext>
            </a:extLst>
          </p:cNvPr>
          <p:cNvPicPr>
            <a:picLocks noChangeAspect="1"/>
          </p:cNvPicPr>
          <p:nvPr/>
        </p:nvPicPr>
        <p:blipFill>
          <a:blip r:embed="rId5">
            <a:duotone>
              <a:prstClr val="black"/>
              <a:schemeClr val="accent5">
                <a:tint val="45000"/>
                <a:satMod val="400000"/>
              </a:schemeClr>
            </a:duotone>
          </a:blip>
          <a:stretch>
            <a:fillRect/>
          </a:stretch>
        </p:blipFill>
        <p:spPr>
          <a:xfrm>
            <a:off x="9669053" y="1207871"/>
            <a:ext cx="1684747" cy="2246329"/>
          </a:xfrm>
          <a:prstGeom prst="rect">
            <a:avLst/>
          </a:prstGeom>
        </p:spPr>
      </p:pic>
      <p:sp>
        <p:nvSpPr>
          <p:cNvPr id="18" name="TextBox 17">
            <a:extLst>
              <a:ext uri="{FF2B5EF4-FFF2-40B4-BE49-F238E27FC236}">
                <a16:creationId xmlns:a16="http://schemas.microsoft.com/office/drawing/2014/main" id="{1B2547A3-BCF2-A292-1813-7005ACC1DF45}"/>
              </a:ext>
            </a:extLst>
          </p:cNvPr>
          <p:cNvSpPr txBox="1"/>
          <p:nvPr/>
        </p:nvSpPr>
        <p:spPr>
          <a:xfrm>
            <a:off x="7246823" y="764187"/>
            <a:ext cx="4844459" cy="461665"/>
          </a:xfrm>
          <a:prstGeom prst="rect">
            <a:avLst/>
          </a:prstGeom>
          <a:noFill/>
        </p:spPr>
        <p:txBody>
          <a:bodyPr wrap="square" rtlCol="0">
            <a:spAutoFit/>
          </a:bodyPr>
          <a:lstStyle/>
          <a:p>
            <a:pPr algn="ctr"/>
            <a:r>
              <a:rPr lang="en-US" sz="2400" b="1" dirty="0">
                <a:solidFill>
                  <a:schemeClr val="accent4">
                    <a:lumMod val="60000"/>
                    <a:lumOff val="40000"/>
                  </a:schemeClr>
                </a:solidFill>
              </a:rPr>
              <a:t>Half Leader </a:t>
            </a:r>
            <a:r>
              <a:rPr lang="en-US" sz="2400" dirty="0"/>
              <a:t>– </a:t>
            </a:r>
            <a:r>
              <a:rPr lang="en-US" sz="2400" b="1" dirty="0">
                <a:solidFill>
                  <a:schemeClr val="accent5">
                    <a:lumMod val="60000"/>
                    <a:lumOff val="40000"/>
                  </a:schemeClr>
                </a:solidFill>
              </a:rPr>
              <a:t>Half Guardian Angel</a:t>
            </a:r>
          </a:p>
        </p:txBody>
      </p:sp>
    </p:spTree>
    <p:extLst>
      <p:ext uri="{BB962C8B-B14F-4D97-AF65-F5344CB8AC3E}">
        <p14:creationId xmlns:p14="http://schemas.microsoft.com/office/powerpoint/2010/main" val="962166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86C2C-A6C1-5011-78F6-1A6ED6A8A555}"/>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00B669EC-196A-2AAE-12EB-0D4AE7226CE7}"/>
              </a:ext>
            </a:extLst>
          </p:cNvPr>
          <p:cNvPicPr>
            <a:picLocks noChangeAspect="1"/>
          </p:cNvPicPr>
          <p:nvPr/>
        </p:nvPicPr>
        <p:blipFill>
          <a:blip r:embed="rId3">
            <a:alphaModFix amt="50000"/>
          </a:blip>
          <a:stretch>
            <a:fillRect/>
          </a:stretch>
        </p:blipFill>
        <p:spPr>
          <a:xfrm>
            <a:off x="215493" y="922241"/>
            <a:ext cx="11761014" cy="5324475"/>
          </a:xfrm>
          <a:prstGeom prst="rect">
            <a:avLst/>
          </a:prstGeom>
        </p:spPr>
      </p:pic>
      <p:sp>
        <p:nvSpPr>
          <p:cNvPr id="165" name="Agenda">
            <a:extLst>
              <a:ext uri="{FF2B5EF4-FFF2-40B4-BE49-F238E27FC236}">
                <a16:creationId xmlns:a16="http://schemas.microsoft.com/office/drawing/2014/main" id="{4015F689-1DA0-58D2-50CB-6A3BA02BA969}"/>
              </a:ext>
            </a:extLst>
          </p:cNvPr>
          <p:cNvSpPr txBox="1">
            <a:spLocks noGrp="1"/>
          </p:cNvSpPr>
          <p:nvPr>
            <p:ph type="title"/>
          </p:nvPr>
        </p:nvSpPr>
        <p:spPr>
          <a:xfrm>
            <a:off x="5058798" y="181822"/>
            <a:ext cx="6295002" cy="576119"/>
          </a:xfrm>
          <a:prstGeom prst="rect">
            <a:avLst/>
          </a:prstGeom>
          <a:effectLst>
            <a:outerShdw blurRad="203200" dist="25400" dir="5400000" rotWithShape="0">
              <a:srgbClr val="000000">
                <a:alpha val="8052"/>
              </a:srgbClr>
            </a:outerShdw>
          </a:effectLst>
        </p:spPr>
        <p:txBody>
          <a:bodyPr>
            <a:normAutofit fontScale="90000"/>
          </a:bodyPr>
          <a:lstStyle>
            <a:lvl1pPr algn="r" defTabSz="796885">
              <a:defRPr sz="9700"/>
            </a:lvl1pPr>
          </a:lstStyle>
          <a:p>
            <a:r>
              <a:rPr lang="en-US" sz="2400" dirty="0"/>
              <a:t>Along the Journey…Entrepreneur’s Role Changes</a:t>
            </a:r>
            <a:r>
              <a:rPr lang="en-US" sz="2800" dirty="0">
                <a:solidFill>
                  <a:srgbClr val="00B0F0"/>
                </a:solidFill>
              </a:rPr>
              <a:t>*</a:t>
            </a:r>
            <a:endParaRPr sz="2400" dirty="0">
              <a:solidFill>
                <a:srgbClr val="00B0F0"/>
              </a:solidFill>
            </a:endParaRPr>
          </a:p>
        </p:txBody>
      </p:sp>
      <p:sp>
        <p:nvSpPr>
          <p:cNvPr id="2" name="Slide Number Placeholder 1">
            <a:extLst>
              <a:ext uri="{FF2B5EF4-FFF2-40B4-BE49-F238E27FC236}">
                <a16:creationId xmlns:a16="http://schemas.microsoft.com/office/drawing/2014/main" id="{A4662C90-CBE1-75A1-814F-7568042DEA20}"/>
              </a:ext>
            </a:extLst>
          </p:cNvPr>
          <p:cNvSpPr>
            <a:spLocks noGrp="1"/>
          </p:cNvSpPr>
          <p:nvPr>
            <p:ph type="sldNum" sz="quarter" idx="4294967295"/>
          </p:nvPr>
        </p:nvSpPr>
        <p:spPr>
          <a:xfrm>
            <a:off x="9307789" y="6411015"/>
            <a:ext cx="2743200" cy="365125"/>
          </a:xfrm>
        </p:spPr>
        <p:txBody>
          <a:bodyPr/>
          <a:lstStyle/>
          <a:p>
            <a:fld id="{08DF28D3-48BD-4648-9818-9E78F593EEE9}" type="slidenum">
              <a:rPr lang="en-US" smtClean="0"/>
              <a:t>30</a:t>
            </a:fld>
            <a:endParaRPr lang="en-US" dirty="0"/>
          </a:p>
        </p:txBody>
      </p:sp>
      <p:sp>
        <p:nvSpPr>
          <p:cNvPr id="3" name="TextBox 2">
            <a:extLst>
              <a:ext uri="{FF2B5EF4-FFF2-40B4-BE49-F238E27FC236}">
                <a16:creationId xmlns:a16="http://schemas.microsoft.com/office/drawing/2014/main" id="{D2D95F38-BD04-9CDE-EEEE-792646C8FCC7}"/>
              </a:ext>
            </a:extLst>
          </p:cNvPr>
          <p:cNvSpPr txBox="1"/>
          <p:nvPr/>
        </p:nvSpPr>
        <p:spPr>
          <a:xfrm>
            <a:off x="6234340" y="6180183"/>
            <a:ext cx="6033024" cy="461665"/>
          </a:xfrm>
          <a:prstGeom prst="rect">
            <a:avLst/>
          </a:prstGeom>
          <a:noFill/>
        </p:spPr>
        <p:txBody>
          <a:bodyPr wrap="square" rtlCol="0">
            <a:spAutoFit/>
          </a:bodyPr>
          <a:lstStyle/>
          <a:p>
            <a:r>
              <a:rPr lang="en-US" sz="2400" b="1" dirty="0">
                <a:solidFill>
                  <a:schemeClr val="tx1">
                    <a:lumMod val="85000"/>
                  </a:schemeClr>
                </a:solidFill>
              </a:rPr>
              <a:t>*</a:t>
            </a:r>
            <a:r>
              <a:rPr lang="en-US" dirty="0">
                <a:solidFill>
                  <a:schemeClr val="tx1">
                    <a:lumMod val="85000"/>
                  </a:schemeClr>
                </a:solidFill>
              </a:rPr>
              <a:t> from “Founders Keepers” by Hagberg &amp; Tzuo</a:t>
            </a:r>
          </a:p>
        </p:txBody>
      </p:sp>
      <p:sp>
        <p:nvSpPr>
          <p:cNvPr id="164" name="TextBox 163">
            <a:extLst>
              <a:ext uri="{FF2B5EF4-FFF2-40B4-BE49-F238E27FC236}">
                <a16:creationId xmlns:a16="http://schemas.microsoft.com/office/drawing/2014/main" id="{72C9EA48-437E-3A95-11CF-248F37094751}"/>
              </a:ext>
            </a:extLst>
          </p:cNvPr>
          <p:cNvSpPr txBox="1"/>
          <p:nvPr/>
        </p:nvSpPr>
        <p:spPr>
          <a:xfrm>
            <a:off x="8963870" y="584348"/>
            <a:ext cx="2743200" cy="400110"/>
          </a:xfrm>
          <a:prstGeom prst="rect">
            <a:avLst/>
          </a:prstGeom>
          <a:noFill/>
        </p:spPr>
        <p:txBody>
          <a:bodyPr wrap="square" rtlCol="0">
            <a:spAutoFit/>
          </a:bodyPr>
          <a:lstStyle/>
          <a:p>
            <a:pPr algn="ctr"/>
            <a:r>
              <a:rPr lang="en-US" sz="2000" i="1" dirty="0">
                <a:solidFill>
                  <a:srgbClr val="FFFF00"/>
                </a:solidFill>
              </a:rPr>
              <a:t>From “E” to “C”</a:t>
            </a:r>
          </a:p>
        </p:txBody>
      </p:sp>
      <p:grpSp>
        <p:nvGrpSpPr>
          <p:cNvPr id="18" name="Group 17">
            <a:extLst>
              <a:ext uri="{FF2B5EF4-FFF2-40B4-BE49-F238E27FC236}">
                <a16:creationId xmlns:a16="http://schemas.microsoft.com/office/drawing/2014/main" id="{EEC23FA4-713C-697E-0DFA-F7D6A621D7C4}"/>
              </a:ext>
            </a:extLst>
          </p:cNvPr>
          <p:cNvGrpSpPr/>
          <p:nvPr/>
        </p:nvGrpSpPr>
        <p:grpSpPr>
          <a:xfrm>
            <a:off x="215493" y="1192869"/>
            <a:ext cx="4180294" cy="5015276"/>
            <a:chOff x="215493" y="1192869"/>
            <a:chExt cx="4180294" cy="5015276"/>
          </a:xfrm>
        </p:grpSpPr>
        <p:grpSp>
          <p:nvGrpSpPr>
            <p:cNvPr id="28" name="Group 27">
              <a:extLst>
                <a:ext uri="{FF2B5EF4-FFF2-40B4-BE49-F238E27FC236}">
                  <a16:creationId xmlns:a16="http://schemas.microsoft.com/office/drawing/2014/main" id="{46AB075E-AF8B-1942-1B16-B59A0B44D59E}"/>
                </a:ext>
              </a:extLst>
            </p:cNvPr>
            <p:cNvGrpSpPr/>
            <p:nvPr/>
          </p:nvGrpSpPr>
          <p:grpSpPr>
            <a:xfrm>
              <a:off x="1042632" y="1192869"/>
              <a:ext cx="3353155" cy="5015276"/>
              <a:chOff x="639919" y="996926"/>
              <a:chExt cx="3353155" cy="5015276"/>
            </a:xfrm>
          </p:grpSpPr>
          <p:sp>
            <p:nvSpPr>
              <p:cNvPr id="4" name="TextBox 3">
                <a:extLst>
                  <a:ext uri="{FF2B5EF4-FFF2-40B4-BE49-F238E27FC236}">
                    <a16:creationId xmlns:a16="http://schemas.microsoft.com/office/drawing/2014/main" id="{0B56F9E4-BAF2-3E30-7A92-163F13946F83}"/>
                  </a:ext>
                </a:extLst>
              </p:cNvPr>
              <p:cNvSpPr txBox="1"/>
              <p:nvPr/>
            </p:nvSpPr>
            <p:spPr>
              <a:xfrm>
                <a:off x="1271468" y="996926"/>
                <a:ext cx="2090057" cy="830997"/>
              </a:xfrm>
              <a:prstGeom prst="rect">
                <a:avLst/>
              </a:prstGeom>
              <a:noFill/>
            </p:spPr>
            <p:txBody>
              <a:bodyPr wrap="square" rtlCol="0">
                <a:spAutoFit/>
              </a:bodyPr>
              <a:lstStyle/>
              <a:p>
                <a:pPr algn="ctr"/>
                <a:r>
                  <a:rPr lang="en-US" sz="2400" dirty="0"/>
                  <a:t>Visionary Evangelist</a:t>
                </a:r>
              </a:p>
            </p:txBody>
          </p:sp>
          <p:pic>
            <p:nvPicPr>
              <p:cNvPr id="15" name="Picture 14">
                <a:extLst>
                  <a:ext uri="{FF2B5EF4-FFF2-40B4-BE49-F238E27FC236}">
                    <a16:creationId xmlns:a16="http://schemas.microsoft.com/office/drawing/2014/main" id="{AE115558-8307-4B3A-6A2D-DF7F2BE20C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757091" y="1937656"/>
                <a:ext cx="1118811" cy="2775345"/>
              </a:xfrm>
              <a:prstGeom prst="rect">
                <a:avLst/>
              </a:prstGeom>
            </p:spPr>
          </p:pic>
          <p:sp>
            <p:nvSpPr>
              <p:cNvPr id="25" name="TextBox 24">
                <a:extLst>
                  <a:ext uri="{FF2B5EF4-FFF2-40B4-BE49-F238E27FC236}">
                    <a16:creationId xmlns:a16="http://schemas.microsoft.com/office/drawing/2014/main" id="{383B342C-42F5-7B23-E483-EE4A703FA174}"/>
                  </a:ext>
                </a:extLst>
              </p:cNvPr>
              <p:cNvSpPr txBox="1"/>
              <p:nvPr/>
            </p:nvSpPr>
            <p:spPr>
              <a:xfrm>
                <a:off x="639919" y="4811873"/>
                <a:ext cx="3353155" cy="1200329"/>
              </a:xfrm>
              <a:prstGeom prst="rect">
                <a:avLst/>
              </a:prstGeom>
              <a:noFill/>
            </p:spPr>
            <p:txBody>
              <a:bodyPr wrap="square" rtlCol="0">
                <a:spAutoFit/>
              </a:bodyPr>
              <a:lstStyle/>
              <a:p>
                <a:pPr algn="ctr"/>
                <a:r>
                  <a:rPr lang="en-US" sz="2400" dirty="0">
                    <a:solidFill>
                      <a:srgbClr val="FFFF00"/>
                    </a:solidFill>
                  </a:rPr>
                  <a:t>E</a:t>
                </a:r>
                <a:r>
                  <a:rPr lang="en-US" sz="2000" dirty="0"/>
                  <a:t>ntrepreneur --&gt; </a:t>
                </a:r>
              </a:p>
              <a:p>
                <a:pPr algn="ctr"/>
                <a:r>
                  <a:rPr lang="en-US" sz="2000" dirty="0"/>
                  <a:t>Chief </a:t>
                </a:r>
                <a:r>
                  <a:rPr lang="en-US" sz="2400" dirty="0">
                    <a:solidFill>
                      <a:srgbClr val="FFFF00"/>
                    </a:solidFill>
                  </a:rPr>
                  <a:t>E</a:t>
                </a:r>
                <a:r>
                  <a:rPr lang="en-US" sz="2000" dirty="0"/>
                  <a:t>xamination Officer </a:t>
                </a:r>
                <a:r>
                  <a:rPr lang="en-US" sz="2000" dirty="0">
                    <a:sym typeface="Wingdings" panose="05000000000000000000" pitchFamily="2" charset="2"/>
                  </a:rPr>
                  <a:t> Chief </a:t>
                </a:r>
                <a:r>
                  <a:rPr lang="en-US" sz="2400" dirty="0">
                    <a:solidFill>
                      <a:srgbClr val="FFFF00"/>
                    </a:solidFill>
                    <a:sym typeface="Wingdings" panose="05000000000000000000" pitchFamily="2" charset="2"/>
                  </a:rPr>
                  <a:t>E</a:t>
                </a:r>
                <a:r>
                  <a:rPr lang="en-US" sz="2000" dirty="0">
                    <a:sym typeface="Wingdings" panose="05000000000000000000" pitchFamily="2" charset="2"/>
                  </a:rPr>
                  <a:t>verything Officer</a:t>
                </a:r>
                <a:endParaRPr lang="en-US" sz="2000" dirty="0"/>
              </a:p>
            </p:txBody>
          </p:sp>
          <p:sp>
            <p:nvSpPr>
              <p:cNvPr id="10" name="TextBox 9">
                <a:extLst>
                  <a:ext uri="{FF2B5EF4-FFF2-40B4-BE49-F238E27FC236}">
                    <a16:creationId xmlns:a16="http://schemas.microsoft.com/office/drawing/2014/main" id="{475F2D9B-A925-5CD3-A4A9-BEC35C68EA39}"/>
                  </a:ext>
                </a:extLst>
              </p:cNvPr>
              <p:cNvSpPr txBox="1"/>
              <p:nvPr/>
            </p:nvSpPr>
            <p:spPr>
              <a:xfrm>
                <a:off x="1520873" y="4153148"/>
                <a:ext cx="1591247" cy="369332"/>
              </a:xfrm>
              <a:prstGeom prst="rect">
                <a:avLst/>
              </a:prstGeom>
              <a:solidFill>
                <a:schemeClr val="bg1"/>
              </a:solidFill>
            </p:spPr>
            <p:txBody>
              <a:bodyPr wrap="square" rtlCol="0">
                <a:spAutoFit/>
              </a:bodyPr>
              <a:lstStyle/>
              <a:p>
                <a:pPr algn="ctr"/>
                <a:r>
                  <a:rPr lang="en-US" dirty="0"/>
                  <a:t>Solidification</a:t>
                </a:r>
              </a:p>
            </p:txBody>
          </p:sp>
        </p:grpSp>
        <p:sp>
          <p:nvSpPr>
            <p:cNvPr id="166" name="TextBox 165">
              <a:extLst>
                <a:ext uri="{FF2B5EF4-FFF2-40B4-BE49-F238E27FC236}">
                  <a16:creationId xmlns:a16="http://schemas.microsoft.com/office/drawing/2014/main" id="{3081C3A9-34BA-76F5-FC4B-295C57C91C2D}"/>
                </a:ext>
              </a:extLst>
            </p:cNvPr>
            <p:cNvSpPr txBox="1"/>
            <p:nvPr/>
          </p:nvSpPr>
          <p:spPr>
            <a:xfrm>
              <a:off x="215493" y="4349952"/>
              <a:ext cx="1447800" cy="369332"/>
            </a:xfrm>
            <a:prstGeom prst="rect">
              <a:avLst/>
            </a:prstGeom>
            <a:noFill/>
          </p:spPr>
          <p:txBody>
            <a:bodyPr wrap="square" rtlCol="0">
              <a:spAutoFit/>
            </a:bodyPr>
            <a:lstStyle/>
            <a:p>
              <a:r>
                <a:rPr lang="en-US" dirty="0"/>
                <a:t>Phase </a:t>
              </a:r>
              <a:r>
                <a:rPr lang="en-US" dirty="0">
                  <a:sym typeface="Wingdings" panose="05000000000000000000" pitchFamily="2" charset="2"/>
                </a:rPr>
                <a:t></a:t>
              </a:r>
              <a:endParaRPr lang="en-US" dirty="0"/>
            </a:p>
          </p:txBody>
        </p:sp>
        <p:sp>
          <p:nvSpPr>
            <p:cNvPr id="168" name="TextBox 167">
              <a:extLst>
                <a:ext uri="{FF2B5EF4-FFF2-40B4-BE49-F238E27FC236}">
                  <a16:creationId xmlns:a16="http://schemas.microsoft.com/office/drawing/2014/main" id="{08344EEF-C15F-2D3C-8F5B-A99D4DEC4FF0}"/>
                </a:ext>
              </a:extLst>
            </p:cNvPr>
            <p:cNvSpPr txBox="1"/>
            <p:nvPr/>
          </p:nvSpPr>
          <p:spPr>
            <a:xfrm>
              <a:off x="215493" y="5445144"/>
              <a:ext cx="1447800" cy="369332"/>
            </a:xfrm>
            <a:prstGeom prst="rect">
              <a:avLst/>
            </a:prstGeom>
            <a:noFill/>
          </p:spPr>
          <p:txBody>
            <a:bodyPr wrap="square" rtlCol="0">
              <a:spAutoFit/>
            </a:bodyPr>
            <a:lstStyle/>
            <a:p>
              <a:r>
                <a:rPr lang="en-US" dirty="0"/>
                <a:t>Role </a:t>
              </a:r>
              <a:r>
                <a:rPr lang="en-US" dirty="0">
                  <a:sym typeface="Wingdings" panose="05000000000000000000" pitchFamily="2" charset="2"/>
                </a:rPr>
                <a:t></a:t>
              </a:r>
              <a:endParaRPr lang="en-US" dirty="0"/>
            </a:p>
          </p:txBody>
        </p:sp>
      </p:grpSp>
      <p:grpSp>
        <p:nvGrpSpPr>
          <p:cNvPr id="174" name="Group 173">
            <a:extLst>
              <a:ext uri="{FF2B5EF4-FFF2-40B4-BE49-F238E27FC236}">
                <a16:creationId xmlns:a16="http://schemas.microsoft.com/office/drawing/2014/main" id="{4898DE97-67E2-25F6-912F-FED82885A49B}"/>
              </a:ext>
            </a:extLst>
          </p:cNvPr>
          <p:cNvGrpSpPr/>
          <p:nvPr/>
        </p:nvGrpSpPr>
        <p:grpSpPr>
          <a:xfrm>
            <a:off x="3330848" y="1133892"/>
            <a:ext cx="4270053" cy="4645944"/>
            <a:chOff x="3352109" y="1192869"/>
            <a:chExt cx="4270053" cy="4645944"/>
          </a:xfrm>
        </p:grpSpPr>
        <p:grpSp>
          <p:nvGrpSpPr>
            <p:cNvPr id="162" name="Group 161">
              <a:extLst>
                <a:ext uri="{FF2B5EF4-FFF2-40B4-BE49-F238E27FC236}">
                  <a16:creationId xmlns:a16="http://schemas.microsoft.com/office/drawing/2014/main" id="{16A8A970-70CC-0BD1-2BF4-4058B0ECA90C}"/>
                </a:ext>
              </a:extLst>
            </p:cNvPr>
            <p:cNvGrpSpPr/>
            <p:nvPr/>
          </p:nvGrpSpPr>
          <p:grpSpPr>
            <a:xfrm>
              <a:off x="3352109" y="1192869"/>
              <a:ext cx="4270053" cy="4645944"/>
              <a:chOff x="3352109" y="996926"/>
              <a:chExt cx="4270053" cy="4645944"/>
            </a:xfrm>
          </p:grpSpPr>
          <p:grpSp>
            <p:nvGrpSpPr>
              <p:cNvPr id="29" name="Group 28">
                <a:extLst>
                  <a:ext uri="{FF2B5EF4-FFF2-40B4-BE49-F238E27FC236}">
                    <a16:creationId xmlns:a16="http://schemas.microsoft.com/office/drawing/2014/main" id="{4B749AB2-D18E-E67C-380A-4B7414C7ED3D}"/>
                  </a:ext>
                </a:extLst>
              </p:cNvPr>
              <p:cNvGrpSpPr/>
              <p:nvPr/>
            </p:nvGrpSpPr>
            <p:grpSpPr>
              <a:xfrm>
                <a:off x="4657466" y="996926"/>
                <a:ext cx="2964696" cy="4645944"/>
                <a:chOff x="4886885" y="996926"/>
                <a:chExt cx="2964696" cy="4645944"/>
              </a:xfrm>
            </p:grpSpPr>
            <p:sp>
              <p:nvSpPr>
                <p:cNvPr id="5" name="TextBox 4">
                  <a:extLst>
                    <a:ext uri="{FF2B5EF4-FFF2-40B4-BE49-F238E27FC236}">
                      <a16:creationId xmlns:a16="http://schemas.microsoft.com/office/drawing/2014/main" id="{12FCC3CF-A943-6C8B-D56D-9B64D7851168}"/>
                    </a:ext>
                  </a:extLst>
                </p:cNvPr>
                <p:cNvSpPr txBox="1"/>
                <p:nvPr/>
              </p:nvSpPr>
              <p:spPr>
                <a:xfrm>
                  <a:off x="5163640" y="996926"/>
                  <a:ext cx="2411187" cy="830997"/>
                </a:xfrm>
                <a:prstGeom prst="rect">
                  <a:avLst/>
                </a:prstGeom>
                <a:noFill/>
              </p:spPr>
              <p:txBody>
                <a:bodyPr wrap="square" rtlCol="0">
                  <a:spAutoFit/>
                </a:bodyPr>
                <a:lstStyle/>
                <a:p>
                  <a:pPr algn="ctr"/>
                  <a:r>
                    <a:rPr lang="en-US" sz="2400" dirty="0"/>
                    <a:t>Relationship Builder</a:t>
                  </a:r>
                </a:p>
              </p:txBody>
            </p:sp>
            <p:grpSp>
              <p:nvGrpSpPr>
                <p:cNvPr id="20" name="Group 19">
                  <a:extLst>
                    <a:ext uri="{FF2B5EF4-FFF2-40B4-BE49-F238E27FC236}">
                      <a16:creationId xmlns:a16="http://schemas.microsoft.com/office/drawing/2014/main" id="{3ADFBA7A-C383-D5D3-4D8C-565D2E5DE8CC}"/>
                    </a:ext>
                  </a:extLst>
                </p:cNvPr>
                <p:cNvGrpSpPr/>
                <p:nvPr/>
              </p:nvGrpSpPr>
              <p:grpSpPr>
                <a:xfrm>
                  <a:off x="5600994" y="1991753"/>
                  <a:ext cx="1536478" cy="1946950"/>
                  <a:chOff x="6916224" y="2699216"/>
                  <a:chExt cx="3002258" cy="3010467"/>
                </a:xfrm>
              </p:grpSpPr>
              <p:pic>
                <p:nvPicPr>
                  <p:cNvPr id="17" name="Picture 16">
                    <a:extLst>
                      <a:ext uri="{FF2B5EF4-FFF2-40B4-BE49-F238E27FC236}">
                        <a16:creationId xmlns:a16="http://schemas.microsoft.com/office/drawing/2014/main" id="{CBF6FAF1-4531-DB80-85C8-5027E90537FF}"/>
                      </a:ext>
                    </a:extLst>
                  </p:cNvPr>
                  <p:cNvPicPr>
                    <a:picLocks noChangeAspect="1"/>
                  </p:cNvPicPr>
                  <p:nvPr/>
                </p:nvPicPr>
                <p:blipFill>
                  <a:blip r:embed="rId5">
                    <a:extLst>
                      <a:ext uri="{28A0092B-C50C-407E-A947-70E740481C1C}">
                        <a14:useLocalDpi xmlns:a14="http://schemas.microsoft.com/office/drawing/2010/main" val="0"/>
                      </a:ext>
                    </a:extLst>
                  </a:blip>
                  <a:srcRect l="52737"/>
                  <a:stretch>
                    <a:fillRect/>
                  </a:stretch>
                </p:blipFill>
                <p:spPr>
                  <a:xfrm>
                    <a:off x="8555091" y="2742368"/>
                    <a:ext cx="1363391" cy="2884715"/>
                  </a:xfrm>
                  <a:prstGeom prst="rect">
                    <a:avLst/>
                  </a:prstGeom>
                </p:spPr>
              </p:pic>
              <p:pic>
                <p:nvPicPr>
                  <p:cNvPr id="19" name="Picture 18">
                    <a:extLst>
                      <a:ext uri="{FF2B5EF4-FFF2-40B4-BE49-F238E27FC236}">
                        <a16:creationId xmlns:a16="http://schemas.microsoft.com/office/drawing/2014/main" id="{5CBC90BE-61C7-AB64-16A3-441AE7108CFE}"/>
                      </a:ext>
                    </a:extLst>
                  </p:cNvPr>
                  <p:cNvPicPr>
                    <a:picLocks noChangeAspect="1"/>
                  </p:cNvPicPr>
                  <p:nvPr/>
                </p:nvPicPr>
                <p:blipFill>
                  <a:blip r:embed="rId6">
                    <a:extLst>
                      <a:ext uri="{28A0092B-C50C-407E-A947-70E740481C1C}">
                        <a14:useLocalDpi xmlns:a14="http://schemas.microsoft.com/office/drawing/2010/main" val="0"/>
                      </a:ext>
                    </a:extLst>
                  </a:blip>
                  <a:srcRect r="45561"/>
                  <a:stretch>
                    <a:fillRect/>
                  </a:stretch>
                </p:blipFill>
                <p:spPr>
                  <a:xfrm>
                    <a:off x="6916224" y="2699216"/>
                    <a:ext cx="1638868" cy="3010467"/>
                  </a:xfrm>
                  <a:prstGeom prst="rect">
                    <a:avLst/>
                  </a:prstGeom>
                </p:spPr>
              </p:pic>
            </p:grpSp>
            <p:sp>
              <p:nvSpPr>
                <p:cNvPr id="26" name="TextBox 25">
                  <a:extLst>
                    <a:ext uri="{FF2B5EF4-FFF2-40B4-BE49-F238E27FC236}">
                      <a16:creationId xmlns:a16="http://schemas.microsoft.com/office/drawing/2014/main" id="{FB4A8C7B-AE4C-D991-A9AB-1A7FADA57A54}"/>
                    </a:ext>
                  </a:extLst>
                </p:cNvPr>
                <p:cNvSpPr txBox="1"/>
                <p:nvPr/>
              </p:nvSpPr>
              <p:spPr>
                <a:xfrm>
                  <a:off x="4886885" y="4811873"/>
                  <a:ext cx="2964696" cy="830997"/>
                </a:xfrm>
                <a:prstGeom prst="rect">
                  <a:avLst/>
                </a:prstGeom>
                <a:noFill/>
              </p:spPr>
              <p:txBody>
                <a:bodyPr wrap="square" rtlCol="0">
                  <a:spAutoFit/>
                </a:bodyPr>
                <a:lstStyle/>
                <a:p>
                  <a:pPr algn="ctr"/>
                  <a:r>
                    <a:rPr lang="en-US" sz="2000" dirty="0"/>
                    <a:t>Chief </a:t>
                  </a:r>
                  <a:r>
                    <a:rPr lang="en-US" sz="2400" dirty="0">
                      <a:solidFill>
                        <a:srgbClr val="FFFF00"/>
                      </a:solidFill>
                    </a:rPr>
                    <a:t>E</a:t>
                  </a:r>
                  <a:r>
                    <a:rPr lang="en-US" sz="2000" dirty="0"/>
                    <a:t>xpansion Officer </a:t>
                  </a:r>
                  <a:r>
                    <a:rPr lang="en-US" sz="2000" dirty="0">
                      <a:sym typeface="Wingdings" panose="05000000000000000000" pitchFamily="2" charset="2"/>
                    </a:rPr>
                    <a:t> Chief </a:t>
                  </a:r>
                  <a:r>
                    <a:rPr lang="en-US" sz="2400" dirty="0">
                      <a:solidFill>
                        <a:srgbClr val="FFFF00"/>
                      </a:solidFill>
                      <a:sym typeface="Wingdings" panose="05000000000000000000" pitchFamily="2" charset="2"/>
                    </a:rPr>
                    <a:t>E</a:t>
                  </a:r>
                  <a:r>
                    <a:rPr lang="en-US" sz="2000" dirty="0">
                      <a:sym typeface="Wingdings" panose="05000000000000000000" pitchFamily="2" charset="2"/>
                    </a:rPr>
                    <a:t>vangelist Officer</a:t>
                  </a:r>
                  <a:endParaRPr lang="en-US" sz="2000" dirty="0"/>
                </a:p>
              </p:txBody>
            </p:sp>
            <p:sp>
              <p:nvSpPr>
                <p:cNvPr id="12" name="TextBox 11">
                  <a:extLst>
                    <a:ext uri="{FF2B5EF4-FFF2-40B4-BE49-F238E27FC236}">
                      <a16:creationId xmlns:a16="http://schemas.microsoft.com/office/drawing/2014/main" id="{D0BB1118-5673-7ED8-7336-E98E144FC59A}"/>
                    </a:ext>
                  </a:extLst>
                </p:cNvPr>
                <p:cNvSpPr txBox="1"/>
                <p:nvPr/>
              </p:nvSpPr>
              <p:spPr>
                <a:xfrm>
                  <a:off x="5573610" y="4209593"/>
                  <a:ext cx="1591247" cy="369332"/>
                </a:xfrm>
                <a:prstGeom prst="rect">
                  <a:avLst/>
                </a:prstGeom>
                <a:solidFill>
                  <a:schemeClr val="bg1"/>
                </a:solidFill>
              </p:spPr>
              <p:txBody>
                <a:bodyPr wrap="square" rtlCol="0">
                  <a:spAutoFit/>
                </a:bodyPr>
                <a:lstStyle/>
                <a:p>
                  <a:pPr algn="ctr"/>
                  <a:r>
                    <a:rPr lang="en-US" dirty="0"/>
                    <a:t>Validation</a:t>
                  </a:r>
                </a:p>
              </p:txBody>
            </p:sp>
          </p:grpSp>
          <p:sp>
            <p:nvSpPr>
              <p:cNvPr id="31" name="Arrow: Curved Down 30">
                <a:extLst>
                  <a:ext uri="{FF2B5EF4-FFF2-40B4-BE49-F238E27FC236}">
                    <a16:creationId xmlns:a16="http://schemas.microsoft.com/office/drawing/2014/main" id="{83885DE1-7AE3-C572-7A07-B8DE44AB7FCE}"/>
                  </a:ext>
                </a:extLst>
              </p:cNvPr>
              <p:cNvSpPr/>
              <p:nvPr/>
            </p:nvSpPr>
            <p:spPr>
              <a:xfrm>
                <a:off x="3352109" y="1748135"/>
                <a:ext cx="2090056" cy="707886"/>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171" name="TextBox 170">
              <a:extLst>
                <a:ext uri="{FF2B5EF4-FFF2-40B4-BE49-F238E27FC236}">
                  <a16:creationId xmlns:a16="http://schemas.microsoft.com/office/drawing/2014/main" id="{130F810C-8274-1E13-18C2-604D488F137D}"/>
                </a:ext>
              </a:extLst>
            </p:cNvPr>
            <p:cNvSpPr txBox="1"/>
            <p:nvPr/>
          </p:nvSpPr>
          <p:spPr>
            <a:xfrm>
              <a:off x="3664887" y="2243496"/>
              <a:ext cx="1393911" cy="707886"/>
            </a:xfrm>
            <a:prstGeom prst="rect">
              <a:avLst/>
            </a:prstGeom>
            <a:noFill/>
          </p:spPr>
          <p:txBody>
            <a:bodyPr wrap="square" rtlCol="0">
              <a:spAutoFit/>
            </a:bodyPr>
            <a:lstStyle/>
            <a:p>
              <a:pPr marL="285750" indent="-285750">
                <a:buFont typeface="Wingdings" panose="05000000000000000000" pitchFamily="2" charset="2"/>
                <a:buChar char="ü"/>
              </a:pPr>
              <a:r>
                <a:rPr lang="en-US" sz="2000" dirty="0"/>
                <a:t>Problem</a:t>
              </a:r>
            </a:p>
            <a:p>
              <a:pPr marL="285750" indent="-285750">
                <a:buFont typeface="Wingdings" panose="05000000000000000000" pitchFamily="2" charset="2"/>
                <a:buChar char="ü"/>
              </a:pPr>
              <a:r>
                <a:rPr lang="en-US" sz="2000" dirty="0"/>
                <a:t>Solution</a:t>
              </a:r>
            </a:p>
          </p:txBody>
        </p:sp>
      </p:grpSp>
      <p:grpSp>
        <p:nvGrpSpPr>
          <p:cNvPr id="21" name="Group 20">
            <a:extLst>
              <a:ext uri="{FF2B5EF4-FFF2-40B4-BE49-F238E27FC236}">
                <a16:creationId xmlns:a16="http://schemas.microsoft.com/office/drawing/2014/main" id="{79123F0E-6AA1-8CA0-D41C-4425BBD8C81E}"/>
              </a:ext>
            </a:extLst>
          </p:cNvPr>
          <p:cNvGrpSpPr/>
          <p:nvPr/>
        </p:nvGrpSpPr>
        <p:grpSpPr>
          <a:xfrm>
            <a:off x="6774529" y="1203422"/>
            <a:ext cx="4719071" cy="4645944"/>
            <a:chOff x="6774529" y="1203422"/>
            <a:chExt cx="4719071" cy="4645944"/>
          </a:xfrm>
        </p:grpSpPr>
        <p:grpSp>
          <p:nvGrpSpPr>
            <p:cNvPr id="175" name="Group 174">
              <a:extLst>
                <a:ext uri="{FF2B5EF4-FFF2-40B4-BE49-F238E27FC236}">
                  <a16:creationId xmlns:a16="http://schemas.microsoft.com/office/drawing/2014/main" id="{E28CFD27-1F88-2112-EB7B-6C583D21FF15}"/>
                </a:ext>
              </a:extLst>
            </p:cNvPr>
            <p:cNvGrpSpPr/>
            <p:nvPr/>
          </p:nvGrpSpPr>
          <p:grpSpPr>
            <a:xfrm>
              <a:off x="6774529" y="1203422"/>
              <a:ext cx="4719071" cy="4645944"/>
              <a:chOff x="6774529" y="1203422"/>
              <a:chExt cx="4719071" cy="4645944"/>
            </a:xfrm>
          </p:grpSpPr>
          <p:grpSp>
            <p:nvGrpSpPr>
              <p:cNvPr id="163" name="Group 162">
                <a:extLst>
                  <a:ext uri="{FF2B5EF4-FFF2-40B4-BE49-F238E27FC236}">
                    <a16:creationId xmlns:a16="http://schemas.microsoft.com/office/drawing/2014/main" id="{1BAD713F-0161-697C-602E-87DC45B5C290}"/>
                  </a:ext>
                </a:extLst>
              </p:cNvPr>
              <p:cNvGrpSpPr/>
              <p:nvPr/>
            </p:nvGrpSpPr>
            <p:grpSpPr>
              <a:xfrm>
                <a:off x="6774529" y="1203422"/>
                <a:ext cx="4719071" cy="4645944"/>
                <a:chOff x="6800958" y="1010051"/>
                <a:chExt cx="4719071" cy="4645944"/>
              </a:xfrm>
            </p:grpSpPr>
            <p:grpSp>
              <p:nvGrpSpPr>
                <p:cNvPr id="30" name="Group 29">
                  <a:extLst>
                    <a:ext uri="{FF2B5EF4-FFF2-40B4-BE49-F238E27FC236}">
                      <a16:creationId xmlns:a16="http://schemas.microsoft.com/office/drawing/2014/main" id="{32A891FB-9CF8-6B16-0367-AE6165F29E0D}"/>
                    </a:ext>
                  </a:extLst>
                </p:cNvPr>
                <p:cNvGrpSpPr/>
                <p:nvPr/>
              </p:nvGrpSpPr>
              <p:grpSpPr>
                <a:xfrm>
                  <a:off x="8166873" y="1010051"/>
                  <a:ext cx="3353156" cy="4645944"/>
                  <a:chOff x="8364590" y="996926"/>
                  <a:chExt cx="3353156" cy="4645944"/>
                </a:xfrm>
              </p:grpSpPr>
              <p:sp>
                <p:nvSpPr>
                  <p:cNvPr id="7" name="TextBox 6">
                    <a:extLst>
                      <a:ext uri="{FF2B5EF4-FFF2-40B4-BE49-F238E27FC236}">
                        <a16:creationId xmlns:a16="http://schemas.microsoft.com/office/drawing/2014/main" id="{46FB223A-94ED-CB2F-2E79-5BD5A2884006}"/>
                      </a:ext>
                    </a:extLst>
                  </p:cNvPr>
                  <p:cNvSpPr txBox="1"/>
                  <p:nvPr/>
                </p:nvSpPr>
                <p:spPr>
                  <a:xfrm>
                    <a:off x="8598811" y="996926"/>
                    <a:ext cx="2884715" cy="830997"/>
                  </a:xfrm>
                  <a:prstGeom prst="rect">
                    <a:avLst/>
                  </a:prstGeom>
                  <a:noFill/>
                </p:spPr>
                <p:txBody>
                  <a:bodyPr wrap="square" rtlCol="0">
                    <a:spAutoFit/>
                  </a:bodyPr>
                  <a:lstStyle/>
                  <a:p>
                    <a:pPr algn="ctr"/>
                    <a:r>
                      <a:rPr lang="en-US" sz="2400" dirty="0"/>
                      <a:t>Manager of Execution</a:t>
                    </a:r>
                  </a:p>
                </p:txBody>
              </p:sp>
              <p:sp>
                <p:nvSpPr>
                  <p:cNvPr id="27" name="TextBox 26">
                    <a:extLst>
                      <a:ext uri="{FF2B5EF4-FFF2-40B4-BE49-F238E27FC236}">
                        <a16:creationId xmlns:a16="http://schemas.microsoft.com/office/drawing/2014/main" id="{4D89C63F-A219-002D-DED4-EF0D6E395BEE}"/>
                      </a:ext>
                    </a:extLst>
                  </p:cNvPr>
                  <p:cNvSpPr txBox="1"/>
                  <p:nvPr/>
                </p:nvSpPr>
                <p:spPr>
                  <a:xfrm>
                    <a:off x="8364590" y="4811873"/>
                    <a:ext cx="3353156" cy="830997"/>
                  </a:xfrm>
                  <a:prstGeom prst="rect">
                    <a:avLst/>
                  </a:prstGeom>
                  <a:noFill/>
                </p:spPr>
                <p:txBody>
                  <a:bodyPr wrap="square" rtlCol="0">
                    <a:spAutoFit/>
                  </a:bodyPr>
                  <a:lstStyle/>
                  <a:p>
                    <a:pPr algn="ctr"/>
                    <a:r>
                      <a:rPr lang="en-US" sz="2000" dirty="0"/>
                      <a:t>Chief </a:t>
                    </a:r>
                    <a:r>
                      <a:rPr lang="en-US" sz="2400" dirty="0">
                        <a:solidFill>
                          <a:srgbClr val="FFFF00"/>
                        </a:solidFill>
                      </a:rPr>
                      <a:t>E</a:t>
                    </a:r>
                    <a:r>
                      <a:rPr lang="en-US" sz="2000" dirty="0"/>
                      <a:t>xecution Officer </a:t>
                    </a:r>
                    <a:r>
                      <a:rPr lang="en-US" sz="2000" dirty="0">
                        <a:sym typeface="Wingdings" panose="05000000000000000000" pitchFamily="2" charset="2"/>
                      </a:rPr>
                      <a:t> Chief </a:t>
                    </a:r>
                    <a:r>
                      <a:rPr lang="en-US" sz="2400" dirty="0">
                        <a:solidFill>
                          <a:srgbClr val="FFFF00"/>
                        </a:solidFill>
                        <a:sym typeface="Wingdings" panose="05000000000000000000" pitchFamily="2" charset="2"/>
                      </a:rPr>
                      <a:t>E</a:t>
                    </a:r>
                    <a:r>
                      <a:rPr lang="en-US" sz="2000" dirty="0">
                        <a:sym typeface="Wingdings" panose="05000000000000000000" pitchFamily="2" charset="2"/>
                      </a:rPr>
                      <a:t>xecutive Officer</a:t>
                    </a:r>
                    <a:endParaRPr lang="en-US" sz="2000" dirty="0"/>
                  </a:p>
                </p:txBody>
              </p:sp>
              <p:sp>
                <p:nvSpPr>
                  <p:cNvPr id="13" name="TextBox 12">
                    <a:extLst>
                      <a:ext uri="{FF2B5EF4-FFF2-40B4-BE49-F238E27FC236}">
                        <a16:creationId xmlns:a16="http://schemas.microsoft.com/office/drawing/2014/main" id="{C2424786-736A-AB39-0DE8-A18E2B01DF56}"/>
                      </a:ext>
                    </a:extLst>
                  </p:cNvPr>
                  <p:cNvSpPr txBox="1"/>
                  <p:nvPr/>
                </p:nvSpPr>
                <p:spPr>
                  <a:xfrm>
                    <a:off x="9245545" y="4130570"/>
                    <a:ext cx="1591247" cy="369332"/>
                  </a:xfrm>
                  <a:prstGeom prst="rect">
                    <a:avLst/>
                  </a:prstGeom>
                  <a:solidFill>
                    <a:schemeClr val="bg1"/>
                  </a:solidFill>
                </p:spPr>
                <p:txBody>
                  <a:bodyPr wrap="square" rtlCol="0">
                    <a:spAutoFit/>
                  </a:bodyPr>
                  <a:lstStyle/>
                  <a:p>
                    <a:pPr algn="ctr"/>
                    <a:r>
                      <a:rPr lang="en-US" dirty="0"/>
                      <a:t>Coming of Age</a:t>
                    </a:r>
                  </a:p>
                </p:txBody>
              </p:sp>
            </p:grpSp>
            <p:sp>
              <p:nvSpPr>
                <p:cNvPr id="161" name="Arrow: Curved Down 160">
                  <a:extLst>
                    <a:ext uri="{FF2B5EF4-FFF2-40B4-BE49-F238E27FC236}">
                      <a16:creationId xmlns:a16="http://schemas.microsoft.com/office/drawing/2014/main" id="{93EC31C1-6950-140B-7398-3852CED33377}"/>
                    </a:ext>
                  </a:extLst>
                </p:cNvPr>
                <p:cNvSpPr/>
                <p:nvPr/>
              </p:nvSpPr>
              <p:spPr>
                <a:xfrm>
                  <a:off x="6800958" y="1734285"/>
                  <a:ext cx="2090056" cy="707886"/>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173" name="TextBox 172">
                <a:extLst>
                  <a:ext uri="{FF2B5EF4-FFF2-40B4-BE49-F238E27FC236}">
                    <a16:creationId xmlns:a16="http://schemas.microsoft.com/office/drawing/2014/main" id="{2AB03926-C6BB-0CC2-EBEC-294C6FAA519A}"/>
                  </a:ext>
                </a:extLst>
              </p:cNvPr>
              <p:cNvSpPr txBox="1"/>
              <p:nvPr/>
            </p:nvSpPr>
            <p:spPr>
              <a:xfrm>
                <a:off x="7038175" y="2243496"/>
                <a:ext cx="1618998" cy="707886"/>
              </a:xfrm>
              <a:prstGeom prst="rect">
                <a:avLst/>
              </a:prstGeom>
              <a:noFill/>
            </p:spPr>
            <p:txBody>
              <a:bodyPr wrap="square" rtlCol="0">
                <a:spAutoFit/>
              </a:bodyPr>
              <a:lstStyle/>
              <a:p>
                <a:pPr marL="285750" indent="-285750">
                  <a:buFont typeface="Wingdings" panose="05000000000000000000" pitchFamily="2" charset="2"/>
                  <a:buChar char="ü"/>
                </a:pPr>
                <a:r>
                  <a:rPr lang="en-US" sz="2000" dirty="0"/>
                  <a:t>Team</a:t>
                </a:r>
              </a:p>
              <a:p>
                <a:pPr marL="285750" indent="-285750">
                  <a:buFont typeface="Wingdings" panose="05000000000000000000" pitchFamily="2" charset="2"/>
                  <a:buChar char="ü"/>
                </a:pPr>
                <a:r>
                  <a:rPr lang="en-US" sz="2000" dirty="0"/>
                  <a:t>Resources</a:t>
                </a:r>
              </a:p>
            </p:txBody>
          </p:sp>
        </p:grpSp>
        <p:pic>
          <p:nvPicPr>
            <p:cNvPr id="16" name="Picture 15">
              <a:extLst>
                <a:ext uri="{FF2B5EF4-FFF2-40B4-BE49-F238E27FC236}">
                  <a16:creationId xmlns:a16="http://schemas.microsoft.com/office/drawing/2014/main" id="{BC925D25-B773-0F15-88D2-80F5C49317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8775745" y="2052453"/>
              <a:ext cx="2300933" cy="2556593"/>
            </a:xfrm>
            <a:prstGeom prst="rect">
              <a:avLst/>
            </a:prstGeom>
          </p:spPr>
        </p:pic>
      </p:grpSp>
    </p:spTree>
    <p:extLst>
      <p:ext uri="{BB962C8B-B14F-4D97-AF65-F5344CB8AC3E}">
        <p14:creationId xmlns:p14="http://schemas.microsoft.com/office/powerpoint/2010/main" val="3082834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4"/>
                                        </p:tgtEl>
                                        <p:attrNameLst>
                                          <p:attrName>style.visibility</p:attrName>
                                        </p:attrNameLst>
                                      </p:cBhvr>
                                      <p:to>
                                        <p:strVal val="visible"/>
                                      </p:to>
                                    </p:set>
                                    <p:anim calcmode="lin" valueType="num">
                                      <p:cBhvr additive="base">
                                        <p:cTn id="13" dur="500" fill="hold"/>
                                        <p:tgtEl>
                                          <p:spTgt spid="174"/>
                                        </p:tgtEl>
                                        <p:attrNameLst>
                                          <p:attrName>ppt_x</p:attrName>
                                        </p:attrNameLst>
                                      </p:cBhvr>
                                      <p:tavLst>
                                        <p:tav tm="0">
                                          <p:val>
                                            <p:strVal val="#ppt_x"/>
                                          </p:val>
                                        </p:tav>
                                        <p:tav tm="100000">
                                          <p:val>
                                            <p:strVal val="#ppt_x"/>
                                          </p:val>
                                        </p:tav>
                                      </p:tavLst>
                                    </p:anim>
                                    <p:anim calcmode="lin" valueType="num">
                                      <p:cBhvr additive="base">
                                        <p:cTn id="14" dur="500" fill="hold"/>
                                        <p:tgtEl>
                                          <p:spTgt spid="17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853B2-02EF-1385-373A-95FF81AEE805}"/>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691CAC0E-4A08-5F50-0B2F-0E1ACF300329}"/>
              </a:ext>
            </a:extLst>
          </p:cNvPr>
          <p:cNvSpPr txBox="1">
            <a:spLocks noGrp="1"/>
          </p:cNvSpPr>
          <p:nvPr>
            <p:ph type="title"/>
          </p:nvPr>
        </p:nvSpPr>
        <p:spPr>
          <a:prstGeom prst="rect">
            <a:avLst/>
          </a:prstGeom>
          <a:effectLst>
            <a:outerShdw blurRad="203200" dist="25400" dir="5400000" rotWithShape="0">
              <a:srgbClr val="000000">
                <a:alpha val="8052"/>
              </a:srgbClr>
            </a:outerShdw>
          </a:effectLst>
        </p:spPr>
        <p:txBody>
          <a:bodyPr>
            <a:normAutofit fontScale="90000"/>
          </a:bodyPr>
          <a:lstStyle>
            <a:lvl1pPr algn="r" defTabSz="796885">
              <a:defRPr sz="9700"/>
            </a:lvl1pPr>
          </a:lstStyle>
          <a:p>
            <a:r>
              <a:rPr lang="en-US" sz="2400" dirty="0"/>
              <a:t>What Are Your Best Attributes?</a:t>
            </a:r>
            <a:endParaRPr sz="2400" dirty="0"/>
          </a:p>
        </p:txBody>
      </p:sp>
      <p:sp>
        <p:nvSpPr>
          <p:cNvPr id="2" name="Slide Number Placeholder 1">
            <a:extLst>
              <a:ext uri="{FF2B5EF4-FFF2-40B4-BE49-F238E27FC236}">
                <a16:creationId xmlns:a16="http://schemas.microsoft.com/office/drawing/2014/main" id="{1B48AB79-5A9B-F31F-3071-99FF9B0D5CF6}"/>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31</a:t>
            </a:fld>
            <a:endParaRPr lang="en-US" dirty="0"/>
          </a:p>
        </p:txBody>
      </p:sp>
      <p:sp>
        <p:nvSpPr>
          <p:cNvPr id="6" name="Rectangle 5">
            <a:extLst>
              <a:ext uri="{FF2B5EF4-FFF2-40B4-BE49-F238E27FC236}">
                <a16:creationId xmlns:a16="http://schemas.microsoft.com/office/drawing/2014/main" id="{B9C1B8AC-FC04-966B-8F8B-07B87869291E}"/>
              </a:ext>
            </a:extLst>
          </p:cNvPr>
          <p:cNvSpPr/>
          <p:nvPr/>
        </p:nvSpPr>
        <p:spPr>
          <a:xfrm>
            <a:off x="519291" y="1179919"/>
            <a:ext cx="2438400" cy="625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5DE43CBE-25D1-7E72-0040-268F48E4F5FC}"/>
              </a:ext>
            </a:extLst>
          </p:cNvPr>
          <p:cNvPicPr>
            <a:picLocks noChangeAspect="1"/>
          </p:cNvPicPr>
          <p:nvPr/>
        </p:nvPicPr>
        <p:blipFill>
          <a:blip r:embed="rId3"/>
          <a:srcRect t="14179" r="56808"/>
          <a:stretch>
            <a:fillRect/>
          </a:stretch>
        </p:blipFill>
        <p:spPr>
          <a:xfrm>
            <a:off x="6096000" y="1828397"/>
            <a:ext cx="2284366" cy="3788227"/>
          </a:xfrm>
          <a:prstGeom prst="rect">
            <a:avLst/>
          </a:prstGeom>
          <a:ln>
            <a:solidFill>
              <a:schemeClr val="tx1"/>
            </a:solidFill>
          </a:ln>
        </p:spPr>
      </p:pic>
      <p:sp>
        <p:nvSpPr>
          <p:cNvPr id="3" name="TextBox 2">
            <a:extLst>
              <a:ext uri="{FF2B5EF4-FFF2-40B4-BE49-F238E27FC236}">
                <a16:creationId xmlns:a16="http://schemas.microsoft.com/office/drawing/2014/main" id="{A6AE8370-1B3A-2BD7-FA1F-EC6D280815EE}"/>
              </a:ext>
            </a:extLst>
          </p:cNvPr>
          <p:cNvSpPr txBox="1"/>
          <p:nvPr/>
        </p:nvSpPr>
        <p:spPr>
          <a:xfrm>
            <a:off x="8619066" y="649513"/>
            <a:ext cx="2201334" cy="400110"/>
          </a:xfrm>
          <a:prstGeom prst="rect">
            <a:avLst/>
          </a:prstGeom>
          <a:noFill/>
        </p:spPr>
        <p:txBody>
          <a:bodyPr wrap="square" rtlCol="0">
            <a:spAutoFit/>
          </a:bodyPr>
          <a:lstStyle/>
          <a:p>
            <a:pPr algn="ctr"/>
            <a:r>
              <a:rPr lang="en-US" sz="2000" dirty="0"/>
              <a:t>Required Skills</a:t>
            </a:r>
          </a:p>
        </p:txBody>
      </p:sp>
      <p:pic>
        <p:nvPicPr>
          <p:cNvPr id="9" name="Picture 8">
            <a:extLst>
              <a:ext uri="{FF2B5EF4-FFF2-40B4-BE49-F238E27FC236}">
                <a16:creationId xmlns:a16="http://schemas.microsoft.com/office/drawing/2014/main" id="{1C3007FF-8D3B-A00F-B18F-23F8669B213B}"/>
              </a:ext>
            </a:extLst>
          </p:cNvPr>
          <p:cNvPicPr>
            <a:picLocks noChangeAspect="1"/>
          </p:cNvPicPr>
          <p:nvPr/>
        </p:nvPicPr>
        <p:blipFill>
          <a:blip r:embed="rId4"/>
          <a:srcRect l="14647"/>
          <a:stretch>
            <a:fillRect/>
          </a:stretch>
        </p:blipFill>
        <p:spPr>
          <a:xfrm>
            <a:off x="508001" y="1805818"/>
            <a:ext cx="2574684" cy="3841307"/>
          </a:xfrm>
          <a:prstGeom prst="rect">
            <a:avLst/>
          </a:prstGeom>
        </p:spPr>
      </p:pic>
      <p:pic>
        <p:nvPicPr>
          <p:cNvPr id="12" name="Picture 11">
            <a:extLst>
              <a:ext uri="{FF2B5EF4-FFF2-40B4-BE49-F238E27FC236}">
                <a16:creationId xmlns:a16="http://schemas.microsoft.com/office/drawing/2014/main" id="{82792502-CDC7-99B0-39D0-F9C25F1CC5DF}"/>
              </a:ext>
            </a:extLst>
          </p:cNvPr>
          <p:cNvPicPr>
            <a:picLocks noChangeAspect="1"/>
          </p:cNvPicPr>
          <p:nvPr/>
        </p:nvPicPr>
        <p:blipFill>
          <a:blip r:embed="rId5"/>
          <a:stretch>
            <a:fillRect/>
          </a:stretch>
        </p:blipFill>
        <p:spPr>
          <a:xfrm>
            <a:off x="3060108" y="1275644"/>
            <a:ext cx="2843983" cy="4376146"/>
          </a:xfrm>
          <a:prstGeom prst="rect">
            <a:avLst/>
          </a:prstGeom>
        </p:spPr>
      </p:pic>
      <p:pic>
        <p:nvPicPr>
          <p:cNvPr id="13" name="Picture 12">
            <a:extLst>
              <a:ext uri="{FF2B5EF4-FFF2-40B4-BE49-F238E27FC236}">
                <a16:creationId xmlns:a16="http://schemas.microsoft.com/office/drawing/2014/main" id="{F9CBC0C4-8438-75F5-16A0-883DC2C97B91}"/>
              </a:ext>
            </a:extLst>
          </p:cNvPr>
          <p:cNvPicPr>
            <a:picLocks noChangeAspect="1"/>
          </p:cNvPicPr>
          <p:nvPr/>
        </p:nvPicPr>
        <p:blipFill>
          <a:blip r:embed="rId6"/>
          <a:stretch>
            <a:fillRect/>
          </a:stretch>
        </p:blipFill>
        <p:spPr>
          <a:xfrm>
            <a:off x="8369077" y="1202497"/>
            <a:ext cx="2984724" cy="4444629"/>
          </a:xfrm>
          <a:prstGeom prst="rect">
            <a:avLst/>
          </a:prstGeom>
        </p:spPr>
      </p:pic>
    </p:spTree>
    <p:extLst>
      <p:ext uri="{BB962C8B-B14F-4D97-AF65-F5344CB8AC3E}">
        <p14:creationId xmlns:p14="http://schemas.microsoft.com/office/powerpoint/2010/main" val="12244647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CDD49-D500-1F46-10D7-F1322D4B192C}"/>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628B44AA-878F-5050-B9FB-B2BCBE0AB336}"/>
              </a:ext>
            </a:extLst>
          </p:cNvPr>
          <p:cNvSpPr txBox="1">
            <a:spLocks noGrp="1"/>
          </p:cNvSpPr>
          <p:nvPr>
            <p:ph type="title"/>
          </p:nvPr>
        </p:nvSpPr>
        <p:spPr>
          <a:prstGeom prst="rect">
            <a:avLst/>
          </a:prstGeom>
          <a:effectLst>
            <a:outerShdw blurRad="203200" dist="25400" dir="5400000" rotWithShape="0">
              <a:srgbClr val="000000">
                <a:alpha val="8052"/>
              </a:srgbClr>
            </a:outerShdw>
          </a:effectLst>
        </p:spPr>
        <p:txBody>
          <a:bodyPr>
            <a:normAutofit/>
          </a:bodyPr>
          <a:lstStyle>
            <a:lvl1pPr algn="r" defTabSz="796885">
              <a:defRPr sz="9700"/>
            </a:lvl1pPr>
          </a:lstStyle>
          <a:p>
            <a:r>
              <a:rPr lang="en-US" sz="2400" dirty="0"/>
              <a:t>You Can’t Do It Alone!</a:t>
            </a:r>
            <a:endParaRPr sz="2400" dirty="0"/>
          </a:p>
        </p:txBody>
      </p:sp>
      <p:sp>
        <p:nvSpPr>
          <p:cNvPr id="2" name="Slide Number Placeholder 1">
            <a:extLst>
              <a:ext uri="{FF2B5EF4-FFF2-40B4-BE49-F238E27FC236}">
                <a16:creationId xmlns:a16="http://schemas.microsoft.com/office/drawing/2014/main" id="{21869A72-901A-EC3D-172D-8E5776857B05}"/>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32</a:t>
            </a:fld>
            <a:endParaRPr lang="en-US" dirty="0"/>
          </a:p>
        </p:txBody>
      </p:sp>
      <p:sp>
        <p:nvSpPr>
          <p:cNvPr id="6" name="Rectangle 5">
            <a:extLst>
              <a:ext uri="{FF2B5EF4-FFF2-40B4-BE49-F238E27FC236}">
                <a16:creationId xmlns:a16="http://schemas.microsoft.com/office/drawing/2014/main" id="{6D4187B7-A878-86C0-133E-A381771737BA}"/>
              </a:ext>
            </a:extLst>
          </p:cNvPr>
          <p:cNvSpPr/>
          <p:nvPr/>
        </p:nvSpPr>
        <p:spPr>
          <a:xfrm>
            <a:off x="246984" y="1537532"/>
            <a:ext cx="2438400" cy="6259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Group 25">
            <a:extLst>
              <a:ext uri="{FF2B5EF4-FFF2-40B4-BE49-F238E27FC236}">
                <a16:creationId xmlns:a16="http://schemas.microsoft.com/office/drawing/2014/main" id="{52A124BC-06DE-DFD5-FF4B-63AB5629CC88}"/>
              </a:ext>
            </a:extLst>
          </p:cNvPr>
          <p:cNvGrpSpPr/>
          <p:nvPr/>
        </p:nvGrpSpPr>
        <p:grpSpPr>
          <a:xfrm>
            <a:off x="8233825" y="1577091"/>
            <a:ext cx="3229739" cy="3720993"/>
            <a:chOff x="5660261" y="1213786"/>
            <a:chExt cx="3229739" cy="3720993"/>
          </a:xfrm>
        </p:grpSpPr>
        <p:grpSp>
          <p:nvGrpSpPr>
            <p:cNvPr id="3" name="Group 2">
              <a:extLst>
                <a:ext uri="{FF2B5EF4-FFF2-40B4-BE49-F238E27FC236}">
                  <a16:creationId xmlns:a16="http://schemas.microsoft.com/office/drawing/2014/main" id="{8B340796-E098-D2E7-0105-CEEB945897CE}"/>
                </a:ext>
              </a:extLst>
            </p:cNvPr>
            <p:cNvGrpSpPr/>
            <p:nvPr/>
          </p:nvGrpSpPr>
          <p:grpSpPr>
            <a:xfrm>
              <a:off x="5823690" y="2044783"/>
              <a:ext cx="2114155" cy="2020060"/>
              <a:chOff x="5005464" y="2169022"/>
              <a:chExt cx="2731407" cy="2519956"/>
            </a:xfrm>
          </p:grpSpPr>
          <p:pic>
            <p:nvPicPr>
              <p:cNvPr id="8" name="Picture 7">
                <a:extLst>
                  <a:ext uri="{FF2B5EF4-FFF2-40B4-BE49-F238E27FC236}">
                    <a16:creationId xmlns:a16="http://schemas.microsoft.com/office/drawing/2014/main" id="{D54F36CA-9CC4-70E8-A6F3-B7FFABF251CC}"/>
                  </a:ext>
                </a:extLst>
              </p:cNvPr>
              <p:cNvPicPr>
                <a:picLocks noChangeAspect="1"/>
              </p:cNvPicPr>
              <p:nvPr/>
            </p:nvPicPr>
            <p:blipFill>
              <a:blip r:embed="rId3">
                <a:extLst>
                  <a:ext uri="{28A0092B-C50C-407E-A947-70E740481C1C}">
                    <a14:useLocalDpi xmlns:a14="http://schemas.microsoft.com/office/drawing/2010/main" val="0"/>
                  </a:ext>
                </a:extLst>
              </a:blip>
              <a:srcRect l="37769" r="35629"/>
              <a:stretch>
                <a:fillRect/>
              </a:stretch>
            </p:blipFill>
            <p:spPr>
              <a:xfrm>
                <a:off x="6028267" y="2169022"/>
                <a:ext cx="685801" cy="2519956"/>
              </a:xfrm>
              <a:prstGeom prst="rect">
                <a:avLst/>
              </a:prstGeom>
            </p:spPr>
          </p:pic>
          <p:pic>
            <p:nvPicPr>
              <p:cNvPr id="9" name="Picture 8">
                <a:extLst>
                  <a:ext uri="{FF2B5EF4-FFF2-40B4-BE49-F238E27FC236}">
                    <a16:creationId xmlns:a16="http://schemas.microsoft.com/office/drawing/2014/main" id="{F539D0DA-1FC1-B972-5708-4F7C9D12BF62}"/>
                  </a:ext>
                </a:extLst>
              </p:cNvPr>
              <p:cNvPicPr>
                <a:picLocks noChangeAspect="1"/>
              </p:cNvPicPr>
              <p:nvPr/>
            </p:nvPicPr>
            <p:blipFill>
              <a:blip r:embed="rId3">
                <a:duotone>
                  <a:prstClr val="black"/>
                  <a:srgbClr val="00B050">
                    <a:tint val="45000"/>
                    <a:satMod val="400000"/>
                  </a:srgbClr>
                </a:duotone>
                <a:extLst>
                  <a:ext uri="{28A0092B-C50C-407E-A947-70E740481C1C}">
                    <a14:useLocalDpi xmlns:a14="http://schemas.microsoft.com/office/drawing/2010/main" val="0"/>
                  </a:ext>
                </a:extLst>
              </a:blip>
              <a:srcRect l="60325"/>
              <a:stretch>
                <a:fillRect/>
              </a:stretch>
            </p:blipFill>
            <p:spPr>
              <a:xfrm>
                <a:off x="6714067" y="2169022"/>
                <a:ext cx="1022804" cy="2519956"/>
              </a:xfrm>
              <a:prstGeom prst="rect">
                <a:avLst/>
              </a:prstGeom>
            </p:spPr>
          </p:pic>
          <p:pic>
            <p:nvPicPr>
              <p:cNvPr id="10" name="Picture 9">
                <a:extLst>
                  <a:ext uri="{FF2B5EF4-FFF2-40B4-BE49-F238E27FC236}">
                    <a16:creationId xmlns:a16="http://schemas.microsoft.com/office/drawing/2014/main" id="{58AAAF54-8CD6-8B87-4778-479093630360}"/>
                  </a:ext>
                </a:extLst>
              </p:cNvPr>
              <p:cNvPicPr>
                <a:picLocks noChangeAspect="1"/>
              </p:cNvPicPr>
              <p:nvPr/>
            </p:nvPicPr>
            <p:blipFill>
              <a:blip r:embed="rId3">
                <a:duotone>
                  <a:prstClr val="black"/>
                  <a:srgbClr val="FF0000">
                    <a:tint val="45000"/>
                    <a:satMod val="400000"/>
                  </a:srgbClr>
                </a:duotone>
                <a:extLst>
                  <a:ext uri="{28A0092B-C50C-407E-A947-70E740481C1C}">
                    <a14:useLocalDpi xmlns:a14="http://schemas.microsoft.com/office/drawing/2010/main" val="0"/>
                  </a:ext>
                </a:extLst>
              </a:blip>
              <a:srcRect r="60325"/>
              <a:stretch>
                <a:fillRect/>
              </a:stretch>
            </p:blipFill>
            <p:spPr>
              <a:xfrm>
                <a:off x="5005464" y="2169022"/>
                <a:ext cx="1022803" cy="2519956"/>
              </a:xfrm>
              <a:prstGeom prst="rect">
                <a:avLst/>
              </a:prstGeom>
            </p:spPr>
          </p:pic>
        </p:grpSp>
        <p:sp>
          <p:nvSpPr>
            <p:cNvPr id="20" name="TextBox 19">
              <a:extLst>
                <a:ext uri="{FF2B5EF4-FFF2-40B4-BE49-F238E27FC236}">
                  <a16:creationId xmlns:a16="http://schemas.microsoft.com/office/drawing/2014/main" id="{1F87BA98-20DC-97EE-2DD0-577532FF6338}"/>
                </a:ext>
              </a:extLst>
            </p:cNvPr>
            <p:cNvSpPr txBox="1"/>
            <p:nvPr/>
          </p:nvSpPr>
          <p:spPr>
            <a:xfrm>
              <a:off x="5947666" y="1213786"/>
              <a:ext cx="2006600" cy="707886"/>
            </a:xfrm>
            <a:prstGeom prst="rect">
              <a:avLst/>
            </a:prstGeom>
            <a:noFill/>
          </p:spPr>
          <p:txBody>
            <a:bodyPr wrap="square" rtlCol="0">
              <a:spAutoFit/>
            </a:bodyPr>
            <a:lstStyle/>
            <a:p>
              <a:pPr algn="ctr"/>
              <a:r>
                <a:rPr lang="en-US" sz="2000" dirty="0"/>
                <a:t>Hire Your Opposite(s)</a:t>
              </a:r>
            </a:p>
          </p:txBody>
        </p:sp>
        <p:sp>
          <p:nvSpPr>
            <p:cNvPr id="21" name="TextBox 20">
              <a:extLst>
                <a:ext uri="{FF2B5EF4-FFF2-40B4-BE49-F238E27FC236}">
                  <a16:creationId xmlns:a16="http://schemas.microsoft.com/office/drawing/2014/main" id="{DAB00A70-2994-2DB3-56C5-98F889F04F1E}"/>
                </a:ext>
              </a:extLst>
            </p:cNvPr>
            <p:cNvSpPr txBox="1"/>
            <p:nvPr/>
          </p:nvSpPr>
          <p:spPr>
            <a:xfrm>
              <a:off x="5660261" y="3703673"/>
              <a:ext cx="3229739" cy="1231106"/>
            </a:xfrm>
            <a:prstGeom prst="rect">
              <a:avLst/>
            </a:prstGeom>
            <a:noFill/>
          </p:spPr>
          <p:txBody>
            <a:bodyPr wrap="square" rtlCol="0">
              <a:spAutoFit/>
            </a:bodyPr>
            <a:lstStyle/>
            <a:p>
              <a:r>
                <a:rPr lang="en-US" sz="2000" dirty="0"/>
                <a:t>Someone:</a:t>
              </a:r>
            </a:p>
            <a:p>
              <a:pPr marL="285750" indent="-285750">
                <a:buFont typeface="Wingdings" panose="05000000000000000000" pitchFamily="2" charset="2"/>
                <a:buChar char="ü"/>
              </a:pPr>
              <a:r>
                <a:rPr lang="en-US" dirty="0">
                  <a:solidFill>
                    <a:srgbClr val="FF0000"/>
                  </a:solidFill>
                </a:rPr>
                <a:t>Needs to set the Destination</a:t>
              </a:r>
            </a:p>
            <a:p>
              <a:pPr marL="285750" indent="-285750">
                <a:buFont typeface="Wingdings" panose="05000000000000000000" pitchFamily="2" charset="2"/>
                <a:buChar char="ü"/>
              </a:pPr>
              <a:r>
                <a:rPr lang="en-US" dirty="0">
                  <a:solidFill>
                    <a:srgbClr val="00B0F0"/>
                  </a:solidFill>
                </a:rPr>
                <a:t>Coordinate the Resources</a:t>
              </a:r>
            </a:p>
            <a:p>
              <a:pPr marL="285750" indent="-285750">
                <a:buFont typeface="Wingdings" panose="05000000000000000000" pitchFamily="2" charset="2"/>
                <a:buChar char="ü"/>
              </a:pPr>
              <a:r>
                <a:rPr lang="en-US" dirty="0">
                  <a:solidFill>
                    <a:srgbClr val="00B050"/>
                  </a:solidFill>
                </a:rPr>
                <a:t>Manage the Route </a:t>
              </a:r>
            </a:p>
          </p:txBody>
        </p:sp>
      </p:grpSp>
      <p:grpSp>
        <p:nvGrpSpPr>
          <p:cNvPr id="161" name="Group 160">
            <a:extLst>
              <a:ext uri="{FF2B5EF4-FFF2-40B4-BE49-F238E27FC236}">
                <a16:creationId xmlns:a16="http://schemas.microsoft.com/office/drawing/2014/main" id="{5BD2C651-0873-5F92-713B-BFF76CF613CD}"/>
              </a:ext>
            </a:extLst>
          </p:cNvPr>
          <p:cNvGrpSpPr/>
          <p:nvPr/>
        </p:nvGrpSpPr>
        <p:grpSpPr>
          <a:xfrm>
            <a:off x="693735" y="1577091"/>
            <a:ext cx="2707749" cy="3909291"/>
            <a:chOff x="693735" y="1215843"/>
            <a:chExt cx="2707749" cy="3909291"/>
          </a:xfrm>
        </p:grpSpPr>
        <p:pic>
          <p:nvPicPr>
            <p:cNvPr id="24" name="Picture 23">
              <a:extLst>
                <a:ext uri="{FF2B5EF4-FFF2-40B4-BE49-F238E27FC236}">
                  <a16:creationId xmlns:a16="http://schemas.microsoft.com/office/drawing/2014/main" id="{5B76EE47-4A1A-52A8-8EE4-5AD69441B122}"/>
                </a:ext>
              </a:extLst>
            </p:cNvPr>
            <p:cNvPicPr>
              <a:picLocks noChangeAspect="1"/>
            </p:cNvPicPr>
            <p:nvPr/>
          </p:nvPicPr>
          <p:blipFill>
            <a:blip r:embed="rId4">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flipH="1">
              <a:off x="714699" y="2059160"/>
              <a:ext cx="1365651" cy="2671200"/>
            </a:xfrm>
            <a:prstGeom prst="rect">
              <a:avLst/>
            </a:prstGeom>
          </p:spPr>
        </p:pic>
        <p:pic>
          <p:nvPicPr>
            <p:cNvPr id="29" name="Picture 28">
              <a:extLst>
                <a:ext uri="{FF2B5EF4-FFF2-40B4-BE49-F238E27FC236}">
                  <a16:creationId xmlns:a16="http://schemas.microsoft.com/office/drawing/2014/main" id="{7BAAD9C8-277E-1E04-57AE-E3A4550B7EDA}"/>
                </a:ext>
              </a:extLst>
            </p:cNvPr>
            <p:cNvPicPr>
              <a:picLocks noChangeAspect="1"/>
            </p:cNvPicPr>
            <p:nvPr/>
          </p:nvPicPr>
          <p:blipFill>
            <a:blip r:embed="rId5"/>
            <a:srcRect l="34783" t="-2403" r="24945" b="2403"/>
            <a:stretch>
              <a:fillRect/>
            </a:stretch>
          </p:blipFill>
          <p:spPr>
            <a:xfrm>
              <a:off x="2101835" y="2212855"/>
              <a:ext cx="1299649" cy="1761713"/>
            </a:xfrm>
            <a:prstGeom prst="rect">
              <a:avLst/>
            </a:prstGeom>
          </p:spPr>
        </p:pic>
        <p:sp>
          <p:nvSpPr>
            <p:cNvPr id="30" name="TextBox 29">
              <a:extLst>
                <a:ext uri="{FF2B5EF4-FFF2-40B4-BE49-F238E27FC236}">
                  <a16:creationId xmlns:a16="http://schemas.microsoft.com/office/drawing/2014/main" id="{CD8EDB08-F64E-4377-C9E2-4D4F6B758B83}"/>
                </a:ext>
              </a:extLst>
            </p:cNvPr>
            <p:cNvSpPr txBox="1"/>
            <p:nvPr/>
          </p:nvSpPr>
          <p:spPr>
            <a:xfrm>
              <a:off x="693735" y="1215843"/>
              <a:ext cx="2659614" cy="646331"/>
            </a:xfrm>
            <a:prstGeom prst="rect">
              <a:avLst/>
            </a:prstGeom>
            <a:noFill/>
          </p:spPr>
          <p:txBody>
            <a:bodyPr wrap="square" rtlCol="0">
              <a:spAutoFit/>
            </a:bodyPr>
            <a:lstStyle/>
            <a:p>
              <a:pPr algn="ctr"/>
              <a:r>
                <a:rPr lang="en-US" dirty="0"/>
                <a:t>A Mentor can help with your assessment…</a:t>
              </a:r>
            </a:p>
          </p:txBody>
        </p:sp>
        <p:sp>
          <p:nvSpPr>
            <p:cNvPr id="160" name="TextBox 159">
              <a:extLst>
                <a:ext uri="{FF2B5EF4-FFF2-40B4-BE49-F238E27FC236}">
                  <a16:creationId xmlns:a16="http://schemas.microsoft.com/office/drawing/2014/main" id="{2E13F2B8-A7A3-1720-9994-A2987DE3AFF9}"/>
                </a:ext>
              </a:extLst>
            </p:cNvPr>
            <p:cNvSpPr txBox="1"/>
            <p:nvPr/>
          </p:nvSpPr>
          <p:spPr>
            <a:xfrm>
              <a:off x="693735" y="4478803"/>
              <a:ext cx="2659614" cy="646331"/>
            </a:xfrm>
            <a:prstGeom prst="rect">
              <a:avLst/>
            </a:prstGeom>
            <a:noFill/>
          </p:spPr>
          <p:txBody>
            <a:bodyPr wrap="square" rtlCol="0">
              <a:spAutoFit/>
            </a:bodyPr>
            <a:lstStyle/>
            <a:p>
              <a:pPr algn="ctr"/>
              <a:r>
                <a:rPr lang="en-US" dirty="0"/>
                <a:t>While they guide you on your journey.</a:t>
              </a:r>
            </a:p>
          </p:txBody>
        </p:sp>
      </p:grpSp>
      <p:grpSp>
        <p:nvGrpSpPr>
          <p:cNvPr id="166" name="Group 165">
            <a:extLst>
              <a:ext uri="{FF2B5EF4-FFF2-40B4-BE49-F238E27FC236}">
                <a16:creationId xmlns:a16="http://schemas.microsoft.com/office/drawing/2014/main" id="{51BE89BA-A772-69D5-95B9-BADD5CCD2C30}"/>
              </a:ext>
            </a:extLst>
          </p:cNvPr>
          <p:cNvGrpSpPr/>
          <p:nvPr/>
        </p:nvGrpSpPr>
        <p:grpSpPr>
          <a:xfrm>
            <a:off x="4198362" y="1545416"/>
            <a:ext cx="4059294" cy="3434025"/>
            <a:chOff x="4011768" y="872574"/>
            <a:chExt cx="4059294" cy="3434025"/>
          </a:xfrm>
        </p:grpSpPr>
        <p:grpSp>
          <p:nvGrpSpPr>
            <p:cNvPr id="27" name="Group 26">
              <a:extLst>
                <a:ext uri="{FF2B5EF4-FFF2-40B4-BE49-F238E27FC236}">
                  <a16:creationId xmlns:a16="http://schemas.microsoft.com/office/drawing/2014/main" id="{DA2DA6F6-7305-8836-F78C-23580457CBA5}"/>
                </a:ext>
              </a:extLst>
            </p:cNvPr>
            <p:cNvGrpSpPr/>
            <p:nvPr/>
          </p:nvGrpSpPr>
          <p:grpSpPr>
            <a:xfrm>
              <a:off x="4419144" y="1289989"/>
              <a:ext cx="3004458" cy="3016610"/>
              <a:chOff x="2166114" y="1302616"/>
              <a:chExt cx="3004458" cy="3016610"/>
            </a:xfrm>
          </p:grpSpPr>
          <p:grpSp>
            <p:nvGrpSpPr>
              <p:cNvPr id="18" name="Group 17">
                <a:extLst>
                  <a:ext uri="{FF2B5EF4-FFF2-40B4-BE49-F238E27FC236}">
                    <a16:creationId xmlns:a16="http://schemas.microsoft.com/office/drawing/2014/main" id="{35C4427F-1027-4BF9-14F6-35AFDC204F76}"/>
                  </a:ext>
                </a:extLst>
              </p:cNvPr>
              <p:cNvGrpSpPr/>
              <p:nvPr/>
            </p:nvGrpSpPr>
            <p:grpSpPr>
              <a:xfrm>
                <a:off x="2166114" y="1302616"/>
                <a:ext cx="3004458" cy="1912225"/>
                <a:chOff x="1888837" y="1288790"/>
                <a:chExt cx="3004458" cy="1912225"/>
              </a:xfrm>
            </p:grpSpPr>
            <p:pic>
              <p:nvPicPr>
                <p:cNvPr id="7" name="Picture 6">
                  <a:extLst>
                    <a:ext uri="{FF2B5EF4-FFF2-40B4-BE49-F238E27FC236}">
                      <a16:creationId xmlns:a16="http://schemas.microsoft.com/office/drawing/2014/main" id="{2EBF98D8-1A41-E89D-B7AB-85BBBEF37F03}"/>
                    </a:ext>
                  </a:extLst>
                </p:cNvPr>
                <p:cNvPicPr>
                  <a:picLocks noChangeAspect="1"/>
                </p:cNvPicPr>
                <p:nvPr/>
              </p:nvPicPr>
              <p:blipFill>
                <a:blip r:embed="rId6"/>
                <a:srcRect l="43192" b="87480"/>
                <a:stretch>
                  <a:fillRect/>
                </a:stretch>
              </p:blipFill>
              <p:spPr>
                <a:xfrm>
                  <a:off x="1888837" y="1288790"/>
                  <a:ext cx="3004458" cy="550896"/>
                </a:xfrm>
                <a:prstGeom prst="rect">
                  <a:avLst/>
                </a:prstGeom>
                <a:ln>
                  <a:solidFill>
                    <a:schemeClr val="tx1"/>
                  </a:solidFill>
                </a:ln>
              </p:spPr>
            </p:pic>
            <p:sp>
              <p:nvSpPr>
                <p:cNvPr id="12" name="Rectangle 11">
                  <a:extLst>
                    <a:ext uri="{FF2B5EF4-FFF2-40B4-BE49-F238E27FC236}">
                      <a16:creationId xmlns:a16="http://schemas.microsoft.com/office/drawing/2014/main" id="{DBE35B70-A36F-5292-D5DB-158835109781}"/>
                    </a:ext>
                  </a:extLst>
                </p:cNvPr>
                <p:cNvSpPr/>
                <p:nvPr/>
              </p:nvSpPr>
              <p:spPr>
                <a:xfrm>
                  <a:off x="2075000" y="1825901"/>
                  <a:ext cx="540534" cy="1015663"/>
                </a:xfrm>
                <a:prstGeom prst="rect">
                  <a:avLst/>
                </a:prstGeom>
                <a:noFill/>
              </p:spPr>
              <p:txBody>
                <a:bodyPr wrap="none" lIns="91440" tIns="45720" rIns="91440" bIns="45720">
                  <a:spAutoFit/>
                </a:bodyPr>
                <a:lstStyle/>
                <a:p>
                  <a:pPr algn="ctr"/>
                  <a:r>
                    <a:rPr lang="en-US" sz="6000" b="1" cap="none" spc="0" dirty="0">
                      <a:ln w="9525">
                        <a:solidFill>
                          <a:srgbClr val="FF0000"/>
                        </a:solidFill>
                        <a:prstDash val="solid"/>
                      </a:ln>
                      <a:solidFill>
                        <a:srgbClr val="FF0000"/>
                      </a:solidFill>
                      <a:effectLst>
                        <a:outerShdw blurRad="12700" dist="38100" dir="2700000" algn="tl" rotWithShape="0">
                          <a:schemeClr val="accent5">
                            <a:lumMod val="60000"/>
                            <a:lumOff val="40000"/>
                          </a:schemeClr>
                        </a:outerShdw>
                      </a:effectLst>
                    </a:rPr>
                    <a:t>?</a:t>
                  </a:r>
                </a:p>
              </p:txBody>
            </p:sp>
            <p:sp>
              <p:nvSpPr>
                <p:cNvPr id="14" name="Rectangle 13">
                  <a:extLst>
                    <a:ext uri="{FF2B5EF4-FFF2-40B4-BE49-F238E27FC236}">
                      <a16:creationId xmlns:a16="http://schemas.microsoft.com/office/drawing/2014/main" id="{56AA510C-7F52-A37E-7FEA-DB991F83C419}"/>
                    </a:ext>
                  </a:extLst>
                </p:cNvPr>
                <p:cNvSpPr/>
                <p:nvPr/>
              </p:nvSpPr>
              <p:spPr>
                <a:xfrm>
                  <a:off x="3078464" y="1825901"/>
                  <a:ext cx="540534" cy="1015663"/>
                </a:xfrm>
                <a:prstGeom prst="rect">
                  <a:avLst/>
                </a:prstGeom>
                <a:noFill/>
              </p:spPr>
              <p:txBody>
                <a:bodyPr wrap="none" lIns="91440" tIns="45720" rIns="91440" bIns="45720">
                  <a:spAutoFit/>
                </a:bodyPr>
                <a:lstStyle/>
                <a:p>
                  <a:pPr algn="ctr"/>
                  <a:r>
                    <a:rPr lang="en-US" sz="60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a:r>
                </a:p>
              </p:txBody>
            </p:sp>
            <p:sp>
              <p:nvSpPr>
                <p:cNvPr id="16" name="Rectangle 15">
                  <a:extLst>
                    <a:ext uri="{FF2B5EF4-FFF2-40B4-BE49-F238E27FC236}">
                      <a16:creationId xmlns:a16="http://schemas.microsoft.com/office/drawing/2014/main" id="{AEEFF269-EDBF-4830-EEED-85FF9FCA00E8}"/>
                    </a:ext>
                  </a:extLst>
                </p:cNvPr>
                <p:cNvSpPr/>
                <p:nvPr/>
              </p:nvSpPr>
              <p:spPr>
                <a:xfrm>
                  <a:off x="4006399" y="1825901"/>
                  <a:ext cx="540534" cy="1015663"/>
                </a:xfrm>
                <a:prstGeom prst="rect">
                  <a:avLst/>
                </a:prstGeom>
                <a:noFill/>
              </p:spPr>
              <p:txBody>
                <a:bodyPr wrap="none" lIns="91440" tIns="45720" rIns="91440" bIns="45720">
                  <a:spAutoFit/>
                </a:bodyPr>
                <a:lstStyle/>
                <a:p>
                  <a:pPr algn="ctr"/>
                  <a:r>
                    <a:rPr lang="en-US" sz="6000" b="1" cap="none" spc="0" dirty="0">
                      <a:ln w="9525">
                        <a:solidFill>
                          <a:srgbClr val="00B050"/>
                        </a:solidFill>
                        <a:prstDash val="solid"/>
                      </a:ln>
                      <a:solidFill>
                        <a:srgbClr val="00B050"/>
                      </a:solidFill>
                      <a:effectLst>
                        <a:outerShdw blurRad="12700" dist="38100" dir="2700000" algn="tl" rotWithShape="0">
                          <a:schemeClr val="accent5">
                            <a:lumMod val="60000"/>
                            <a:lumOff val="40000"/>
                          </a:schemeClr>
                        </a:outerShdw>
                      </a:effectLst>
                    </a:rPr>
                    <a:t>?</a:t>
                  </a:r>
                </a:p>
              </p:txBody>
            </p:sp>
            <p:sp>
              <p:nvSpPr>
                <p:cNvPr id="17" name="TextBox 16">
                  <a:extLst>
                    <a:ext uri="{FF2B5EF4-FFF2-40B4-BE49-F238E27FC236}">
                      <a16:creationId xmlns:a16="http://schemas.microsoft.com/office/drawing/2014/main" id="{67313186-CDC5-A5E3-48FF-73643CBB3D28}"/>
                    </a:ext>
                  </a:extLst>
                </p:cNvPr>
                <p:cNvSpPr txBox="1"/>
                <p:nvPr/>
              </p:nvSpPr>
              <p:spPr>
                <a:xfrm>
                  <a:off x="2345431" y="2739350"/>
                  <a:ext cx="2006600" cy="461665"/>
                </a:xfrm>
                <a:prstGeom prst="rect">
                  <a:avLst/>
                </a:prstGeom>
                <a:noFill/>
              </p:spPr>
              <p:txBody>
                <a:bodyPr wrap="square" rtlCol="0">
                  <a:spAutoFit/>
                </a:bodyPr>
                <a:lstStyle/>
                <a:p>
                  <a:pPr algn="ctr"/>
                  <a:r>
                    <a:rPr lang="en-US" sz="2400" dirty="0"/>
                    <a:t>Few of us do!</a:t>
                  </a:r>
                </a:p>
              </p:txBody>
            </p:sp>
          </p:grpSp>
          <p:sp>
            <p:nvSpPr>
              <p:cNvPr id="25" name="TextBox 24">
                <a:extLst>
                  <a:ext uri="{FF2B5EF4-FFF2-40B4-BE49-F238E27FC236}">
                    <a16:creationId xmlns:a16="http://schemas.microsoft.com/office/drawing/2014/main" id="{0138B6DC-E2F0-6546-0DD0-00A15DBCE0E7}"/>
                  </a:ext>
                </a:extLst>
              </p:cNvPr>
              <p:cNvSpPr txBox="1"/>
              <p:nvPr/>
            </p:nvSpPr>
            <p:spPr>
              <a:xfrm>
                <a:off x="2533810" y="3303563"/>
                <a:ext cx="2269067" cy="1015663"/>
              </a:xfrm>
              <a:prstGeom prst="rect">
                <a:avLst/>
              </a:prstGeom>
              <a:noFill/>
            </p:spPr>
            <p:txBody>
              <a:bodyPr wrap="square" rtlCol="0">
                <a:spAutoFit/>
              </a:bodyPr>
              <a:lstStyle/>
              <a:p>
                <a:pPr algn="ctr"/>
                <a:r>
                  <a:rPr lang="en-US" sz="2000" dirty="0"/>
                  <a:t>Different skills will be required along the journey.</a:t>
                </a:r>
              </a:p>
            </p:txBody>
          </p:sp>
        </p:grpSp>
        <p:sp>
          <p:nvSpPr>
            <p:cNvPr id="164" name="TextBox 163">
              <a:extLst>
                <a:ext uri="{FF2B5EF4-FFF2-40B4-BE49-F238E27FC236}">
                  <a16:creationId xmlns:a16="http://schemas.microsoft.com/office/drawing/2014/main" id="{F1816A32-0499-9370-0F5E-C19F4E7B3EB2}"/>
                </a:ext>
              </a:extLst>
            </p:cNvPr>
            <p:cNvSpPr txBox="1"/>
            <p:nvPr/>
          </p:nvSpPr>
          <p:spPr>
            <a:xfrm>
              <a:off x="4011768" y="872574"/>
              <a:ext cx="4059294" cy="369332"/>
            </a:xfrm>
            <a:prstGeom prst="rect">
              <a:avLst/>
            </a:prstGeom>
            <a:noFill/>
          </p:spPr>
          <p:txBody>
            <a:bodyPr wrap="square" rtlCol="0">
              <a:spAutoFit/>
            </a:bodyPr>
            <a:lstStyle/>
            <a:p>
              <a:pPr algn="ctr"/>
              <a:r>
                <a:rPr lang="en-US" b="1" dirty="0"/>
                <a:t>Do you excel at all three?</a:t>
              </a:r>
            </a:p>
          </p:txBody>
        </p:sp>
      </p:grpSp>
    </p:spTree>
    <p:extLst>
      <p:ext uri="{BB962C8B-B14F-4D97-AF65-F5344CB8AC3E}">
        <p14:creationId xmlns:p14="http://schemas.microsoft.com/office/powerpoint/2010/main" val="4287893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1"/>
                                        </p:tgtEl>
                                        <p:attrNameLst>
                                          <p:attrName>style.visibility</p:attrName>
                                        </p:attrNameLst>
                                      </p:cBhvr>
                                      <p:to>
                                        <p:strVal val="visible"/>
                                      </p:to>
                                    </p:set>
                                    <p:anim calcmode="lin" valueType="num">
                                      <p:cBhvr additive="base">
                                        <p:cTn id="13" dur="500" fill="hold"/>
                                        <p:tgtEl>
                                          <p:spTgt spid="161"/>
                                        </p:tgtEl>
                                        <p:attrNameLst>
                                          <p:attrName>ppt_x</p:attrName>
                                        </p:attrNameLst>
                                      </p:cBhvr>
                                      <p:tavLst>
                                        <p:tav tm="0">
                                          <p:val>
                                            <p:strVal val="#ppt_x"/>
                                          </p:val>
                                        </p:tav>
                                        <p:tav tm="100000">
                                          <p:val>
                                            <p:strVal val="#ppt_x"/>
                                          </p:val>
                                        </p:tav>
                                      </p:tavLst>
                                    </p:anim>
                                    <p:anim calcmode="lin" valueType="num">
                                      <p:cBhvr additive="base">
                                        <p:cTn id="14" dur="500" fill="hold"/>
                                        <p:tgtEl>
                                          <p:spTgt spid="1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E7DE3-2E2A-549C-5A41-0935DB78D6AA}"/>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667857C0-B603-A074-A030-9CAACEAC64AD}"/>
              </a:ext>
            </a:extLst>
          </p:cNvPr>
          <p:cNvSpPr txBox="1">
            <a:spLocks noGrp="1"/>
          </p:cNvSpPr>
          <p:nvPr>
            <p:ph type="title"/>
          </p:nvPr>
        </p:nvSpPr>
        <p:spPr>
          <a:xfrm>
            <a:off x="7503640" y="237485"/>
            <a:ext cx="3890319" cy="576119"/>
          </a:xfrm>
          <a:prstGeom prst="rect">
            <a:avLst/>
          </a:prstGeom>
          <a:effectLst>
            <a:outerShdw blurRad="203200" dist="25400" dir="5400000" rotWithShape="0">
              <a:srgbClr val="000000">
                <a:alpha val="8052"/>
              </a:srgbClr>
            </a:outerShdw>
          </a:effectLst>
        </p:spPr>
        <p:txBody>
          <a:bodyPr>
            <a:normAutofit fontScale="90000"/>
          </a:bodyPr>
          <a:lstStyle>
            <a:lvl1pPr algn="r" defTabSz="796885">
              <a:defRPr sz="9700"/>
            </a:lvl1pPr>
          </a:lstStyle>
          <a:p>
            <a:r>
              <a:rPr lang="en-US" sz="2800" dirty="0"/>
              <a:t>What should</a:t>
            </a:r>
            <a:r>
              <a:rPr lang="en-US" sz="3600" dirty="0">
                <a:solidFill>
                  <a:srgbClr val="FFFF00"/>
                </a:solidFill>
              </a:rPr>
              <a:t> I </a:t>
            </a:r>
            <a:r>
              <a:rPr lang="en-US" sz="2800" dirty="0"/>
              <a:t>do?</a:t>
            </a:r>
            <a:endParaRPr sz="2800" dirty="0"/>
          </a:p>
        </p:txBody>
      </p:sp>
      <p:sp>
        <p:nvSpPr>
          <p:cNvPr id="2" name="Slide Number Placeholder 1">
            <a:extLst>
              <a:ext uri="{FF2B5EF4-FFF2-40B4-BE49-F238E27FC236}">
                <a16:creationId xmlns:a16="http://schemas.microsoft.com/office/drawing/2014/main" id="{3F234135-3B45-EB0A-092E-F834500526EA}"/>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33</a:t>
            </a:fld>
            <a:endParaRPr lang="en-US" dirty="0"/>
          </a:p>
        </p:txBody>
      </p:sp>
      <p:sp>
        <p:nvSpPr>
          <p:cNvPr id="6" name="TextBox 5">
            <a:extLst>
              <a:ext uri="{FF2B5EF4-FFF2-40B4-BE49-F238E27FC236}">
                <a16:creationId xmlns:a16="http://schemas.microsoft.com/office/drawing/2014/main" id="{A56B940C-D027-6907-3FC2-C9DC3AFA4C08}"/>
              </a:ext>
            </a:extLst>
          </p:cNvPr>
          <p:cNvSpPr txBox="1"/>
          <p:nvPr/>
        </p:nvSpPr>
        <p:spPr>
          <a:xfrm>
            <a:off x="981494" y="1295527"/>
            <a:ext cx="1828800" cy="461665"/>
          </a:xfrm>
          <a:prstGeom prst="rect">
            <a:avLst/>
          </a:prstGeom>
          <a:noFill/>
        </p:spPr>
        <p:txBody>
          <a:bodyPr wrap="square" rtlCol="0">
            <a:spAutoFit/>
          </a:bodyPr>
          <a:lstStyle/>
          <a:p>
            <a:pPr algn="ctr"/>
            <a:r>
              <a:rPr lang="en-US" sz="2400" dirty="0"/>
              <a:t>Jump In!</a:t>
            </a:r>
          </a:p>
        </p:txBody>
      </p:sp>
      <p:pic>
        <p:nvPicPr>
          <p:cNvPr id="10" name="Picture 9">
            <a:extLst>
              <a:ext uri="{FF2B5EF4-FFF2-40B4-BE49-F238E27FC236}">
                <a16:creationId xmlns:a16="http://schemas.microsoft.com/office/drawing/2014/main" id="{94CDA7E1-3518-750F-02B2-FFA8A9BAD851}"/>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961673" y="1956178"/>
            <a:ext cx="1868442" cy="2491255"/>
          </a:xfrm>
          <a:prstGeom prst="rect">
            <a:avLst/>
          </a:prstGeom>
        </p:spPr>
      </p:pic>
      <p:grpSp>
        <p:nvGrpSpPr>
          <p:cNvPr id="7" name="Group 6">
            <a:extLst>
              <a:ext uri="{FF2B5EF4-FFF2-40B4-BE49-F238E27FC236}">
                <a16:creationId xmlns:a16="http://schemas.microsoft.com/office/drawing/2014/main" id="{4AF83BC0-6751-2AD0-6CFC-442984936D2A}"/>
              </a:ext>
            </a:extLst>
          </p:cNvPr>
          <p:cNvGrpSpPr/>
          <p:nvPr/>
        </p:nvGrpSpPr>
        <p:grpSpPr>
          <a:xfrm>
            <a:off x="5487386" y="1295527"/>
            <a:ext cx="2833511" cy="2979766"/>
            <a:chOff x="5487386" y="1295527"/>
            <a:chExt cx="2833511" cy="2979766"/>
          </a:xfrm>
        </p:grpSpPr>
        <p:sp>
          <p:nvSpPr>
            <p:cNvPr id="11" name="TextBox 10">
              <a:extLst>
                <a:ext uri="{FF2B5EF4-FFF2-40B4-BE49-F238E27FC236}">
                  <a16:creationId xmlns:a16="http://schemas.microsoft.com/office/drawing/2014/main" id="{4C70B91A-1426-8F02-B2B9-04D937225FB9}"/>
                </a:ext>
              </a:extLst>
            </p:cNvPr>
            <p:cNvSpPr txBox="1"/>
            <p:nvPr/>
          </p:nvSpPr>
          <p:spPr>
            <a:xfrm>
              <a:off x="5487386" y="1295527"/>
              <a:ext cx="2833511" cy="830997"/>
            </a:xfrm>
            <a:prstGeom prst="rect">
              <a:avLst/>
            </a:prstGeom>
            <a:noFill/>
          </p:spPr>
          <p:txBody>
            <a:bodyPr wrap="square" rtlCol="0">
              <a:spAutoFit/>
            </a:bodyPr>
            <a:lstStyle/>
            <a:p>
              <a:pPr algn="ctr"/>
              <a:r>
                <a:rPr lang="en-US" sz="2400" dirty="0"/>
                <a:t>Think of this as the Pre-Season </a:t>
              </a:r>
            </a:p>
          </p:txBody>
        </p:sp>
        <p:grpSp>
          <p:nvGrpSpPr>
            <p:cNvPr id="17" name="Group 16">
              <a:extLst>
                <a:ext uri="{FF2B5EF4-FFF2-40B4-BE49-F238E27FC236}">
                  <a16:creationId xmlns:a16="http://schemas.microsoft.com/office/drawing/2014/main" id="{CDE6DC09-73BA-38F5-6EAE-72A7747CA126}"/>
                </a:ext>
              </a:extLst>
            </p:cNvPr>
            <p:cNvGrpSpPr/>
            <p:nvPr/>
          </p:nvGrpSpPr>
          <p:grpSpPr>
            <a:xfrm>
              <a:off x="5662941" y="2107726"/>
              <a:ext cx="2482400" cy="2167567"/>
              <a:chOff x="5780680" y="1859368"/>
              <a:chExt cx="2482400" cy="2482400"/>
            </a:xfrm>
          </p:grpSpPr>
          <p:pic>
            <p:nvPicPr>
              <p:cNvPr id="13" name="Picture 12">
                <a:extLst>
                  <a:ext uri="{FF2B5EF4-FFF2-40B4-BE49-F238E27FC236}">
                    <a16:creationId xmlns:a16="http://schemas.microsoft.com/office/drawing/2014/main" id="{313A2397-6F25-F168-9C9B-CE48710DD67E}"/>
                  </a:ext>
                </a:extLst>
              </p:cNvPr>
              <p:cNvPicPr>
                <a:picLocks noChangeAspect="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5780680" y="1859368"/>
                <a:ext cx="2482400" cy="2482400"/>
              </a:xfrm>
              <a:prstGeom prst="rect">
                <a:avLst/>
              </a:prstGeom>
            </p:spPr>
          </p:pic>
          <p:sp>
            <p:nvSpPr>
              <p:cNvPr id="14" name="TextBox 13">
                <a:extLst>
                  <a:ext uri="{FF2B5EF4-FFF2-40B4-BE49-F238E27FC236}">
                    <a16:creationId xmlns:a16="http://schemas.microsoft.com/office/drawing/2014/main" id="{080E1C18-D04A-ECBB-8535-1E54EFB67670}"/>
                  </a:ext>
                </a:extLst>
              </p:cNvPr>
              <p:cNvSpPr txBox="1"/>
              <p:nvPr/>
            </p:nvSpPr>
            <p:spPr>
              <a:xfrm>
                <a:off x="6513688" y="2021890"/>
                <a:ext cx="1428693" cy="830997"/>
              </a:xfrm>
              <a:prstGeom prst="rect">
                <a:avLst/>
              </a:prstGeom>
              <a:noFill/>
            </p:spPr>
            <p:txBody>
              <a:bodyPr wrap="square" rtlCol="0">
                <a:spAutoFit/>
              </a:bodyPr>
              <a:lstStyle/>
              <a:p>
                <a:pPr algn="ctr"/>
                <a:r>
                  <a:rPr lang="en-US" sz="1600" dirty="0"/>
                  <a:t>What problem should I tactical?</a:t>
                </a:r>
              </a:p>
            </p:txBody>
          </p:sp>
        </p:grpSp>
      </p:grpSp>
      <p:grpSp>
        <p:nvGrpSpPr>
          <p:cNvPr id="12" name="Group 11">
            <a:extLst>
              <a:ext uri="{FF2B5EF4-FFF2-40B4-BE49-F238E27FC236}">
                <a16:creationId xmlns:a16="http://schemas.microsoft.com/office/drawing/2014/main" id="{642C9EE0-9E68-8FF7-B98A-E5B138C60D80}"/>
              </a:ext>
            </a:extLst>
          </p:cNvPr>
          <p:cNvGrpSpPr/>
          <p:nvPr/>
        </p:nvGrpSpPr>
        <p:grpSpPr>
          <a:xfrm>
            <a:off x="3175946" y="1295527"/>
            <a:ext cx="8085868" cy="5076717"/>
            <a:chOff x="3175946" y="1295527"/>
            <a:chExt cx="8085868" cy="5076717"/>
          </a:xfrm>
        </p:grpSpPr>
        <p:sp>
          <p:nvSpPr>
            <p:cNvPr id="4" name="TextBox 3">
              <a:extLst>
                <a:ext uri="{FF2B5EF4-FFF2-40B4-BE49-F238E27FC236}">
                  <a16:creationId xmlns:a16="http://schemas.microsoft.com/office/drawing/2014/main" id="{DEEBFCFD-1965-D9BA-4AB5-8A12A5798E9C}"/>
                </a:ext>
              </a:extLst>
            </p:cNvPr>
            <p:cNvSpPr txBox="1"/>
            <p:nvPr/>
          </p:nvSpPr>
          <p:spPr>
            <a:xfrm>
              <a:off x="3175946" y="4394780"/>
              <a:ext cx="6905504" cy="1977464"/>
            </a:xfrm>
            <a:prstGeom prst="rect">
              <a:avLst/>
            </a:prstGeom>
            <a:noFill/>
          </p:spPr>
          <p:txBody>
            <a:bodyPr wrap="square">
              <a:spAutoFit/>
            </a:bodyPr>
            <a:lstStyle/>
            <a:p>
              <a:pPr marL="342900" indent="-342900">
                <a:spcAft>
                  <a:spcPts val="900"/>
                </a:spcAft>
                <a:buClr>
                  <a:srgbClr val="00B050"/>
                </a:buClr>
                <a:buSzPct val="150000"/>
                <a:buFont typeface="Wingdings" panose="05000000000000000000" pitchFamily="2" charset="2"/>
                <a:buChar char="ü"/>
              </a:pPr>
              <a:r>
                <a:rPr lang="en-US" sz="2000" dirty="0"/>
                <a:t>You’ll have to get out of your comfort zone and learn new skills.</a:t>
              </a:r>
            </a:p>
            <a:p>
              <a:pPr marL="342900" indent="-342900" algn="l">
                <a:spcAft>
                  <a:spcPts val="900"/>
                </a:spcAft>
                <a:buClr>
                  <a:srgbClr val="00B050"/>
                </a:buClr>
                <a:buSzPct val="150000"/>
                <a:buFont typeface="Wingdings" panose="05000000000000000000" pitchFamily="2" charset="2"/>
                <a:buChar char="ü"/>
              </a:pPr>
              <a:r>
                <a:rPr lang="en-US" sz="2000" b="0" i="0" dirty="0">
                  <a:solidFill>
                    <a:schemeClr val="tx1"/>
                  </a:solidFill>
                  <a:effectLst/>
                  <a:latin typeface="+mn-lt"/>
                </a:rPr>
                <a:t>You’ll have to do things you’ve never done before.</a:t>
              </a:r>
            </a:p>
            <a:p>
              <a:pPr marL="342900" indent="-342900" algn="l">
                <a:spcAft>
                  <a:spcPts val="900"/>
                </a:spcAft>
                <a:buClr>
                  <a:srgbClr val="00B050"/>
                </a:buClr>
                <a:buSzPct val="150000"/>
                <a:buFont typeface="Wingdings" panose="05000000000000000000" pitchFamily="2" charset="2"/>
                <a:buChar char="ü"/>
              </a:pPr>
              <a:r>
                <a:rPr lang="en-US" sz="2000" b="0" i="0" dirty="0">
                  <a:solidFill>
                    <a:schemeClr val="tx1"/>
                  </a:solidFill>
                  <a:effectLst/>
                  <a:latin typeface="+mn-lt"/>
                </a:rPr>
                <a:t>It’ll help prepare you for your future. </a:t>
              </a:r>
            </a:p>
            <a:p>
              <a:pPr marL="342900" indent="-342900" algn="l">
                <a:spcAft>
                  <a:spcPts val="900"/>
                </a:spcAft>
                <a:buClr>
                  <a:srgbClr val="00B050"/>
                </a:buClr>
                <a:buSzPct val="150000"/>
                <a:buFont typeface="Wingdings" panose="05000000000000000000" pitchFamily="2" charset="2"/>
                <a:buChar char="ü"/>
              </a:pPr>
              <a:r>
                <a:rPr lang="en-US" sz="2000" dirty="0"/>
                <a:t>Valuable whether you</a:t>
              </a:r>
              <a:r>
                <a:rPr lang="en-US" sz="2000" b="0" i="0" dirty="0">
                  <a:solidFill>
                    <a:schemeClr val="tx1"/>
                  </a:solidFill>
                  <a:effectLst/>
                  <a:latin typeface="+mn-lt"/>
                </a:rPr>
                <a:t> start or join a company</a:t>
              </a:r>
              <a:endParaRPr lang="en-US" sz="2000" b="0" i="0" dirty="0">
                <a:solidFill>
                  <a:srgbClr val="222222"/>
                </a:solidFill>
                <a:effectLst/>
                <a:latin typeface="Arial" panose="020B0604020202020204" pitchFamily="34" charset="0"/>
              </a:endParaRPr>
            </a:p>
          </p:txBody>
        </p:sp>
        <p:grpSp>
          <p:nvGrpSpPr>
            <p:cNvPr id="9" name="Group 8">
              <a:extLst>
                <a:ext uri="{FF2B5EF4-FFF2-40B4-BE49-F238E27FC236}">
                  <a16:creationId xmlns:a16="http://schemas.microsoft.com/office/drawing/2014/main" id="{75CA7841-4B6D-2EBF-D4D5-22434C4C7574}"/>
                </a:ext>
              </a:extLst>
            </p:cNvPr>
            <p:cNvGrpSpPr/>
            <p:nvPr/>
          </p:nvGrpSpPr>
          <p:grpSpPr>
            <a:xfrm>
              <a:off x="8779414" y="1295527"/>
              <a:ext cx="2482400" cy="2233915"/>
              <a:chOff x="8779414" y="1295527"/>
              <a:chExt cx="2482400" cy="2233915"/>
            </a:xfrm>
          </p:grpSpPr>
          <p:sp>
            <p:nvSpPr>
              <p:cNvPr id="16" name="TextBox 15">
                <a:extLst>
                  <a:ext uri="{FF2B5EF4-FFF2-40B4-BE49-F238E27FC236}">
                    <a16:creationId xmlns:a16="http://schemas.microsoft.com/office/drawing/2014/main" id="{35EB4B42-1709-F3B8-4C08-E387F53F49C2}"/>
                  </a:ext>
                </a:extLst>
              </p:cNvPr>
              <p:cNvSpPr txBox="1"/>
              <p:nvPr/>
            </p:nvSpPr>
            <p:spPr>
              <a:xfrm>
                <a:off x="8779414" y="1295527"/>
                <a:ext cx="2482400" cy="830997"/>
              </a:xfrm>
              <a:prstGeom prst="rect">
                <a:avLst/>
              </a:prstGeom>
              <a:noFill/>
            </p:spPr>
            <p:txBody>
              <a:bodyPr wrap="square">
                <a:spAutoFit/>
              </a:bodyPr>
              <a:lstStyle/>
              <a:p>
                <a:pPr algn="ctr"/>
                <a:r>
                  <a:rPr lang="en-US" sz="2400" i="1" dirty="0"/>
                  <a:t>A time to try things and learn.</a:t>
                </a:r>
              </a:p>
            </p:txBody>
          </p:sp>
          <p:grpSp>
            <p:nvGrpSpPr>
              <p:cNvPr id="28" name="Group 27">
                <a:extLst>
                  <a:ext uri="{FF2B5EF4-FFF2-40B4-BE49-F238E27FC236}">
                    <a16:creationId xmlns:a16="http://schemas.microsoft.com/office/drawing/2014/main" id="{56B62D10-CD0C-0141-50E8-C2D831C0CE65}"/>
                  </a:ext>
                </a:extLst>
              </p:cNvPr>
              <p:cNvGrpSpPr/>
              <p:nvPr/>
            </p:nvGrpSpPr>
            <p:grpSpPr>
              <a:xfrm>
                <a:off x="8903592" y="2373509"/>
                <a:ext cx="2234044" cy="1155933"/>
                <a:chOff x="8856011" y="2263632"/>
                <a:chExt cx="2234044" cy="1155933"/>
              </a:xfrm>
            </p:grpSpPr>
            <p:sp>
              <p:nvSpPr>
                <p:cNvPr id="21" name="Oval 20">
                  <a:extLst>
                    <a:ext uri="{FF2B5EF4-FFF2-40B4-BE49-F238E27FC236}">
                      <a16:creationId xmlns:a16="http://schemas.microsoft.com/office/drawing/2014/main" id="{E52A8FC4-659F-7B0B-3C79-9479D6B1E0AC}"/>
                    </a:ext>
                  </a:extLst>
                </p:cNvPr>
                <p:cNvSpPr/>
                <p:nvPr/>
              </p:nvSpPr>
              <p:spPr>
                <a:xfrm>
                  <a:off x="8856011" y="2263632"/>
                  <a:ext cx="2234044" cy="1110778"/>
                </a:xfrm>
                <a:prstGeom prst="ellipse">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8" name="Rectangle 17">
                  <a:extLst>
                    <a:ext uri="{FF2B5EF4-FFF2-40B4-BE49-F238E27FC236}">
                      <a16:creationId xmlns:a16="http://schemas.microsoft.com/office/drawing/2014/main" id="{7C0DFB52-3B56-AF3B-2404-5FF956E6D2D8}"/>
                    </a:ext>
                  </a:extLst>
                </p:cNvPr>
                <p:cNvSpPr/>
                <p:nvPr/>
              </p:nvSpPr>
              <p:spPr>
                <a:xfrm>
                  <a:off x="9038034" y="2588568"/>
                  <a:ext cx="1869999" cy="830997"/>
                </a:xfrm>
                <a:prstGeom prst="rect">
                  <a:avLst/>
                </a:prstGeom>
                <a:noFill/>
              </p:spPr>
              <p:txBody>
                <a:bodyPr wrap="none" lIns="91440" tIns="45720" rIns="91440" bIns="45720">
                  <a:prstTxWarp prst="textArchUp">
                    <a:avLst/>
                  </a:prstTxWarp>
                  <a:spAutoFit/>
                </a:bodyPr>
                <a:lstStyle/>
                <a:p>
                  <a:pPr algn="ctr"/>
                  <a:r>
                    <a:rPr lang="en-US" sz="2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Education</a:t>
                  </a:r>
                  <a:r>
                    <a:rPr lang="en-US" sz="2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sym typeface="Wingdings" panose="05000000000000000000" pitchFamily="2" charset="2"/>
                    </a:rPr>
                    <a:t></a:t>
                  </a:r>
                  <a:endParaRPr lang="en-US" sz="2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20" name="Rectangle 19">
                  <a:extLst>
                    <a:ext uri="{FF2B5EF4-FFF2-40B4-BE49-F238E27FC236}">
                      <a16:creationId xmlns:a16="http://schemas.microsoft.com/office/drawing/2014/main" id="{8A61CA6F-C642-7AD5-72DA-9CAD577059E8}"/>
                    </a:ext>
                  </a:extLst>
                </p:cNvPr>
                <p:cNvSpPr/>
                <p:nvPr/>
              </p:nvSpPr>
              <p:spPr>
                <a:xfrm>
                  <a:off x="9038034" y="2308787"/>
                  <a:ext cx="1869999" cy="830997"/>
                </a:xfrm>
                <a:prstGeom prst="rect">
                  <a:avLst/>
                </a:prstGeom>
                <a:noFill/>
              </p:spPr>
              <p:txBody>
                <a:bodyPr wrap="none" lIns="91440" tIns="45720" rIns="91440" bIns="45720">
                  <a:prstTxWarp prst="textArchDown">
                    <a:avLst/>
                  </a:prstTxWarp>
                  <a:spAutoFit/>
                </a:bodyPr>
                <a:lstStyle/>
                <a:p>
                  <a:pPr algn="ctr"/>
                  <a:r>
                    <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sym typeface="Wingdings" panose="05000000000000000000" pitchFamily="2" charset="2"/>
                    </a:rPr>
                    <a:t></a:t>
                  </a:r>
                  <a:r>
                    <a:rPr lang="en-US" sz="2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Experience</a:t>
                  </a:r>
                  <a:endParaRPr lang="en-US" sz="2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grpSp>
        </p:grpSp>
      </p:grpSp>
      <p:sp>
        <p:nvSpPr>
          <p:cNvPr id="29" name="TextBox 28">
            <a:extLst>
              <a:ext uri="{FF2B5EF4-FFF2-40B4-BE49-F238E27FC236}">
                <a16:creationId xmlns:a16="http://schemas.microsoft.com/office/drawing/2014/main" id="{A051974E-187A-8244-9948-0FBAAC929A69}"/>
              </a:ext>
            </a:extLst>
          </p:cNvPr>
          <p:cNvSpPr txBox="1"/>
          <p:nvPr/>
        </p:nvSpPr>
        <p:spPr>
          <a:xfrm>
            <a:off x="8432801" y="729223"/>
            <a:ext cx="3890319" cy="461665"/>
          </a:xfrm>
          <a:prstGeom prst="rect">
            <a:avLst/>
          </a:prstGeom>
          <a:noFill/>
        </p:spPr>
        <p:txBody>
          <a:bodyPr wrap="square" rtlCol="0">
            <a:spAutoFit/>
          </a:bodyPr>
          <a:lstStyle/>
          <a:p>
            <a:pPr algn="ctr"/>
            <a:r>
              <a:rPr lang="en-US" sz="2400" dirty="0">
                <a:solidFill>
                  <a:srgbClr val="FF0000"/>
                </a:solidFill>
              </a:rPr>
              <a:t>School Must Come First!</a:t>
            </a:r>
          </a:p>
        </p:txBody>
      </p:sp>
      <p:grpSp>
        <p:nvGrpSpPr>
          <p:cNvPr id="15" name="Group 14">
            <a:extLst>
              <a:ext uri="{FF2B5EF4-FFF2-40B4-BE49-F238E27FC236}">
                <a16:creationId xmlns:a16="http://schemas.microsoft.com/office/drawing/2014/main" id="{253F2720-96D0-FADC-C1DB-9336185ED35E}"/>
              </a:ext>
            </a:extLst>
          </p:cNvPr>
          <p:cNvGrpSpPr/>
          <p:nvPr/>
        </p:nvGrpSpPr>
        <p:grpSpPr>
          <a:xfrm>
            <a:off x="3177825" y="726610"/>
            <a:ext cx="4325815" cy="3548683"/>
            <a:chOff x="3177825" y="726610"/>
            <a:chExt cx="4325815" cy="3548683"/>
          </a:xfrm>
        </p:grpSpPr>
        <p:grpSp>
          <p:nvGrpSpPr>
            <p:cNvPr id="3" name="Group 2">
              <a:extLst>
                <a:ext uri="{FF2B5EF4-FFF2-40B4-BE49-F238E27FC236}">
                  <a16:creationId xmlns:a16="http://schemas.microsoft.com/office/drawing/2014/main" id="{B6D146AF-90E0-E4A3-4E71-E65E0F15A8CB}"/>
                </a:ext>
              </a:extLst>
            </p:cNvPr>
            <p:cNvGrpSpPr/>
            <p:nvPr/>
          </p:nvGrpSpPr>
          <p:grpSpPr>
            <a:xfrm>
              <a:off x="3177825" y="1295527"/>
              <a:ext cx="2206976" cy="2979766"/>
              <a:chOff x="3177825" y="1295527"/>
              <a:chExt cx="2206976" cy="2979766"/>
            </a:xfrm>
          </p:grpSpPr>
          <p:pic>
            <p:nvPicPr>
              <p:cNvPr id="5" name="Picture 4">
                <a:extLst>
                  <a:ext uri="{FF2B5EF4-FFF2-40B4-BE49-F238E27FC236}">
                    <a16:creationId xmlns:a16="http://schemas.microsoft.com/office/drawing/2014/main" id="{A75A3CB6-C7DA-208E-C58F-7D2644494B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3389620" y="2080357"/>
                <a:ext cx="1783386" cy="2194936"/>
              </a:xfrm>
              <a:prstGeom prst="rect">
                <a:avLst/>
              </a:prstGeom>
            </p:spPr>
          </p:pic>
          <p:sp>
            <p:nvSpPr>
              <p:cNvPr id="8" name="TextBox 7">
                <a:extLst>
                  <a:ext uri="{FF2B5EF4-FFF2-40B4-BE49-F238E27FC236}">
                    <a16:creationId xmlns:a16="http://schemas.microsoft.com/office/drawing/2014/main" id="{AF89EE2E-B14A-66AB-5ED4-D3F5129EC532}"/>
                  </a:ext>
                </a:extLst>
              </p:cNvPr>
              <p:cNvSpPr txBox="1"/>
              <p:nvPr/>
            </p:nvSpPr>
            <p:spPr>
              <a:xfrm>
                <a:off x="3177825" y="1295527"/>
                <a:ext cx="2206976" cy="830997"/>
              </a:xfrm>
              <a:prstGeom prst="rect">
                <a:avLst/>
              </a:prstGeom>
              <a:noFill/>
            </p:spPr>
            <p:txBody>
              <a:bodyPr wrap="square" rtlCol="0">
                <a:spAutoFit/>
              </a:bodyPr>
              <a:lstStyle/>
              <a:p>
                <a:pPr algn="ctr"/>
                <a:r>
                  <a:rPr lang="en-US" sz="2400" dirty="0"/>
                  <a:t>Start the Journey!</a:t>
                </a:r>
              </a:p>
            </p:txBody>
          </p:sp>
        </p:grpSp>
        <p:sp>
          <p:nvSpPr>
            <p:cNvPr id="30" name="TextBox 29">
              <a:extLst>
                <a:ext uri="{FF2B5EF4-FFF2-40B4-BE49-F238E27FC236}">
                  <a16:creationId xmlns:a16="http://schemas.microsoft.com/office/drawing/2014/main" id="{3EA5FD0A-EB01-8A18-88E0-B36A62A81587}"/>
                </a:ext>
              </a:extLst>
            </p:cNvPr>
            <p:cNvSpPr txBox="1"/>
            <p:nvPr/>
          </p:nvSpPr>
          <p:spPr>
            <a:xfrm>
              <a:off x="4828172" y="726610"/>
              <a:ext cx="2675468" cy="523220"/>
            </a:xfrm>
            <a:prstGeom prst="rect">
              <a:avLst/>
            </a:prstGeom>
            <a:noFill/>
          </p:spPr>
          <p:txBody>
            <a:bodyPr wrap="square" rtlCol="0">
              <a:spAutoFit/>
            </a:bodyPr>
            <a:lstStyle/>
            <a:p>
              <a:r>
                <a:rPr lang="en-US" sz="2800" b="1" dirty="0"/>
                <a:t>Then…</a:t>
              </a:r>
            </a:p>
          </p:txBody>
        </p:sp>
      </p:grpSp>
    </p:spTree>
    <p:extLst>
      <p:ext uri="{BB962C8B-B14F-4D97-AF65-F5344CB8AC3E}">
        <p14:creationId xmlns:p14="http://schemas.microsoft.com/office/powerpoint/2010/main" val="3197858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B9284-6F42-435F-8617-4A16CA3ED45B}"/>
              </a:ext>
            </a:extLst>
          </p:cNvPr>
          <p:cNvSpPr>
            <a:spLocks noGrp="1"/>
          </p:cNvSpPr>
          <p:nvPr>
            <p:ph type="title"/>
          </p:nvPr>
        </p:nvSpPr>
        <p:spPr>
          <a:xfrm>
            <a:off x="4583289" y="228600"/>
            <a:ext cx="6770512" cy="576119"/>
          </a:xfrm>
        </p:spPr>
        <p:txBody>
          <a:bodyPr>
            <a:noAutofit/>
          </a:bodyPr>
          <a:lstStyle/>
          <a:p>
            <a:r>
              <a:rPr lang="en-US" sz="3200" dirty="0"/>
              <a:t>Your</a:t>
            </a:r>
            <a:r>
              <a:rPr lang="en-US" dirty="0"/>
              <a:t> Initial Entrepreneurial Challenges</a:t>
            </a:r>
          </a:p>
        </p:txBody>
      </p:sp>
      <p:grpSp>
        <p:nvGrpSpPr>
          <p:cNvPr id="9" name="Group 8">
            <a:extLst>
              <a:ext uri="{FF2B5EF4-FFF2-40B4-BE49-F238E27FC236}">
                <a16:creationId xmlns:a16="http://schemas.microsoft.com/office/drawing/2014/main" id="{B958DBFE-6A05-367F-5897-3258898ABA1B}"/>
              </a:ext>
            </a:extLst>
          </p:cNvPr>
          <p:cNvGrpSpPr/>
          <p:nvPr/>
        </p:nvGrpSpPr>
        <p:grpSpPr>
          <a:xfrm>
            <a:off x="718041" y="2168191"/>
            <a:ext cx="10514403" cy="912861"/>
            <a:chOff x="92990" y="1287954"/>
            <a:chExt cx="10514403" cy="912861"/>
          </a:xfrm>
        </p:grpSpPr>
        <p:sp>
          <p:nvSpPr>
            <p:cNvPr id="3" name="TextBox 2">
              <a:extLst>
                <a:ext uri="{FF2B5EF4-FFF2-40B4-BE49-F238E27FC236}">
                  <a16:creationId xmlns:a16="http://schemas.microsoft.com/office/drawing/2014/main" id="{A4C5224C-7C51-4919-A419-256CEBEE6570}"/>
                </a:ext>
              </a:extLst>
            </p:cNvPr>
            <p:cNvSpPr txBox="1"/>
            <p:nvPr/>
          </p:nvSpPr>
          <p:spPr>
            <a:xfrm>
              <a:off x="1157468" y="1287954"/>
              <a:ext cx="9449925" cy="830997"/>
            </a:xfrm>
            <a:prstGeom prst="rect">
              <a:avLst/>
            </a:prstGeom>
            <a:noFill/>
          </p:spPr>
          <p:txBody>
            <a:bodyPr wrap="square" rtlCol="0">
              <a:spAutoFit/>
            </a:bodyPr>
            <a:lstStyle/>
            <a:p>
              <a:r>
                <a:rPr lang="en-US" sz="2400" dirty="0"/>
                <a:t>Clearly and concisely defined and validated the situation (problem) that you are addressing.</a:t>
              </a:r>
            </a:p>
          </p:txBody>
        </p:sp>
        <p:pic>
          <p:nvPicPr>
            <p:cNvPr id="34" name="Picture 33" descr="A picture containing dark, umbrella&#10;&#10;Description automatically generated">
              <a:extLst>
                <a:ext uri="{FF2B5EF4-FFF2-40B4-BE49-F238E27FC236}">
                  <a16:creationId xmlns:a16="http://schemas.microsoft.com/office/drawing/2014/main" id="{FBC77168-A539-45AF-A14C-D375284F4C07}"/>
                </a:ext>
              </a:extLst>
            </p:cNvPr>
            <p:cNvPicPr>
              <a:picLocks noChangeAspect="1"/>
            </p:cNvPicPr>
            <p:nvPr/>
          </p:nvPicPr>
          <p:blipFill rotWithShape="1">
            <a:blip r:embed="rId3">
              <a:extLst>
                <a:ext uri="{28A0092B-C50C-407E-A947-70E740481C1C}">
                  <a14:useLocalDpi xmlns:a14="http://schemas.microsoft.com/office/drawing/2010/main" val="0"/>
                </a:ext>
              </a:extLst>
            </a:blip>
            <a:srcRect t="25977"/>
            <a:stretch/>
          </p:blipFill>
          <p:spPr>
            <a:xfrm>
              <a:off x="92990" y="1329200"/>
              <a:ext cx="833407" cy="871615"/>
            </a:xfrm>
            <a:prstGeom prst="rect">
              <a:avLst/>
            </a:prstGeom>
          </p:spPr>
        </p:pic>
      </p:grpSp>
      <p:grpSp>
        <p:nvGrpSpPr>
          <p:cNvPr id="10" name="Group 9">
            <a:extLst>
              <a:ext uri="{FF2B5EF4-FFF2-40B4-BE49-F238E27FC236}">
                <a16:creationId xmlns:a16="http://schemas.microsoft.com/office/drawing/2014/main" id="{B44AF107-D98B-E1E7-78D5-376D721B7A7A}"/>
              </a:ext>
            </a:extLst>
          </p:cNvPr>
          <p:cNvGrpSpPr/>
          <p:nvPr/>
        </p:nvGrpSpPr>
        <p:grpSpPr>
          <a:xfrm>
            <a:off x="718041" y="3050928"/>
            <a:ext cx="10891384" cy="912861"/>
            <a:chOff x="92990" y="2352481"/>
            <a:chExt cx="10891384" cy="912861"/>
          </a:xfrm>
        </p:grpSpPr>
        <p:sp>
          <p:nvSpPr>
            <p:cNvPr id="4" name="TextBox 3">
              <a:extLst>
                <a:ext uri="{FF2B5EF4-FFF2-40B4-BE49-F238E27FC236}">
                  <a16:creationId xmlns:a16="http://schemas.microsoft.com/office/drawing/2014/main" id="{EA7C959F-0B29-456D-9D57-8AA4202A9EA6}"/>
                </a:ext>
              </a:extLst>
            </p:cNvPr>
            <p:cNvSpPr txBox="1"/>
            <p:nvPr/>
          </p:nvSpPr>
          <p:spPr>
            <a:xfrm>
              <a:off x="1157468" y="2352481"/>
              <a:ext cx="9826906" cy="830997"/>
            </a:xfrm>
            <a:prstGeom prst="rect">
              <a:avLst/>
            </a:prstGeom>
            <a:noFill/>
          </p:spPr>
          <p:txBody>
            <a:bodyPr wrap="square" rtlCol="0">
              <a:spAutoFit/>
            </a:bodyPr>
            <a:lstStyle/>
            <a:p>
              <a:r>
                <a:rPr lang="en-US" sz="2400" dirty="0"/>
                <a:t>Have a simple way of explaining how you will help the customer meet their (not your) goals.</a:t>
              </a:r>
            </a:p>
          </p:txBody>
        </p:sp>
        <p:pic>
          <p:nvPicPr>
            <p:cNvPr id="36" name="Picture 35" descr="A picture containing dark, umbrella&#10;&#10;Description automatically generated">
              <a:extLst>
                <a:ext uri="{FF2B5EF4-FFF2-40B4-BE49-F238E27FC236}">
                  <a16:creationId xmlns:a16="http://schemas.microsoft.com/office/drawing/2014/main" id="{467A817A-4A95-4BB0-BC74-37F3E7D9F77E}"/>
                </a:ext>
              </a:extLst>
            </p:cNvPr>
            <p:cNvPicPr>
              <a:picLocks noChangeAspect="1"/>
            </p:cNvPicPr>
            <p:nvPr/>
          </p:nvPicPr>
          <p:blipFill rotWithShape="1">
            <a:blip r:embed="rId3">
              <a:extLst>
                <a:ext uri="{28A0092B-C50C-407E-A947-70E740481C1C}">
                  <a14:useLocalDpi xmlns:a14="http://schemas.microsoft.com/office/drawing/2010/main" val="0"/>
                </a:ext>
              </a:extLst>
            </a:blip>
            <a:srcRect t="25977"/>
            <a:stretch/>
          </p:blipFill>
          <p:spPr>
            <a:xfrm>
              <a:off x="92990" y="2393727"/>
              <a:ext cx="833407" cy="871615"/>
            </a:xfrm>
            <a:prstGeom prst="rect">
              <a:avLst/>
            </a:prstGeom>
          </p:spPr>
        </p:pic>
      </p:grpSp>
      <p:grpSp>
        <p:nvGrpSpPr>
          <p:cNvPr id="11" name="Group 10">
            <a:extLst>
              <a:ext uri="{FF2B5EF4-FFF2-40B4-BE49-F238E27FC236}">
                <a16:creationId xmlns:a16="http://schemas.microsoft.com/office/drawing/2014/main" id="{5A9C9B5D-E76C-FFE2-4FB5-4808C6B5E24D}"/>
              </a:ext>
            </a:extLst>
          </p:cNvPr>
          <p:cNvGrpSpPr/>
          <p:nvPr/>
        </p:nvGrpSpPr>
        <p:grpSpPr>
          <a:xfrm>
            <a:off x="718041" y="3933665"/>
            <a:ext cx="10102773" cy="871615"/>
            <a:chOff x="92990" y="3166666"/>
            <a:chExt cx="10102773" cy="871615"/>
          </a:xfrm>
        </p:grpSpPr>
        <p:sp>
          <p:nvSpPr>
            <p:cNvPr id="5" name="TextBox 4">
              <a:extLst>
                <a:ext uri="{FF2B5EF4-FFF2-40B4-BE49-F238E27FC236}">
                  <a16:creationId xmlns:a16="http://schemas.microsoft.com/office/drawing/2014/main" id="{9E570065-1C9D-4C47-B276-43197536DF68}"/>
                </a:ext>
              </a:extLst>
            </p:cNvPr>
            <p:cNvSpPr txBox="1"/>
            <p:nvPr/>
          </p:nvSpPr>
          <p:spPr>
            <a:xfrm>
              <a:off x="1157468" y="3340863"/>
              <a:ext cx="9038295" cy="461665"/>
            </a:xfrm>
            <a:prstGeom prst="rect">
              <a:avLst/>
            </a:prstGeom>
            <a:noFill/>
          </p:spPr>
          <p:txBody>
            <a:bodyPr wrap="square" rtlCol="0">
              <a:spAutoFit/>
            </a:bodyPr>
            <a:lstStyle/>
            <a:p>
              <a:r>
                <a:rPr lang="en-US" sz="2400" dirty="0"/>
                <a:t>Be open to negative feedback and course corrections.</a:t>
              </a:r>
            </a:p>
          </p:txBody>
        </p:sp>
        <p:pic>
          <p:nvPicPr>
            <p:cNvPr id="38" name="Picture 37" descr="A picture containing dark, umbrella&#10;&#10;Description automatically generated">
              <a:extLst>
                <a:ext uri="{FF2B5EF4-FFF2-40B4-BE49-F238E27FC236}">
                  <a16:creationId xmlns:a16="http://schemas.microsoft.com/office/drawing/2014/main" id="{7EF13524-D172-4BA7-BC0D-EA1AA0A56AD4}"/>
                </a:ext>
              </a:extLst>
            </p:cNvPr>
            <p:cNvPicPr>
              <a:picLocks noChangeAspect="1"/>
            </p:cNvPicPr>
            <p:nvPr/>
          </p:nvPicPr>
          <p:blipFill rotWithShape="1">
            <a:blip r:embed="rId3">
              <a:extLst>
                <a:ext uri="{28A0092B-C50C-407E-A947-70E740481C1C}">
                  <a14:useLocalDpi xmlns:a14="http://schemas.microsoft.com/office/drawing/2010/main" val="0"/>
                </a:ext>
              </a:extLst>
            </a:blip>
            <a:srcRect t="25977"/>
            <a:stretch/>
          </p:blipFill>
          <p:spPr>
            <a:xfrm>
              <a:off x="92990" y="3166666"/>
              <a:ext cx="833407" cy="871615"/>
            </a:xfrm>
            <a:prstGeom prst="rect">
              <a:avLst/>
            </a:prstGeom>
          </p:spPr>
        </p:pic>
      </p:grpSp>
      <p:grpSp>
        <p:nvGrpSpPr>
          <p:cNvPr id="13" name="Group 12">
            <a:extLst>
              <a:ext uri="{FF2B5EF4-FFF2-40B4-BE49-F238E27FC236}">
                <a16:creationId xmlns:a16="http://schemas.microsoft.com/office/drawing/2014/main" id="{78107B31-E625-3638-54C8-6C5BDDCD8055}"/>
              </a:ext>
            </a:extLst>
          </p:cNvPr>
          <p:cNvGrpSpPr/>
          <p:nvPr/>
        </p:nvGrpSpPr>
        <p:grpSpPr>
          <a:xfrm>
            <a:off x="718041" y="4775156"/>
            <a:ext cx="11172613" cy="871615"/>
            <a:chOff x="92990" y="3966978"/>
            <a:chExt cx="11172613" cy="871615"/>
          </a:xfrm>
        </p:grpSpPr>
        <p:sp>
          <p:nvSpPr>
            <p:cNvPr id="6" name="TextBox 5">
              <a:extLst>
                <a:ext uri="{FF2B5EF4-FFF2-40B4-BE49-F238E27FC236}">
                  <a16:creationId xmlns:a16="http://schemas.microsoft.com/office/drawing/2014/main" id="{AF22284B-93B0-4202-A03E-433D0B4E80AB}"/>
                </a:ext>
              </a:extLst>
            </p:cNvPr>
            <p:cNvSpPr txBox="1"/>
            <p:nvPr/>
          </p:nvSpPr>
          <p:spPr>
            <a:xfrm>
              <a:off x="1157468" y="4141175"/>
              <a:ext cx="10108135" cy="461665"/>
            </a:xfrm>
            <a:prstGeom prst="rect">
              <a:avLst/>
            </a:prstGeom>
            <a:noFill/>
          </p:spPr>
          <p:txBody>
            <a:bodyPr wrap="square" rtlCol="0">
              <a:spAutoFit/>
            </a:bodyPr>
            <a:lstStyle/>
            <a:p>
              <a:r>
                <a:rPr lang="en-US" sz="2400" dirty="0"/>
                <a:t>Working with others that will provide </a:t>
              </a:r>
              <a:r>
                <a:rPr lang="en-US" sz="2400" b="1" u="sng" dirty="0"/>
                <a:t>honest</a:t>
              </a:r>
              <a:r>
                <a:rPr lang="en-US" sz="2400" dirty="0"/>
                <a:t> feedback.</a:t>
              </a:r>
            </a:p>
          </p:txBody>
        </p:sp>
        <p:pic>
          <p:nvPicPr>
            <p:cNvPr id="40" name="Picture 39" descr="A picture containing dark, umbrella&#10;&#10;Description automatically generated">
              <a:extLst>
                <a:ext uri="{FF2B5EF4-FFF2-40B4-BE49-F238E27FC236}">
                  <a16:creationId xmlns:a16="http://schemas.microsoft.com/office/drawing/2014/main" id="{B1F1B879-CCE1-447D-96BA-73AFF0D3855B}"/>
                </a:ext>
              </a:extLst>
            </p:cNvPr>
            <p:cNvPicPr>
              <a:picLocks noChangeAspect="1"/>
            </p:cNvPicPr>
            <p:nvPr/>
          </p:nvPicPr>
          <p:blipFill rotWithShape="1">
            <a:blip r:embed="rId3">
              <a:extLst>
                <a:ext uri="{28A0092B-C50C-407E-A947-70E740481C1C}">
                  <a14:useLocalDpi xmlns:a14="http://schemas.microsoft.com/office/drawing/2010/main" val="0"/>
                </a:ext>
              </a:extLst>
            </a:blip>
            <a:srcRect t="25977"/>
            <a:stretch/>
          </p:blipFill>
          <p:spPr>
            <a:xfrm>
              <a:off x="92990" y="3966978"/>
              <a:ext cx="833407" cy="871615"/>
            </a:xfrm>
            <a:prstGeom prst="rect">
              <a:avLst/>
            </a:prstGeom>
          </p:spPr>
        </p:pic>
      </p:grpSp>
      <p:grpSp>
        <p:nvGrpSpPr>
          <p:cNvPr id="14" name="Group 13">
            <a:extLst>
              <a:ext uri="{FF2B5EF4-FFF2-40B4-BE49-F238E27FC236}">
                <a16:creationId xmlns:a16="http://schemas.microsoft.com/office/drawing/2014/main" id="{25630595-E201-8451-9628-8095E392349B}"/>
              </a:ext>
            </a:extLst>
          </p:cNvPr>
          <p:cNvGrpSpPr/>
          <p:nvPr/>
        </p:nvGrpSpPr>
        <p:grpSpPr>
          <a:xfrm>
            <a:off x="718041" y="5616647"/>
            <a:ext cx="11400672" cy="871615"/>
            <a:chOff x="92990" y="4831436"/>
            <a:chExt cx="11400672" cy="871615"/>
          </a:xfrm>
        </p:grpSpPr>
        <p:sp>
          <p:nvSpPr>
            <p:cNvPr id="7" name="TextBox 6">
              <a:extLst>
                <a:ext uri="{FF2B5EF4-FFF2-40B4-BE49-F238E27FC236}">
                  <a16:creationId xmlns:a16="http://schemas.microsoft.com/office/drawing/2014/main" id="{66A80F6D-9538-4199-A8E4-4DC597C76DC8}"/>
                </a:ext>
              </a:extLst>
            </p:cNvPr>
            <p:cNvSpPr txBox="1"/>
            <p:nvPr/>
          </p:nvSpPr>
          <p:spPr>
            <a:xfrm>
              <a:off x="1157468" y="5005633"/>
              <a:ext cx="10336194" cy="461665"/>
            </a:xfrm>
            <a:prstGeom prst="rect">
              <a:avLst/>
            </a:prstGeom>
            <a:noFill/>
          </p:spPr>
          <p:txBody>
            <a:bodyPr wrap="square" rtlCol="0">
              <a:spAutoFit/>
            </a:bodyPr>
            <a:lstStyle/>
            <a:p>
              <a:r>
                <a:rPr lang="en-US" sz="2400" dirty="0"/>
                <a:t>BE willing to “regroup” or start over with something else.</a:t>
              </a:r>
            </a:p>
          </p:txBody>
        </p:sp>
        <p:pic>
          <p:nvPicPr>
            <p:cNvPr id="42" name="Picture 41" descr="A picture containing dark, umbrella&#10;&#10;Description automatically generated">
              <a:extLst>
                <a:ext uri="{FF2B5EF4-FFF2-40B4-BE49-F238E27FC236}">
                  <a16:creationId xmlns:a16="http://schemas.microsoft.com/office/drawing/2014/main" id="{40C89455-6634-46AF-A755-B72F381D3862}"/>
                </a:ext>
              </a:extLst>
            </p:cNvPr>
            <p:cNvPicPr>
              <a:picLocks noChangeAspect="1"/>
            </p:cNvPicPr>
            <p:nvPr/>
          </p:nvPicPr>
          <p:blipFill rotWithShape="1">
            <a:blip r:embed="rId3">
              <a:extLst>
                <a:ext uri="{28A0092B-C50C-407E-A947-70E740481C1C}">
                  <a14:useLocalDpi xmlns:a14="http://schemas.microsoft.com/office/drawing/2010/main" val="0"/>
                </a:ext>
              </a:extLst>
            </a:blip>
            <a:srcRect t="25977"/>
            <a:stretch/>
          </p:blipFill>
          <p:spPr>
            <a:xfrm>
              <a:off x="92990" y="4831436"/>
              <a:ext cx="833407" cy="871615"/>
            </a:xfrm>
            <a:prstGeom prst="rect">
              <a:avLst/>
            </a:prstGeom>
          </p:spPr>
        </p:pic>
      </p:grpSp>
      <p:grpSp>
        <p:nvGrpSpPr>
          <p:cNvPr id="8" name="Group 7">
            <a:extLst>
              <a:ext uri="{FF2B5EF4-FFF2-40B4-BE49-F238E27FC236}">
                <a16:creationId xmlns:a16="http://schemas.microsoft.com/office/drawing/2014/main" id="{2DEA19CA-5F5D-119D-70EB-9E1BF549558E}"/>
              </a:ext>
            </a:extLst>
          </p:cNvPr>
          <p:cNvGrpSpPr/>
          <p:nvPr/>
        </p:nvGrpSpPr>
        <p:grpSpPr>
          <a:xfrm>
            <a:off x="718041" y="1283363"/>
            <a:ext cx="10576844" cy="914952"/>
            <a:chOff x="324061" y="-3725306"/>
            <a:chExt cx="10576844" cy="914952"/>
          </a:xfrm>
        </p:grpSpPr>
        <p:sp>
          <p:nvSpPr>
            <p:cNvPr id="12" name="TextBox 11">
              <a:extLst>
                <a:ext uri="{FF2B5EF4-FFF2-40B4-BE49-F238E27FC236}">
                  <a16:creationId xmlns:a16="http://schemas.microsoft.com/office/drawing/2014/main" id="{13CD03CA-E335-3E92-6961-975A82A2F9D3}"/>
                </a:ext>
              </a:extLst>
            </p:cNvPr>
            <p:cNvSpPr txBox="1"/>
            <p:nvPr/>
          </p:nvSpPr>
          <p:spPr>
            <a:xfrm>
              <a:off x="1450980" y="-3725306"/>
              <a:ext cx="9449925" cy="830997"/>
            </a:xfrm>
            <a:prstGeom prst="rect">
              <a:avLst/>
            </a:prstGeom>
            <a:noFill/>
          </p:spPr>
          <p:txBody>
            <a:bodyPr wrap="square" rtlCol="0">
              <a:spAutoFit/>
            </a:bodyPr>
            <a:lstStyle/>
            <a:p>
              <a:r>
                <a:rPr lang="en-US" sz="2400" dirty="0"/>
                <a:t>Pick an opportunity that interests you – the size and scope do not matter.  This is all about learning.</a:t>
              </a:r>
            </a:p>
          </p:txBody>
        </p:sp>
        <p:pic>
          <p:nvPicPr>
            <p:cNvPr id="15" name="Picture 14" descr="A picture containing dark, umbrella&#10;&#10;Description automatically generated">
              <a:extLst>
                <a:ext uri="{FF2B5EF4-FFF2-40B4-BE49-F238E27FC236}">
                  <a16:creationId xmlns:a16="http://schemas.microsoft.com/office/drawing/2014/main" id="{13D5FDB9-88BC-C293-E40E-FE5DAD5685C7}"/>
                </a:ext>
              </a:extLst>
            </p:cNvPr>
            <p:cNvPicPr>
              <a:picLocks noChangeAspect="1"/>
            </p:cNvPicPr>
            <p:nvPr/>
          </p:nvPicPr>
          <p:blipFill rotWithShape="1">
            <a:blip r:embed="rId3">
              <a:extLst>
                <a:ext uri="{28A0092B-C50C-407E-A947-70E740481C1C}">
                  <a14:useLocalDpi xmlns:a14="http://schemas.microsoft.com/office/drawing/2010/main" val="0"/>
                </a:ext>
              </a:extLst>
            </a:blip>
            <a:srcRect t="25977"/>
            <a:stretch/>
          </p:blipFill>
          <p:spPr>
            <a:xfrm>
              <a:off x="324061" y="-3681969"/>
              <a:ext cx="833407" cy="871615"/>
            </a:xfrm>
            <a:prstGeom prst="rect">
              <a:avLst/>
            </a:prstGeom>
          </p:spPr>
        </p:pic>
      </p:grpSp>
      <p:sp>
        <p:nvSpPr>
          <p:cNvPr id="16" name="Slide Number Placeholder 2">
            <a:extLst>
              <a:ext uri="{FF2B5EF4-FFF2-40B4-BE49-F238E27FC236}">
                <a16:creationId xmlns:a16="http://schemas.microsoft.com/office/drawing/2014/main" id="{0846B68E-4357-77FD-40CD-2D76EFFFA195}"/>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8DF28D3-48BD-4648-9818-9E78F593EEE9}" type="slidenum">
              <a:rPr lang="en-US" smtClean="0"/>
              <a:pPr/>
              <a:t>34</a:t>
            </a:fld>
            <a:endParaRPr lang="en-US" dirty="0"/>
          </a:p>
        </p:txBody>
      </p:sp>
    </p:spTree>
    <p:extLst>
      <p:ext uri="{BB962C8B-B14F-4D97-AF65-F5344CB8AC3E}">
        <p14:creationId xmlns:p14="http://schemas.microsoft.com/office/powerpoint/2010/main" val="268492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CAF592-570A-ED3C-3A4B-3A2577590E9A}"/>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017176F8-4107-B2B0-29A1-74BE3AAC44C2}"/>
              </a:ext>
            </a:extLst>
          </p:cNvPr>
          <p:cNvSpPr txBox="1">
            <a:spLocks noGrp="1"/>
          </p:cNvSpPr>
          <p:nvPr>
            <p:ph type="title"/>
          </p:nvPr>
        </p:nvSpPr>
        <p:spPr>
          <a:prstGeom prst="rect">
            <a:avLst/>
          </a:prstGeom>
          <a:effectLst>
            <a:outerShdw blurRad="203200" dist="25400" dir="5400000" rotWithShape="0">
              <a:srgbClr val="000000">
                <a:alpha val="8052"/>
              </a:srgbClr>
            </a:outerShdw>
          </a:effectLst>
        </p:spPr>
        <p:txBody>
          <a:bodyPr>
            <a:normAutofit/>
          </a:bodyPr>
          <a:lstStyle>
            <a:lvl1pPr algn="r" defTabSz="796885">
              <a:defRPr sz="9700"/>
            </a:lvl1pPr>
          </a:lstStyle>
          <a:p>
            <a:r>
              <a:rPr lang="en-US" sz="2800" dirty="0"/>
              <a:t>What to do #1?</a:t>
            </a:r>
            <a:endParaRPr sz="2800" dirty="0"/>
          </a:p>
        </p:txBody>
      </p:sp>
      <p:sp>
        <p:nvSpPr>
          <p:cNvPr id="2" name="Slide Number Placeholder 1">
            <a:extLst>
              <a:ext uri="{FF2B5EF4-FFF2-40B4-BE49-F238E27FC236}">
                <a16:creationId xmlns:a16="http://schemas.microsoft.com/office/drawing/2014/main" id="{8695ADCF-7AD1-EBE9-ECA1-A2B6F71C7D7D}"/>
              </a:ext>
            </a:extLst>
          </p:cNvPr>
          <p:cNvSpPr>
            <a:spLocks noGrp="1"/>
          </p:cNvSpPr>
          <p:nvPr>
            <p:ph type="sldNum" sz="quarter" idx="4294967295"/>
          </p:nvPr>
        </p:nvSpPr>
        <p:spPr>
          <a:xfrm>
            <a:off x="9448800" y="6105525"/>
            <a:ext cx="2743200" cy="365125"/>
          </a:xfrm>
        </p:spPr>
        <p:txBody>
          <a:bodyPr/>
          <a:lstStyle/>
          <a:p>
            <a:fld id="{08DF28D3-48BD-4648-9818-9E78F593EEE9}" type="slidenum">
              <a:rPr lang="en-US" smtClean="0"/>
              <a:t>35</a:t>
            </a:fld>
            <a:endParaRPr lang="en-US" dirty="0"/>
          </a:p>
        </p:txBody>
      </p:sp>
      <p:sp>
        <p:nvSpPr>
          <p:cNvPr id="3" name="TextBox 2">
            <a:extLst>
              <a:ext uri="{FF2B5EF4-FFF2-40B4-BE49-F238E27FC236}">
                <a16:creationId xmlns:a16="http://schemas.microsoft.com/office/drawing/2014/main" id="{8700B3FD-5D9B-DFAC-E60A-6F0EF11C7CC1}"/>
              </a:ext>
            </a:extLst>
          </p:cNvPr>
          <p:cNvSpPr txBox="1"/>
          <p:nvPr/>
        </p:nvSpPr>
        <p:spPr>
          <a:xfrm>
            <a:off x="1546578" y="1064364"/>
            <a:ext cx="9550402" cy="5309146"/>
          </a:xfrm>
          <a:prstGeom prst="rect">
            <a:avLst/>
          </a:prstGeom>
          <a:noFill/>
        </p:spPr>
        <p:txBody>
          <a:bodyPr wrap="square" rtlCol="0">
            <a:spAutoFit/>
          </a:bodyPr>
          <a:lstStyle/>
          <a:p>
            <a:pPr marL="342900" indent="-342900">
              <a:spcAft>
                <a:spcPts val="900"/>
              </a:spcAft>
              <a:buFont typeface="+mj-lt"/>
              <a:buAutoNum type="arabicPeriod"/>
            </a:pPr>
            <a:r>
              <a:rPr lang="en-US" sz="2400" i="1" u="sng" dirty="0"/>
              <a:t>School MUST COME FIRST!</a:t>
            </a:r>
          </a:p>
          <a:p>
            <a:pPr marL="342900" indent="-342900">
              <a:spcAft>
                <a:spcPts val="900"/>
              </a:spcAft>
              <a:buFont typeface="+mj-lt"/>
              <a:buAutoNum type="arabicPeriod"/>
            </a:pPr>
            <a:r>
              <a:rPr lang="en-US" sz="2400" dirty="0"/>
              <a:t>Develop real time face to face communication skills</a:t>
            </a:r>
          </a:p>
          <a:p>
            <a:pPr marL="800100" lvl="1" indent="-342900">
              <a:spcAft>
                <a:spcPts val="900"/>
              </a:spcAft>
              <a:buFont typeface="Arial" panose="020B0604020202020204" pitchFamily="34" charset="0"/>
              <a:buChar char="•"/>
            </a:pPr>
            <a:r>
              <a:rPr lang="en-US" sz="2400" dirty="0"/>
              <a:t>Learn how to REALLY listen and hear what is being said and not said</a:t>
            </a:r>
          </a:p>
          <a:p>
            <a:pPr marL="800100" lvl="1" indent="-342900">
              <a:spcAft>
                <a:spcPts val="900"/>
              </a:spcAft>
              <a:buFont typeface="Arial" panose="020B0604020202020204" pitchFamily="34" charset="0"/>
              <a:buChar char="•"/>
            </a:pPr>
            <a:r>
              <a:rPr lang="en-US" sz="2400" dirty="0"/>
              <a:t>Learn how to speak clearly and concisely</a:t>
            </a:r>
          </a:p>
          <a:p>
            <a:pPr marL="800100" lvl="1" indent="-342900">
              <a:spcAft>
                <a:spcPts val="900"/>
              </a:spcAft>
              <a:buFont typeface="Arial" panose="020B0604020202020204" pitchFamily="34" charset="0"/>
              <a:buChar char="•"/>
            </a:pPr>
            <a:r>
              <a:rPr lang="en-US" sz="2400" dirty="0"/>
              <a:t>Observe and ask why and also ask why not</a:t>
            </a:r>
          </a:p>
          <a:p>
            <a:pPr marL="342900" indent="-342900">
              <a:spcAft>
                <a:spcPts val="900"/>
              </a:spcAft>
              <a:buFont typeface="+mj-lt"/>
              <a:buAutoNum type="arabicPeriod"/>
            </a:pPr>
            <a:r>
              <a:rPr lang="en-US" sz="2400" dirty="0"/>
              <a:t>Think about what you are good at and what you enjoy</a:t>
            </a:r>
          </a:p>
          <a:p>
            <a:pPr marL="342900" indent="-342900">
              <a:spcAft>
                <a:spcPts val="900"/>
              </a:spcAft>
              <a:buFont typeface="+mj-lt"/>
              <a:buAutoNum type="arabicPeriod"/>
            </a:pPr>
            <a:r>
              <a:rPr lang="en-US" sz="2400" dirty="0"/>
              <a:t>Look for problems that you find interesting and would like to pursue</a:t>
            </a:r>
          </a:p>
          <a:p>
            <a:pPr marL="800100" lvl="1" indent="-342900">
              <a:spcAft>
                <a:spcPts val="900"/>
              </a:spcAft>
              <a:buFont typeface="Arial" panose="020B0604020202020204" pitchFamily="34" charset="0"/>
              <a:buChar char="•"/>
            </a:pPr>
            <a:r>
              <a:rPr lang="en-US" sz="2400" dirty="0"/>
              <a:t>Answer the question “I could do it, but should I?”</a:t>
            </a:r>
          </a:p>
          <a:p>
            <a:pPr marL="800100" lvl="1" indent="-342900">
              <a:spcAft>
                <a:spcPts val="900"/>
              </a:spcAft>
              <a:buFont typeface="Arial" panose="020B0604020202020204" pitchFamily="34" charset="0"/>
              <a:buChar char="•"/>
            </a:pPr>
            <a:r>
              <a:rPr lang="en-US" sz="2400" dirty="0"/>
              <a:t>Formulate the problem and your intended solution</a:t>
            </a:r>
          </a:p>
          <a:p>
            <a:pPr marL="800100" lvl="1" indent="-342900">
              <a:spcAft>
                <a:spcPts val="900"/>
              </a:spcAft>
              <a:buFont typeface="Arial" panose="020B0604020202020204" pitchFamily="34" charset="0"/>
              <a:buChar char="•"/>
            </a:pPr>
            <a:r>
              <a:rPr lang="en-US" sz="2400" dirty="0"/>
              <a:t>Socialize both</a:t>
            </a:r>
          </a:p>
          <a:p>
            <a:pPr marL="800100" lvl="1" indent="-342900">
              <a:spcAft>
                <a:spcPts val="900"/>
              </a:spcAft>
              <a:buFont typeface="Arial" panose="020B0604020202020204" pitchFamily="34" charset="0"/>
              <a:buChar char="•"/>
            </a:pPr>
            <a:r>
              <a:rPr lang="en-US" sz="2400" dirty="0"/>
              <a:t>Look for honest feedback</a:t>
            </a:r>
          </a:p>
        </p:txBody>
      </p:sp>
    </p:spTree>
    <p:extLst>
      <p:ext uri="{BB962C8B-B14F-4D97-AF65-F5344CB8AC3E}">
        <p14:creationId xmlns:p14="http://schemas.microsoft.com/office/powerpoint/2010/main" val="3700461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1B0A61A-90FC-CAA5-D4DB-5292F35246D5}"/>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C5724B22-C510-D08D-1EDB-27C47502EA3B}"/>
              </a:ext>
            </a:extLst>
          </p:cNvPr>
          <p:cNvSpPr txBox="1">
            <a:spLocks noGrp="1"/>
          </p:cNvSpPr>
          <p:nvPr>
            <p:ph type="title"/>
          </p:nvPr>
        </p:nvSpPr>
        <p:spPr>
          <a:prstGeom prst="rect">
            <a:avLst/>
          </a:prstGeom>
          <a:effectLst>
            <a:outerShdw blurRad="203200" dist="25400" dir="5400000" rotWithShape="0">
              <a:srgbClr val="000000">
                <a:alpha val="8052"/>
              </a:srgbClr>
            </a:outerShdw>
          </a:effectLst>
        </p:spPr>
        <p:txBody>
          <a:bodyPr>
            <a:normAutofit/>
          </a:bodyPr>
          <a:lstStyle>
            <a:lvl1pPr algn="r" defTabSz="796885">
              <a:defRPr sz="9700"/>
            </a:lvl1pPr>
          </a:lstStyle>
          <a:p>
            <a:r>
              <a:rPr lang="en-US" sz="2800" dirty="0"/>
              <a:t>What to do  #2?</a:t>
            </a:r>
            <a:endParaRPr sz="2800" dirty="0"/>
          </a:p>
        </p:txBody>
      </p:sp>
      <p:sp>
        <p:nvSpPr>
          <p:cNvPr id="2" name="Slide Number Placeholder 1">
            <a:extLst>
              <a:ext uri="{FF2B5EF4-FFF2-40B4-BE49-F238E27FC236}">
                <a16:creationId xmlns:a16="http://schemas.microsoft.com/office/drawing/2014/main" id="{43C9E615-4327-E3EA-AB97-3EA68B08ABB8}"/>
              </a:ext>
            </a:extLst>
          </p:cNvPr>
          <p:cNvSpPr>
            <a:spLocks noGrp="1"/>
          </p:cNvSpPr>
          <p:nvPr>
            <p:ph type="sldNum" sz="quarter" idx="4294967295"/>
          </p:nvPr>
        </p:nvSpPr>
        <p:spPr>
          <a:xfrm>
            <a:off x="9448800" y="6105525"/>
            <a:ext cx="2743200" cy="365125"/>
          </a:xfrm>
        </p:spPr>
        <p:txBody>
          <a:bodyPr/>
          <a:lstStyle/>
          <a:p>
            <a:fld id="{08DF28D3-48BD-4648-9818-9E78F593EEE9}" type="slidenum">
              <a:rPr lang="en-US" smtClean="0"/>
              <a:t>36</a:t>
            </a:fld>
            <a:endParaRPr lang="en-US" dirty="0"/>
          </a:p>
        </p:txBody>
      </p:sp>
      <p:sp>
        <p:nvSpPr>
          <p:cNvPr id="3" name="TextBox 2">
            <a:extLst>
              <a:ext uri="{FF2B5EF4-FFF2-40B4-BE49-F238E27FC236}">
                <a16:creationId xmlns:a16="http://schemas.microsoft.com/office/drawing/2014/main" id="{EB5CD91E-B325-32E7-D5F1-23D27778319F}"/>
              </a:ext>
            </a:extLst>
          </p:cNvPr>
          <p:cNvSpPr txBox="1"/>
          <p:nvPr/>
        </p:nvSpPr>
        <p:spPr>
          <a:xfrm>
            <a:off x="1740909" y="1289446"/>
            <a:ext cx="9612891" cy="4647426"/>
          </a:xfrm>
          <a:prstGeom prst="rect">
            <a:avLst/>
          </a:prstGeom>
          <a:noFill/>
        </p:spPr>
        <p:txBody>
          <a:bodyPr wrap="square" rtlCol="0">
            <a:spAutoFit/>
          </a:bodyPr>
          <a:lstStyle/>
          <a:p>
            <a:pPr marL="457200" indent="-457200">
              <a:spcAft>
                <a:spcPts val="1200"/>
              </a:spcAft>
              <a:buFont typeface="+mj-lt"/>
              <a:buAutoNum type="arabicPeriod" startAt="5"/>
            </a:pPr>
            <a:r>
              <a:rPr lang="en-US" sz="2400" dirty="0"/>
              <a:t>Find a mentor, share your ideas and LISTEN!</a:t>
            </a:r>
          </a:p>
          <a:p>
            <a:pPr marL="914400" lvl="1" indent="-457200">
              <a:spcAft>
                <a:spcPts val="1200"/>
              </a:spcAft>
              <a:buFont typeface="Arial" panose="020B0604020202020204" pitchFamily="34" charset="0"/>
              <a:buChar char="•"/>
            </a:pPr>
            <a:r>
              <a:rPr lang="en-US" sz="2400" dirty="0"/>
              <a:t>Ask for their candid opinion</a:t>
            </a:r>
          </a:p>
          <a:p>
            <a:pPr marL="457200" indent="-457200">
              <a:spcAft>
                <a:spcPts val="1200"/>
              </a:spcAft>
              <a:buFont typeface="+mj-lt"/>
              <a:buAutoNum type="arabicPeriod" startAt="5"/>
            </a:pPr>
            <a:r>
              <a:rPr lang="en-US" sz="2400" dirty="0"/>
              <a:t>Investigate and then validate the problem with prospect</a:t>
            </a:r>
          </a:p>
          <a:p>
            <a:pPr marL="914400" lvl="1" indent="-457200">
              <a:spcAft>
                <a:spcPts val="1200"/>
              </a:spcAft>
              <a:buFont typeface="Arial" panose="020B0604020202020204" pitchFamily="34" charset="0"/>
              <a:buChar char="•"/>
            </a:pPr>
            <a:r>
              <a:rPr lang="en-US" sz="2400" dirty="0"/>
              <a:t>Pivot if necessary</a:t>
            </a:r>
          </a:p>
          <a:p>
            <a:pPr marL="457200" indent="-457200">
              <a:spcAft>
                <a:spcPts val="1200"/>
              </a:spcAft>
              <a:buFont typeface="+mj-lt"/>
              <a:buAutoNum type="arabicPeriod" startAt="5"/>
            </a:pPr>
            <a:r>
              <a:rPr lang="en-US" sz="2400" dirty="0"/>
              <a:t>Realistically evaluate your solution and what it will take to implement it</a:t>
            </a:r>
          </a:p>
          <a:p>
            <a:pPr marL="914400" lvl="1" indent="-457200">
              <a:spcAft>
                <a:spcPts val="1200"/>
              </a:spcAft>
              <a:buFont typeface="Arial" panose="020B0604020202020204" pitchFamily="34" charset="0"/>
              <a:buChar char="•"/>
            </a:pPr>
            <a:r>
              <a:rPr lang="en-US" sz="2400" dirty="0"/>
              <a:t>Can you do it while in school?</a:t>
            </a:r>
          </a:p>
          <a:p>
            <a:pPr marL="457200" indent="-457200">
              <a:spcAft>
                <a:spcPts val="1200"/>
              </a:spcAft>
              <a:buFont typeface="+mj-lt"/>
              <a:buAutoNum type="arabicPeriod" startAt="5"/>
            </a:pPr>
            <a:r>
              <a:rPr lang="en-US" sz="2400" dirty="0"/>
              <a:t>Determine how you will make prospects aware of what you are doing</a:t>
            </a:r>
          </a:p>
          <a:p>
            <a:pPr marL="457200" indent="-457200">
              <a:spcAft>
                <a:spcPts val="1200"/>
              </a:spcAft>
              <a:buFont typeface="+mj-lt"/>
              <a:buAutoNum type="arabicPeriod" startAt="5"/>
            </a:pPr>
            <a:r>
              <a:rPr lang="en-US" sz="2400" dirty="0"/>
              <a:t>Find others to help you</a:t>
            </a:r>
          </a:p>
          <a:p>
            <a:pPr marL="457200" indent="-457200">
              <a:spcAft>
                <a:spcPts val="1200"/>
              </a:spcAft>
              <a:buFont typeface="+mj-lt"/>
              <a:buAutoNum type="arabicPeriod" startAt="5"/>
            </a:pPr>
            <a:r>
              <a:rPr lang="en-US" sz="2400" dirty="0"/>
              <a:t>Have fun while you learn!</a:t>
            </a:r>
          </a:p>
        </p:txBody>
      </p:sp>
    </p:spTree>
    <p:extLst>
      <p:ext uri="{BB962C8B-B14F-4D97-AF65-F5344CB8AC3E}">
        <p14:creationId xmlns:p14="http://schemas.microsoft.com/office/powerpoint/2010/main" val="40638479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61CF24B-F6CC-5873-7F55-D9FB3890EC35}"/>
            </a:ext>
          </a:extLst>
        </p:cNvPr>
        <p:cNvGrpSpPr/>
        <p:nvPr/>
      </p:nvGrpSpPr>
      <p:grpSpPr>
        <a:xfrm>
          <a:off x="0" y="0"/>
          <a:ext cx="0" cy="0"/>
          <a:chOff x="0" y="0"/>
          <a:chExt cx="0" cy="0"/>
        </a:xfrm>
      </p:grpSpPr>
      <p:sp>
        <p:nvSpPr>
          <p:cNvPr id="165" name="Agenda">
            <a:extLst>
              <a:ext uri="{FF2B5EF4-FFF2-40B4-BE49-F238E27FC236}">
                <a16:creationId xmlns:a16="http://schemas.microsoft.com/office/drawing/2014/main" id="{79B1A453-7DF7-8F47-B91D-D43F3A2A7CD1}"/>
              </a:ext>
            </a:extLst>
          </p:cNvPr>
          <p:cNvSpPr txBox="1">
            <a:spLocks noGrp="1"/>
          </p:cNvSpPr>
          <p:nvPr>
            <p:ph type="title"/>
          </p:nvPr>
        </p:nvSpPr>
        <p:spPr>
          <a:prstGeom prst="rect">
            <a:avLst/>
          </a:prstGeom>
          <a:effectLst>
            <a:outerShdw blurRad="203200" dist="25400" dir="5400000" rotWithShape="0">
              <a:srgbClr val="000000">
                <a:alpha val="8052"/>
              </a:srgbClr>
            </a:outerShdw>
          </a:effectLst>
        </p:spPr>
        <p:txBody>
          <a:bodyPr>
            <a:normAutofit/>
          </a:bodyPr>
          <a:lstStyle>
            <a:lvl1pPr algn="r" defTabSz="796885">
              <a:defRPr sz="9700"/>
            </a:lvl1pPr>
          </a:lstStyle>
          <a:p>
            <a:r>
              <a:rPr lang="en-US" sz="3200" dirty="0"/>
              <a:t>The Journey</a:t>
            </a:r>
            <a:endParaRPr sz="3200" dirty="0"/>
          </a:p>
        </p:txBody>
      </p:sp>
      <p:sp>
        <p:nvSpPr>
          <p:cNvPr id="2" name="Slide Number Placeholder 1">
            <a:extLst>
              <a:ext uri="{FF2B5EF4-FFF2-40B4-BE49-F238E27FC236}">
                <a16:creationId xmlns:a16="http://schemas.microsoft.com/office/drawing/2014/main" id="{EF7D7304-D009-8BE4-B3A0-15E5A0C8DE59}"/>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37</a:t>
            </a:fld>
            <a:endParaRPr lang="en-US" dirty="0"/>
          </a:p>
        </p:txBody>
      </p:sp>
      <p:pic>
        <p:nvPicPr>
          <p:cNvPr id="5" name="Picture 4">
            <a:extLst>
              <a:ext uri="{FF2B5EF4-FFF2-40B4-BE49-F238E27FC236}">
                <a16:creationId xmlns:a16="http://schemas.microsoft.com/office/drawing/2014/main" id="{24844E6E-9D83-2A91-9071-4E533B912079}"/>
              </a:ext>
            </a:extLst>
          </p:cNvPr>
          <p:cNvPicPr>
            <a:picLocks noChangeAspect="1"/>
          </p:cNvPicPr>
          <p:nvPr/>
        </p:nvPicPr>
        <p:blipFill>
          <a:blip r:embed="rId3"/>
          <a:stretch>
            <a:fillRect/>
          </a:stretch>
        </p:blipFill>
        <p:spPr>
          <a:xfrm>
            <a:off x="675978" y="1031875"/>
            <a:ext cx="10840044" cy="5324475"/>
          </a:xfrm>
          <a:prstGeom prst="rect">
            <a:avLst/>
          </a:prstGeom>
        </p:spPr>
      </p:pic>
      <p:sp>
        <p:nvSpPr>
          <p:cNvPr id="7" name="TextBox 6">
            <a:extLst>
              <a:ext uri="{FF2B5EF4-FFF2-40B4-BE49-F238E27FC236}">
                <a16:creationId xmlns:a16="http://schemas.microsoft.com/office/drawing/2014/main" id="{4E8AB809-9E8B-A830-4058-334A7D317EA6}"/>
              </a:ext>
            </a:extLst>
          </p:cNvPr>
          <p:cNvSpPr txBox="1"/>
          <p:nvPr/>
        </p:nvSpPr>
        <p:spPr>
          <a:xfrm>
            <a:off x="1072445" y="4245902"/>
            <a:ext cx="4549422" cy="830997"/>
          </a:xfrm>
          <a:prstGeom prst="rect">
            <a:avLst/>
          </a:prstGeom>
          <a:solidFill>
            <a:schemeClr val="tx1"/>
          </a:solidFill>
        </p:spPr>
        <p:txBody>
          <a:bodyPr wrap="square" rtlCol="0">
            <a:spAutoFit/>
          </a:bodyPr>
          <a:lstStyle/>
          <a:p>
            <a:pPr algn="ctr"/>
            <a:r>
              <a:rPr lang="en-US" sz="2400" i="1" dirty="0">
                <a:solidFill>
                  <a:schemeClr val="bg1"/>
                </a:solidFill>
              </a:rPr>
              <a:t>“It’s got to be the going,</a:t>
            </a:r>
          </a:p>
          <a:p>
            <a:pPr algn="ctr"/>
            <a:r>
              <a:rPr lang="en-US" sz="2400" i="1" dirty="0">
                <a:solidFill>
                  <a:schemeClr val="bg1"/>
                </a:solidFill>
              </a:rPr>
              <a:t>not the getting there that’s good.”</a:t>
            </a:r>
          </a:p>
        </p:txBody>
      </p:sp>
      <p:sp>
        <p:nvSpPr>
          <p:cNvPr id="8" name="TextBox 7">
            <a:extLst>
              <a:ext uri="{FF2B5EF4-FFF2-40B4-BE49-F238E27FC236}">
                <a16:creationId xmlns:a16="http://schemas.microsoft.com/office/drawing/2014/main" id="{1AAC69E3-B442-F74F-9878-B8C44099AD55}"/>
              </a:ext>
            </a:extLst>
          </p:cNvPr>
          <p:cNvSpPr txBox="1"/>
          <p:nvPr/>
        </p:nvSpPr>
        <p:spPr>
          <a:xfrm>
            <a:off x="1634065" y="6413698"/>
            <a:ext cx="3135489" cy="307777"/>
          </a:xfrm>
          <a:prstGeom prst="rect">
            <a:avLst/>
          </a:prstGeom>
          <a:solidFill>
            <a:schemeClr val="tx1"/>
          </a:solidFill>
        </p:spPr>
        <p:txBody>
          <a:bodyPr wrap="square" rtlCol="0">
            <a:spAutoFit/>
          </a:bodyPr>
          <a:lstStyle/>
          <a:p>
            <a:pPr algn="ctr"/>
            <a:r>
              <a:rPr lang="en-US" sz="1400" dirty="0">
                <a:solidFill>
                  <a:schemeClr val="bg1"/>
                </a:solidFill>
              </a:rPr>
              <a:t>From Harry Chapin song: “Greyhound”</a:t>
            </a:r>
          </a:p>
        </p:txBody>
      </p:sp>
    </p:spTree>
    <p:extLst>
      <p:ext uri="{BB962C8B-B14F-4D97-AF65-F5344CB8AC3E}">
        <p14:creationId xmlns:p14="http://schemas.microsoft.com/office/powerpoint/2010/main" val="15898490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8A349B-FE5F-4111-9FBE-FA5C6EAC6C05}"/>
              </a:ext>
            </a:extLst>
          </p:cNvPr>
          <p:cNvSpPr>
            <a:spLocks noGrp="1"/>
          </p:cNvSpPr>
          <p:nvPr>
            <p:ph type="sldNum" sz="quarter" idx="4294967295"/>
          </p:nvPr>
        </p:nvSpPr>
        <p:spPr>
          <a:xfrm>
            <a:off x="9448800" y="6356350"/>
            <a:ext cx="2743200" cy="365125"/>
          </a:xfrm>
        </p:spPr>
        <p:txBody>
          <a:bodyPr/>
          <a:lstStyle/>
          <a:p>
            <a:fld id="{08DF28D3-48BD-4648-9818-9E78F593EEE9}" type="slidenum">
              <a:rPr lang="en-US" smtClean="0"/>
              <a:t>38</a:t>
            </a:fld>
            <a:endParaRPr lang="en-US" dirty="0"/>
          </a:p>
        </p:txBody>
      </p:sp>
      <p:sp>
        <p:nvSpPr>
          <p:cNvPr id="3" name="Rectangle 2">
            <a:extLst>
              <a:ext uri="{FF2B5EF4-FFF2-40B4-BE49-F238E27FC236}">
                <a16:creationId xmlns:a16="http://schemas.microsoft.com/office/drawing/2014/main" id="{D27640D5-902B-D772-4767-8B8165D4A8C1}"/>
              </a:ext>
            </a:extLst>
          </p:cNvPr>
          <p:cNvSpPr/>
          <p:nvPr/>
        </p:nvSpPr>
        <p:spPr>
          <a:xfrm>
            <a:off x="4075489" y="957910"/>
            <a:ext cx="3374963" cy="1728843"/>
          </a:xfrm>
          <a:prstGeom prst="rect">
            <a:avLst/>
          </a:prstGeom>
          <a:noFill/>
        </p:spPr>
        <p:txBody>
          <a:bodyPr wrap="none" lIns="91440" tIns="45720" rIns="91440" bIns="45720">
            <a:prstTxWarp prst="textArchUp">
              <a:avLst/>
            </a:prstTxWarp>
            <a:spAutoFit/>
          </a:bodyPr>
          <a:lstStyle/>
          <a:p>
            <a:pPr algn="ctr"/>
            <a:r>
              <a:rPr lang="en-US" sz="8800" b="1" dirty="0">
                <a:ln w="22225">
                  <a:solidFill>
                    <a:schemeClr val="accent2"/>
                  </a:solidFill>
                  <a:prstDash val="solid"/>
                </a:ln>
                <a:solidFill>
                  <a:schemeClr val="accent2">
                    <a:lumMod val="40000"/>
                    <a:lumOff val="60000"/>
                  </a:schemeClr>
                </a:solidFill>
              </a:rPr>
              <a:t>Thank You!</a:t>
            </a:r>
          </a:p>
        </p:txBody>
      </p:sp>
      <p:grpSp>
        <p:nvGrpSpPr>
          <p:cNvPr id="25" name="Group 24">
            <a:extLst>
              <a:ext uri="{FF2B5EF4-FFF2-40B4-BE49-F238E27FC236}">
                <a16:creationId xmlns:a16="http://schemas.microsoft.com/office/drawing/2014/main" id="{630A9D64-A39E-E843-1DD3-DFCCF183CE09}"/>
              </a:ext>
            </a:extLst>
          </p:cNvPr>
          <p:cNvGrpSpPr/>
          <p:nvPr/>
        </p:nvGrpSpPr>
        <p:grpSpPr>
          <a:xfrm>
            <a:off x="1365955" y="2206971"/>
            <a:ext cx="10193865" cy="1836570"/>
            <a:chOff x="1388537" y="2850440"/>
            <a:chExt cx="10193865" cy="1836570"/>
          </a:xfrm>
        </p:grpSpPr>
        <p:grpSp>
          <p:nvGrpSpPr>
            <p:cNvPr id="20" name="Group 19">
              <a:extLst>
                <a:ext uri="{FF2B5EF4-FFF2-40B4-BE49-F238E27FC236}">
                  <a16:creationId xmlns:a16="http://schemas.microsoft.com/office/drawing/2014/main" id="{E9C77706-C7D3-3018-DDC5-3AB1405BAF7D}"/>
                </a:ext>
              </a:extLst>
            </p:cNvPr>
            <p:cNvGrpSpPr/>
            <p:nvPr/>
          </p:nvGrpSpPr>
          <p:grpSpPr>
            <a:xfrm>
              <a:off x="1388537" y="2850440"/>
              <a:ext cx="2675466" cy="1836570"/>
              <a:chOff x="1038578" y="3177821"/>
              <a:chExt cx="2675466" cy="1836570"/>
            </a:xfrm>
          </p:grpSpPr>
          <p:sp>
            <p:nvSpPr>
              <p:cNvPr id="4" name="TextBox 3">
                <a:extLst>
                  <a:ext uri="{FF2B5EF4-FFF2-40B4-BE49-F238E27FC236}">
                    <a16:creationId xmlns:a16="http://schemas.microsoft.com/office/drawing/2014/main" id="{97EBB19E-6046-6103-9D94-236752DDA893}"/>
                  </a:ext>
                </a:extLst>
              </p:cNvPr>
              <p:cNvSpPr txBox="1"/>
              <p:nvPr/>
            </p:nvSpPr>
            <p:spPr>
              <a:xfrm>
                <a:off x="1405467" y="3177821"/>
                <a:ext cx="1941689" cy="523220"/>
              </a:xfrm>
              <a:prstGeom prst="rect">
                <a:avLst/>
              </a:prstGeom>
              <a:noFill/>
            </p:spPr>
            <p:txBody>
              <a:bodyPr wrap="square" rtlCol="0">
                <a:spAutoFit/>
              </a:bodyPr>
              <a:lstStyle/>
              <a:p>
                <a:pPr algn="ctr"/>
                <a:r>
                  <a:rPr lang="en-US" sz="2800" dirty="0"/>
                  <a:t>Clear</a:t>
                </a:r>
              </a:p>
            </p:txBody>
          </p:sp>
          <p:sp>
            <p:nvSpPr>
              <p:cNvPr id="9" name="Arrow: Up 8">
                <a:extLst>
                  <a:ext uri="{FF2B5EF4-FFF2-40B4-BE49-F238E27FC236}">
                    <a16:creationId xmlns:a16="http://schemas.microsoft.com/office/drawing/2014/main" id="{24C2984D-8DE5-9B75-08FE-7DA3001E60CB}"/>
                  </a:ext>
                </a:extLst>
              </p:cNvPr>
              <p:cNvSpPr/>
              <p:nvPr/>
            </p:nvSpPr>
            <p:spPr>
              <a:xfrm>
                <a:off x="2178755" y="3725331"/>
                <a:ext cx="395112" cy="609600"/>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BBEF2215-B41C-DE9E-91A0-3CFF2CE59934}"/>
                  </a:ext>
                </a:extLst>
              </p:cNvPr>
              <p:cNvSpPr txBox="1"/>
              <p:nvPr/>
            </p:nvSpPr>
            <p:spPr>
              <a:xfrm>
                <a:off x="1038578" y="4552726"/>
                <a:ext cx="2675466" cy="461665"/>
              </a:xfrm>
              <a:prstGeom prst="rect">
                <a:avLst/>
              </a:prstGeom>
              <a:noFill/>
            </p:spPr>
            <p:txBody>
              <a:bodyPr wrap="square" rtlCol="0">
                <a:spAutoFit/>
              </a:bodyPr>
              <a:lstStyle/>
              <a:p>
                <a:pPr algn="ctr"/>
                <a:r>
                  <a:rPr lang="en-US" sz="2400" dirty="0"/>
                  <a:t>I hope I was Clear!</a:t>
                </a:r>
              </a:p>
            </p:txBody>
          </p:sp>
        </p:grpSp>
        <p:grpSp>
          <p:nvGrpSpPr>
            <p:cNvPr id="21" name="Group 20">
              <a:extLst>
                <a:ext uri="{FF2B5EF4-FFF2-40B4-BE49-F238E27FC236}">
                  <a16:creationId xmlns:a16="http://schemas.microsoft.com/office/drawing/2014/main" id="{0BAD2604-7904-1E43-3473-2906F01221F3}"/>
                </a:ext>
              </a:extLst>
            </p:cNvPr>
            <p:cNvGrpSpPr/>
            <p:nvPr/>
          </p:nvGrpSpPr>
          <p:grpSpPr>
            <a:xfrm>
              <a:off x="4481588" y="2850440"/>
              <a:ext cx="2675466" cy="1836570"/>
              <a:chOff x="4758266" y="3177821"/>
              <a:chExt cx="2675466" cy="1836570"/>
            </a:xfrm>
          </p:grpSpPr>
          <p:sp>
            <p:nvSpPr>
              <p:cNvPr id="6" name="TextBox 5">
                <a:extLst>
                  <a:ext uri="{FF2B5EF4-FFF2-40B4-BE49-F238E27FC236}">
                    <a16:creationId xmlns:a16="http://schemas.microsoft.com/office/drawing/2014/main" id="{A574889A-6644-6C52-1F47-320F875C5328}"/>
                  </a:ext>
                </a:extLst>
              </p:cNvPr>
              <p:cNvSpPr txBox="1"/>
              <p:nvPr/>
            </p:nvSpPr>
            <p:spPr>
              <a:xfrm>
                <a:off x="5125155" y="3177821"/>
                <a:ext cx="1941689" cy="523220"/>
              </a:xfrm>
              <a:prstGeom prst="rect">
                <a:avLst/>
              </a:prstGeom>
              <a:noFill/>
            </p:spPr>
            <p:txBody>
              <a:bodyPr wrap="square" rtlCol="0">
                <a:spAutoFit/>
              </a:bodyPr>
              <a:lstStyle/>
              <a:p>
                <a:pPr algn="ctr"/>
                <a:r>
                  <a:rPr lang="en-US" sz="2800" dirty="0"/>
                  <a:t>Concise</a:t>
                </a:r>
              </a:p>
            </p:txBody>
          </p:sp>
          <p:sp>
            <p:nvSpPr>
              <p:cNvPr id="11" name="Arrow: Up 10">
                <a:extLst>
                  <a:ext uri="{FF2B5EF4-FFF2-40B4-BE49-F238E27FC236}">
                    <a16:creationId xmlns:a16="http://schemas.microsoft.com/office/drawing/2014/main" id="{6CA42235-552A-F9E6-95D0-A9A7A1B7782B}"/>
                  </a:ext>
                </a:extLst>
              </p:cNvPr>
              <p:cNvSpPr/>
              <p:nvPr/>
            </p:nvSpPr>
            <p:spPr>
              <a:xfrm>
                <a:off x="5898443" y="3725331"/>
                <a:ext cx="395112" cy="609600"/>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DFEFCE60-6D7D-C5D7-80CC-2CB279AD28E3}"/>
                  </a:ext>
                </a:extLst>
              </p:cNvPr>
              <p:cNvSpPr txBox="1"/>
              <p:nvPr/>
            </p:nvSpPr>
            <p:spPr>
              <a:xfrm>
                <a:off x="4758266" y="4552726"/>
                <a:ext cx="2675466" cy="461665"/>
              </a:xfrm>
              <a:prstGeom prst="rect">
                <a:avLst/>
              </a:prstGeom>
              <a:noFill/>
            </p:spPr>
            <p:txBody>
              <a:bodyPr wrap="square" rtlCol="0">
                <a:spAutoFit/>
              </a:bodyPr>
              <a:lstStyle/>
              <a:p>
                <a:pPr algn="ctr"/>
                <a:r>
                  <a:rPr lang="en-US" sz="2400" dirty="0"/>
                  <a:t>I was not Concise!</a:t>
                </a:r>
              </a:p>
            </p:txBody>
          </p:sp>
        </p:grpSp>
        <p:grpSp>
          <p:nvGrpSpPr>
            <p:cNvPr id="22" name="Group 21">
              <a:extLst>
                <a:ext uri="{FF2B5EF4-FFF2-40B4-BE49-F238E27FC236}">
                  <a16:creationId xmlns:a16="http://schemas.microsoft.com/office/drawing/2014/main" id="{10E3C518-D198-798D-94A8-8597766B17F2}"/>
                </a:ext>
              </a:extLst>
            </p:cNvPr>
            <p:cNvGrpSpPr/>
            <p:nvPr/>
          </p:nvGrpSpPr>
          <p:grpSpPr>
            <a:xfrm>
              <a:off x="7574639" y="2850440"/>
              <a:ext cx="4007763" cy="1836570"/>
              <a:chOff x="7224680" y="3177821"/>
              <a:chExt cx="4007763" cy="1836570"/>
            </a:xfrm>
          </p:grpSpPr>
          <p:sp>
            <p:nvSpPr>
              <p:cNvPr id="8" name="TextBox 7">
                <a:extLst>
                  <a:ext uri="{FF2B5EF4-FFF2-40B4-BE49-F238E27FC236}">
                    <a16:creationId xmlns:a16="http://schemas.microsoft.com/office/drawing/2014/main" id="{129479B4-D377-9687-3EF2-E601577E97D9}"/>
                  </a:ext>
                </a:extLst>
              </p:cNvPr>
              <p:cNvSpPr txBox="1"/>
              <p:nvPr/>
            </p:nvSpPr>
            <p:spPr>
              <a:xfrm>
                <a:off x="8257717" y="3177821"/>
                <a:ext cx="1941689" cy="523220"/>
              </a:xfrm>
              <a:prstGeom prst="rect">
                <a:avLst/>
              </a:prstGeom>
              <a:noFill/>
            </p:spPr>
            <p:txBody>
              <a:bodyPr wrap="square" rtlCol="0">
                <a:spAutoFit/>
              </a:bodyPr>
              <a:lstStyle/>
              <a:p>
                <a:pPr algn="ctr"/>
                <a:r>
                  <a:rPr lang="en-US" sz="2800" dirty="0"/>
                  <a:t>Compelling</a:t>
                </a:r>
              </a:p>
            </p:txBody>
          </p:sp>
          <p:sp>
            <p:nvSpPr>
              <p:cNvPr id="13" name="Arrow: Up 12">
                <a:extLst>
                  <a:ext uri="{FF2B5EF4-FFF2-40B4-BE49-F238E27FC236}">
                    <a16:creationId xmlns:a16="http://schemas.microsoft.com/office/drawing/2014/main" id="{C9F64DB0-0D9B-B0FA-43C5-6EA624274D6C}"/>
                  </a:ext>
                </a:extLst>
              </p:cNvPr>
              <p:cNvSpPr/>
              <p:nvPr/>
            </p:nvSpPr>
            <p:spPr>
              <a:xfrm>
                <a:off x="9031005" y="3725331"/>
                <a:ext cx="395112" cy="609600"/>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03FA9F8A-35A9-C2D5-7E8A-B300CF5E8A95}"/>
                  </a:ext>
                </a:extLst>
              </p:cNvPr>
              <p:cNvSpPr txBox="1"/>
              <p:nvPr/>
            </p:nvSpPr>
            <p:spPr>
              <a:xfrm>
                <a:off x="7224680" y="4552726"/>
                <a:ext cx="4007763" cy="461665"/>
              </a:xfrm>
              <a:prstGeom prst="rect">
                <a:avLst/>
              </a:prstGeom>
              <a:noFill/>
            </p:spPr>
            <p:txBody>
              <a:bodyPr wrap="square" rtlCol="0">
                <a:spAutoFit/>
              </a:bodyPr>
              <a:lstStyle/>
              <a:p>
                <a:pPr algn="ctr"/>
                <a:r>
                  <a:rPr lang="en-US" sz="2400" dirty="0"/>
                  <a:t>I hope I was Compelling!</a:t>
                </a:r>
              </a:p>
            </p:txBody>
          </p:sp>
        </p:grpSp>
      </p:grpSp>
      <p:sp>
        <p:nvSpPr>
          <p:cNvPr id="23" name="TextBox 22">
            <a:extLst>
              <a:ext uri="{FF2B5EF4-FFF2-40B4-BE49-F238E27FC236}">
                <a16:creationId xmlns:a16="http://schemas.microsoft.com/office/drawing/2014/main" id="{C3509EB3-69C4-6EC2-90AE-B448C5913733}"/>
              </a:ext>
            </a:extLst>
          </p:cNvPr>
          <p:cNvSpPr txBox="1"/>
          <p:nvPr/>
        </p:nvSpPr>
        <p:spPr>
          <a:xfrm>
            <a:off x="2206976" y="4781390"/>
            <a:ext cx="8511822" cy="523220"/>
          </a:xfrm>
          <a:prstGeom prst="rect">
            <a:avLst/>
          </a:prstGeom>
          <a:noFill/>
        </p:spPr>
        <p:txBody>
          <a:bodyPr wrap="square" rtlCol="0">
            <a:spAutoFit/>
          </a:bodyPr>
          <a:lstStyle/>
          <a:p>
            <a:pPr algn="ctr"/>
            <a:r>
              <a:rPr lang="en-US" sz="2800" dirty="0"/>
              <a:t>Entrepreneurship: Is it right for you?  </a:t>
            </a:r>
          </a:p>
        </p:txBody>
      </p:sp>
      <p:sp>
        <p:nvSpPr>
          <p:cNvPr id="24" name="TextBox 23">
            <a:extLst>
              <a:ext uri="{FF2B5EF4-FFF2-40B4-BE49-F238E27FC236}">
                <a16:creationId xmlns:a16="http://schemas.microsoft.com/office/drawing/2014/main" id="{E5665F51-1C26-9FCA-6211-BEEF3F28A2E0}"/>
              </a:ext>
            </a:extLst>
          </p:cNvPr>
          <p:cNvSpPr txBox="1"/>
          <p:nvPr/>
        </p:nvSpPr>
        <p:spPr>
          <a:xfrm>
            <a:off x="3262489" y="5376870"/>
            <a:ext cx="6400797" cy="523220"/>
          </a:xfrm>
          <a:prstGeom prst="rect">
            <a:avLst/>
          </a:prstGeom>
          <a:noFill/>
        </p:spPr>
        <p:txBody>
          <a:bodyPr wrap="square" rtlCol="0">
            <a:spAutoFit/>
          </a:bodyPr>
          <a:lstStyle/>
          <a:p>
            <a:pPr algn="ctr"/>
            <a:r>
              <a:rPr lang="en-US" sz="2800" i="1" u="sng" dirty="0"/>
              <a:t>You won’t know until you try!</a:t>
            </a:r>
          </a:p>
        </p:txBody>
      </p:sp>
    </p:spTree>
    <p:extLst>
      <p:ext uri="{BB962C8B-B14F-4D97-AF65-F5344CB8AC3E}">
        <p14:creationId xmlns:p14="http://schemas.microsoft.com/office/powerpoint/2010/main" val="8625751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62545</TotalTime>
  <Words>7610</Words>
  <Application>Microsoft Office PowerPoint</Application>
  <PresentationFormat>Widescreen</PresentationFormat>
  <Paragraphs>802</Paragraphs>
  <Slides>38</Slides>
  <Notes>38</Notes>
  <HiddenSlides>6</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38</vt:i4>
      </vt:variant>
    </vt:vector>
  </HeadingPairs>
  <TitlesOfParts>
    <vt:vector size="46" baseType="lpstr">
      <vt:lpstr>Aptos</vt:lpstr>
      <vt:lpstr>Aptos Display</vt:lpstr>
      <vt:lpstr>Arial</vt:lpstr>
      <vt:lpstr>Calibri</vt:lpstr>
      <vt:lpstr>Calibri Light</vt:lpstr>
      <vt:lpstr>Wingdings</vt:lpstr>
      <vt:lpstr>Office Theme</vt:lpstr>
      <vt:lpstr>Custom Design</vt:lpstr>
      <vt:lpstr>Entrepreneurship: What is it?</vt:lpstr>
      <vt:lpstr> When We Think of Entrepreneurs…</vt:lpstr>
      <vt:lpstr> Transitions</vt:lpstr>
      <vt:lpstr>Why Become an Entrepreneur?</vt:lpstr>
      <vt:lpstr>Who is an Entrepreneur?</vt:lpstr>
      <vt:lpstr>What’s Behind My Definition?</vt:lpstr>
      <vt:lpstr>What is an Entrepreneur?</vt:lpstr>
      <vt:lpstr>What Makes An Entrepreneur Different?</vt:lpstr>
      <vt:lpstr>The REAL problem may not be what you see!</vt:lpstr>
      <vt:lpstr>The “Route to the Root”</vt:lpstr>
      <vt:lpstr>5 Why’s Example</vt:lpstr>
      <vt:lpstr>Problems are Everywhere</vt:lpstr>
      <vt:lpstr>Pick One</vt:lpstr>
      <vt:lpstr>Beware!</vt:lpstr>
      <vt:lpstr>Identify the Solution to the Problem you have identified, Then…</vt:lpstr>
      <vt:lpstr>The First Step is Validation</vt:lpstr>
      <vt:lpstr>Researching the Problem </vt:lpstr>
      <vt:lpstr>The Second Step is Verification</vt:lpstr>
      <vt:lpstr>Key Understanding</vt:lpstr>
      <vt:lpstr>The “Three Cs” of Communications…</vt:lpstr>
      <vt:lpstr>Be Compelling by Focusing on What Resonates</vt:lpstr>
      <vt:lpstr>More Examples</vt:lpstr>
      <vt:lpstr>Clear, Concise, and Compelling Communications</vt:lpstr>
      <vt:lpstr>Was it Clear?</vt:lpstr>
      <vt:lpstr>Finally: The Only Validation that Counts!</vt:lpstr>
      <vt:lpstr> Customer Discovery</vt:lpstr>
      <vt:lpstr>It is All or Nothing!</vt:lpstr>
      <vt:lpstr>Think Objectivity</vt:lpstr>
      <vt:lpstr>Mentor</vt:lpstr>
      <vt:lpstr>Along the Journey…Entrepreneur’s Role Changes*</vt:lpstr>
      <vt:lpstr>What Are Your Best Attributes?</vt:lpstr>
      <vt:lpstr>You Can’t Do It Alone!</vt:lpstr>
      <vt:lpstr>What should I do?</vt:lpstr>
      <vt:lpstr>Your Initial Entrepreneurial Challenges</vt:lpstr>
      <vt:lpstr>What to do #1?</vt:lpstr>
      <vt:lpstr>What to do  #2?</vt:lpstr>
      <vt:lpstr>The Journey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 Berger</dc:creator>
  <cp:lastModifiedBy>Tom Berger</cp:lastModifiedBy>
  <cp:revision>208</cp:revision>
  <cp:lastPrinted>2026-09-28T12:45:23Z</cp:lastPrinted>
  <dcterms:created xsi:type="dcterms:W3CDTF">2020-08-31T12:25:07Z</dcterms:created>
  <dcterms:modified xsi:type="dcterms:W3CDTF">2026-10-14T14:16:58Z</dcterms:modified>
</cp:coreProperties>
</file>