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1036" r:id="rId2"/>
    <p:sldId id="1342" r:id="rId3"/>
    <p:sldId id="1379" r:id="rId4"/>
    <p:sldId id="1381" r:id="rId5"/>
    <p:sldId id="1038" r:id="rId6"/>
    <p:sldId id="1374" r:id="rId7"/>
    <p:sldId id="1343" r:id="rId8"/>
    <p:sldId id="1344" r:id="rId9"/>
    <p:sldId id="1345" r:id="rId10"/>
    <p:sldId id="1340" r:id="rId11"/>
    <p:sldId id="1353" r:id="rId12"/>
    <p:sldId id="1346" r:id="rId13"/>
    <p:sldId id="1348" r:id="rId14"/>
    <p:sldId id="1341" r:id="rId15"/>
    <p:sldId id="1350" r:id="rId16"/>
    <p:sldId id="1351" r:id="rId17"/>
    <p:sldId id="1349" r:id="rId18"/>
    <p:sldId id="1352" r:id="rId19"/>
    <p:sldId id="1057" r:id="rId20"/>
    <p:sldId id="1354" r:id="rId21"/>
    <p:sldId id="1355" r:id="rId22"/>
    <p:sldId id="1356" r:id="rId23"/>
    <p:sldId id="1361" r:id="rId24"/>
    <p:sldId id="1376" r:id="rId25"/>
    <p:sldId id="1358" r:id="rId26"/>
    <p:sldId id="1372" r:id="rId27"/>
    <p:sldId id="1360" r:id="rId28"/>
    <p:sldId id="1362" r:id="rId29"/>
    <p:sldId id="1383" r:id="rId30"/>
    <p:sldId id="1377" r:id="rId31"/>
    <p:sldId id="1363" r:id="rId32"/>
    <p:sldId id="1364" r:id="rId33"/>
    <p:sldId id="1365" r:id="rId34"/>
    <p:sldId id="1371" r:id="rId35"/>
    <p:sldId id="1366" r:id="rId36"/>
    <p:sldId id="1370" r:id="rId37"/>
    <p:sldId id="1059" r:id="rId38"/>
    <p:sldId id="349" r:id="rId39"/>
    <p:sldId id="1338" r:id="rId40"/>
    <p:sldId id="1386" r:id="rId41"/>
    <p:sldId id="1359" r:id="rId42"/>
    <p:sldId id="1385" r:id="rId43"/>
    <p:sldId id="1387" r:id="rId44"/>
    <p:sldId id="1384" r:id="rId45"/>
    <p:sldId id="1380" r:id="rId46"/>
    <p:sldId id="1375" r:id="rId47"/>
    <p:sldId id="1373" r:id="rId48"/>
    <p:sldId id="1382" r:id="rId49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5726" autoAdjust="0"/>
  </p:normalViewPr>
  <p:slideViewPr>
    <p:cSldViewPr snapToGrid="0">
      <p:cViewPr varScale="1">
        <p:scale>
          <a:sx n="75" d="100"/>
          <a:sy n="75" d="100"/>
        </p:scale>
        <p:origin x="2203" y="53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765"/>
    </p:cViewPr>
  </p:sorterViewPr>
  <p:notesViewPr>
    <p:cSldViewPr snapToGrid="0">
      <p:cViewPr>
        <p:scale>
          <a:sx n="90" d="100"/>
          <a:sy n="90" d="100"/>
        </p:scale>
        <p:origin x="4008" y="-8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7E1984-31C3-F357-3EC2-535F0FD7CF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047" cy="470356"/>
          </a:xfrm>
          <a:prstGeom prst="rect">
            <a:avLst/>
          </a:prstGeom>
        </p:spPr>
        <p:txBody>
          <a:bodyPr vert="horz" lIns="89132" tIns="44566" rIns="89132" bIns="44566" rtlCol="0"/>
          <a:lstStyle>
            <a:lvl1pPr algn="l">
              <a:defRPr sz="1200"/>
            </a:lvl1pPr>
          </a:lstStyle>
          <a:p>
            <a:r>
              <a:rPr lang="en-US" dirty="0"/>
              <a:t>CxO-Atlas(c)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672C34-F6F9-B814-F77D-3218D3D153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887" y="0"/>
            <a:ext cx="3078047" cy="470356"/>
          </a:xfrm>
          <a:prstGeom prst="rect">
            <a:avLst/>
          </a:prstGeom>
        </p:spPr>
        <p:txBody>
          <a:bodyPr vert="horz" lIns="89132" tIns="44566" rIns="89132" bIns="44566" rtlCol="0"/>
          <a:lstStyle>
            <a:lvl1pPr algn="r">
              <a:defRPr sz="1200"/>
            </a:lvl1pPr>
          </a:lstStyle>
          <a:p>
            <a:fld id="{E66FC044-3C6A-4702-AA77-FBF6B1E1C6CD}" type="datetimeFigureOut">
              <a:rPr lang="en-US" smtClean="0"/>
              <a:t>8/22/2026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E2E14E-7B4C-F782-C7DE-EA5A6AC1CE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918120"/>
            <a:ext cx="3078047" cy="470355"/>
          </a:xfrm>
          <a:prstGeom prst="rect">
            <a:avLst/>
          </a:prstGeom>
        </p:spPr>
        <p:txBody>
          <a:bodyPr vert="horz" lIns="89132" tIns="44566" rIns="89132" bIns="4456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3A1DDE-DE07-8078-0307-B8BCD3DF20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887" y="8918120"/>
            <a:ext cx="3078047" cy="470355"/>
          </a:xfrm>
          <a:prstGeom prst="rect">
            <a:avLst/>
          </a:prstGeom>
        </p:spPr>
        <p:txBody>
          <a:bodyPr vert="horz" lIns="89132" tIns="44566" rIns="89132" bIns="44566" rtlCol="0" anchor="b"/>
          <a:lstStyle>
            <a:lvl1pPr algn="r">
              <a:defRPr sz="1200"/>
            </a:lvl1pPr>
          </a:lstStyle>
          <a:p>
            <a:fld id="{A83955C4-17B9-475E-9FAB-F486A66A07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795335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471055"/>
          </a:xfrm>
          <a:prstGeom prst="rect">
            <a:avLst/>
          </a:prstGeom>
        </p:spPr>
        <p:txBody>
          <a:bodyPr vert="horz" lIns="94217" tIns="47109" rIns="94217" bIns="47109" rtlCol="0"/>
          <a:lstStyle>
            <a:lvl1pPr algn="l">
              <a:defRPr sz="1200"/>
            </a:lvl1pPr>
          </a:lstStyle>
          <a:p>
            <a:r>
              <a:rPr lang="en-US" dirty="0"/>
              <a:t>CxO-Atlas(c)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71055"/>
          </a:xfrm>
          <a:prstGeom prst="rect">
            <a:avLst/>
          </a:prstGeom>
        </p:spPr>
        <p:txBody>
          <a:bodyPr vert="horz" lIns="94217" tIns="47109" rIns="94217" bIns="47109" rtlCol="0"/>
          <a:lstStyle>
            <a:lvl1pPr algn="r">
              <a:defRPr sz="1200"/>
            </a:lvl1pPr>
          </a:lstStyle>
          <a:p>
            <a:r>
              <a:rPr lang="en-US" dirty="0"/>
              <a:t>8/18/2025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17" tIns="47109" rIns="94217" bIns="4710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404505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4217" tIns="47109" rIns="94217" bIns="47109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7424"/>
            <a:ext cx="3077739" cy="471054"/>
          </a:xfrm>
          <a:prstGeom prst="rect">
            <a:avLst/>
          </a:prstGeom>
        </p:spPr>
        <p:txBody>
          <a:bodyPr vert="horz" lIns="94217" tIns="47109" rIns="94217" bIns="4710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4"/>
            <a:ext cx="3077739" cy="471054"/>
          </a:xfrm>
          <a:prstGeom prst="rect">
            <a:avLst/>
          </a:prstGeom>
        </p:spPr>
        <p:txBody>
          <a:bodyPr vert="horz" lIns="94217" tIns="47109" rIns="94217" bIns="47109" rtlCol="0" anchor="b"/>
          <a:lstStyle>
            <a:lvl1pPr algn="r">
              <a:defRPr sz="1200"/>
            </a:lvl1pPr>
          </a:lstStyle>
          <a:p>
            <a:fld id="{AFA55F67-C613-4EC2-A7B1-8B2BC8F716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204402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1AF480-B21B-D38F-3129-260454E5F10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EED3B0-29EE-246A-78D8-1DF921DE0F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3E3076E8-E406-EDDE-AC1F-8308038BF3D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573257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AA37C-14D0-C416-ED5F-C36FCE7C5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68B9A4-BA48-144C-41D6-4BDC8800DD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9EFCDC-EE5A-3ADD-8C12-DAB5942727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1CAF9-FD09-95A6-2A0E-2846FF980E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B97AD6-5A14-FF74-39DA-BE7075BC9FE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536C96-7E4B-3A8C-65AE-F4C26C0B08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51304093-479A-9DBA-406C-0A54EE87C7F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1358233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23C51-46F9-D7FF-93A7-A4052BFDD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148076-CF1D-6474-9C07-C13A9456C1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60B3EE-959D-8A81-2771-1A8114B91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31AB2-FC42-CA51-FB48-F9CF0728B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78157E-8B2C-68FE-82C0-E2080E78A8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B63F82-5C49-C176-BF78-D0361E6E19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F63294AF-4E30-71FF-702F-97601F1E5DB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05853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F091C-BFBD-EDBC-E75D-503C1080F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1D48F9-75F2-A4E2-33C9-4A3E63540F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50A716-7534-B960-86D7-E7B53D8310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9865F-B6B0-075B-17FB-2B60E48332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A37EAC-6755-6EF0-8B37-E6239608DD5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CFBF6E-6B79-93E6-CF80-C312537A95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A6997AF-4179-06BC-76A9-89BD0729C26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181167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546E7-FAA9-5974-4459-FF84D2F3F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B928D7-A042-D78B-218F-339EED0A2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4EA3E9-4E37-A343-D8E0-13CF38AFB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28E53-79E5-C868-28FC-D8369E88EC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2BF86-0E27-85BB-D82B-27DA896DA4A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3B478E-E086-D533-8E0E-0950D6ECD1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516593E9-E159-E699-9CC7-9D29AB6A85E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058615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29C85-A9CD-62DC-F9A4-C38390285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59E206-DE1C-B25E-FA13-FC91B7C6EA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D9CB6B-D0D1-7FAF-D92A-52B457F3FE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447CE-172A-B294-8762-460374760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6CE8EE-7654-3EFC-46CC-0405CEE72E1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EA6DC-EFA4-8EA2-D1EA-A8C7F4DF3CA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56BC20EE-1735-5CFC-E08D-81F441F7735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881377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1C94A-7B6E-C938-69B3-9E6E04D87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22EA07-7F15-456C-1E54-F28FFA40F1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F3B442-0CE9-5489-7649-E8D074EBD4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7AAE5-C54E-C60C-4546-CBD6196218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A0092-1F20-604B-A040-1819E798AA8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BA9D96-E98F-278F-370E-D5DFD0FFFDC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4CE6CD9-C697-258F-1033-9BC0D69F48D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488634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171C3-52A2-EB01-D12B-3310AA9F2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D656C-5D0D-E410-2013-92ACEE4BA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1B1FCD-713F-D2B4-1E34-ED485E9793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A1C82-C036-4289-418E-B62FB9E287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0E8392-8DB4-72CB-1BD4-B3EB3A93AD9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DE5EB-2B5D-47A7-F279-369A722C07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C3D9039E-B652-79E7-D156-2A58CB5FDA8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7228695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7D3DD-D1A0-8CB9-42A5-BD0431D77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03BC54-7842-C8B7-6B84-D739DE7A4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51F8D2-7589-B173-D9A6-E33A3B4E6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BD682-69BB-5F47-50D4-1D0FD87858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FACA9-3167-FCB3-B9E2-3E5A6406D78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CF0633-955F-4305-527D-B63B8FC531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43F94B4F-A077-E199-7EF8-0242066ADC6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41660429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ABF20-4C86-4654-F80F-FF63D87ED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AFF5C2-C67A-F97B-1665-5EE25876C5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358B72-FA8B-26AC-FB5C-FE16ACA45D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4814C-2E4C-C4EA-2BB5-F0DF6497F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DE87D4-C9A3-65BE-86BA-46BB0B99C4B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50D8F6-31FB-B637-F9D6-BA1D6F0B14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98E96E18-03F7-3B05-31AC-A026EC424AE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16444128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756F2-381D-39DD-35C6-E84F563D0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F52E8D-28A3-DCD6-BB30-4CE52A8B1F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B5B5E2-661D-AB09-AAD5-1DC5BBB56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3AB6C-70B1-CDEF-CFFE-A0CD12654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80309-09C5-52D4-73C7-F714BBA7BB4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4EAE9-93C8-C08E-C7E5-A4ABD684AB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D064F8C6-0904-0B20-0C16-00822B99A65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432068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E5270-820B-81F9-2B07-CE5A8450C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BAC445-8A89-C552-E166-201B506BDE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15AF8E-B314-4FEE-4B37-BC8E3C017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2023F-9D36-741E-A79C-DB524621F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EF416-7ED2-86E3-8A7B-1D9CF29080B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0AF53-7CA2-42EF-C7F7-467FFBA2A2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0FCF2628-3BDE-D9E8-9538-F0705FA62BF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641999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EEBAD-6ABB-3708-3A1B-318F9CCAC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BD5EA-D637-3855-AA8C-E4AA8CAB8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3CBDA4-6684-1C51-8307-A87D252E2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DDF3E-130D-1071-BADD-15E7F36343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43B1A-0CCE-ADBF-A61E-2F716EED251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BF52D5-9059-B10B-50BA-8AFE9D138E6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26B8367-CB58-730A-1CE5-66828AC8A2D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42072175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ECC10-D8C7-6866-007B-5896F94C4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B756F-4D84-BB3B-1489-D86A41BF9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C180BD-3564-7CF2-7FEA-21E408B566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2FCD41-BB1C-0A57-DCA5-BB7B57345E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D1AB1D-D07C-0EA6-7410-091E7EEE816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38B8C-F69A-1B47-01FD-50FEE57614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0B9F7C44-21D2-8417-F890-A57BDCE5911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037267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48EEB-3D19-4766-91DE-73B4EFCC9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261E53-AB0C-24B2-3BF6-79AFDE5BC2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BDBD62-AA71-7D9A-D2D4-08CD47C3B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D018B-0090-A3FE-967B-C32D184AF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AF41C-9A93-3997-362C-9D2B4AAD908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FEB738-E7A7-3C9E-DDAE-B804C8AA17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86399257-0C63-077B-F380-CFCAD80329F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40219762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C52D3-96F0-9B6E-5DF5-F7609BF23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DE8430-AB4A-8816-A7EE-317B83DC2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30300A-FA51-475F-445B-5E15EF4FB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D1B1D-E48E-04E4-FB33-470D876B1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6083F-38B5-5B09-7EC5-A5735443474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738EC-6001-2BC8-2A30-16CF0592672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80B5CD79-EA3C-AA4D-5A85-867FA954222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5281713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CE7B2-E63F-6AAE-3449-D4A45FB41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9BA8BD-3B08-2542-6E5B-FC0D7C635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4E0833-E69A-50E1-2849-DD6B6667D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BE9E5-A395-0CD4-A80D-B75C27538E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422C4D-9CD4-5D96-76C1-CC264C63988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94CCA-1A14-6265-F701-4532E31688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8A8EDF0E-6DDD-D882-3A7B-E16AFD9A4F0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7269862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5BF54-7949-506F-862E-DF40E146D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9270E8-721F-82A1-57E7-827BF122D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374D1B-BEBD-61A5-AD87-2E2D4F1FAA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ABE50-A330-BDB7-363C-3DD839ECD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8885A-638B-54DC-9E50-327134056B8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395DC-4996-8136-EB2D-52AA4EEABC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0CB2157-75D2-333A-EC67-2B9DACA25E2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957200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D82C0-DA28-0CED-6990-5DAABD4F5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2CABEE-034F-2EDF-0257-19F6EF3FF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0CDEE6-D77C-CD1A-4CA3-CE995EB86D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18C7B-6169-1F84-9ECB-3D284D84BE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9CA8B-E86C-0CDB-2DEB-5802872A5DB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D41F3D-4B92-2793-D401-1E60D3BD30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E6C54EAC-356E-8CD7-CC69-6E86B3F7D87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8261301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9E3E3-E8BB-D3F9-7E35-0074B5B89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0F9555-C284-37B7-4C6F-3960AF83FD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7CEB99-669D-595D-D7A3-C782F1DA71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CD862-18FD-09AA-9313-DB6BE4E7A7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27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9E97F-2BA8-50E3-87E5-859EB6992FE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29E9EC-7834-A983-172B-DD0CAD7F34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13A2982A-2B17-1634-F185-BB62A3003E1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8698363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EA011-BF45-D409-0950-2DADE54AC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AC0E22-FFD7-46F1-9C1F-FE975DC86A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EA16A7-9BE0-064E-8B40-7741FE135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A3673-AED0-9FAB-DCC5-643A755E5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28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0F5FA-24D6-5752-0ED7-D472DE82718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630B2-B64E-7261-C991-0A29273A29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37BFC027-BFBF-C9C8-A06C-703A8469ECB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42865419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7285C-9CB4-EABC-B08C-30CE02DFA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7E4E44-372F-A5DE-029D-F81324ABB8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67C9E9-7651-5829-EE08-AFD8FE14C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6FFC2-A138-941C-0D15-B58DA2A760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29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92C8F8-5DFA-5FA2-CE53-069D6AB2E15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7965B2-2D59-D5D7-3F9F-F71FF21C619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481023D7-C2B4-5592-A4D9-D2D157F0A48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00541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1343C-C600-5702-AB5A-931CAA45E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28BBA2-8246-90CB-AB47-C1E7847ABA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19A1F3-79BF-05DD-D986-ADA1A35EA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4B49E8-5FE2-8AFD-10FA-DCE18B914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CD42C5-2396-D0EC-D067-00F5C8DA284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9F305-34A1-3D9F-FBF8-F15154448D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5B3BC902-941C-EC50-B0DD-C3A6096F147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4769650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D517-71AD-0194-6E88-7CB10BF82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181DA5-2040-1B34-3915-F39A53814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CBB8DE-E004-FAC3-5E18-33418E31A7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5F4290-B2A7-BC8D-B8A1-B9E7728628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30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4E20F7-6A20-3EF4-2142-DDC490A2F95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AD31D-443B-CE88-A95C-3618B151E46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A0574B1-7DDF-8101-F69A-85B71B9265E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1739916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13C6B-6B94-88FE-32E7-AC8B4D56C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471C22-22DF-C3EA-8A2E-7017ACBC61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A551FC-7AC9-B733-5938-5721E7D922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CC560-7BDF-34DC-50D7-2EBF85705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31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10D98-E916-7C17-3DF9-4B3D9B8A924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097FA-D5C0-6F54-D3E7-222270D29F8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76668B57-F083-CAD1-4DF7-648ECFE139E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4274765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0DEE0-2C23-D379-058E-40CB68439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7D8C1F-7043-5859-6E5F-54F56CF1A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8E9B59-379F-5126-81A1-65D8DFE93B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F6F1F-6547-D837-F23A-C91AC877D4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32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CDFCD2-1726-52CF-D6BF-23DFC2F18CA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2CF92C-F3E6-F755-CD51-0737FA49FC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5051461-D115-E360-9BF6-63B0F8D5876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8076029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0D7C3-8753-6345-C1C8-5A7BA940B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B8032B-A35E-8E8E-A9C5-8C623BB5BB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6F6786-59F5-5E70-A5CC-8BD9C311B0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57252-C766-70EF-FC24-583FEB5D4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33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C06AC-1ACB-DF77-C170-78973F1EBAC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AFC01-E89E-28FA-6D09-072B88030A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EC421700-184C-3543-B16D-63FBC04A9C8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9379973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36CFC-0ED5-FB96-D179-AE8D7088C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228D59-691E-9C65-EAB5-BFA20054FD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65895C-0FFB-C666-D863-7F1AAD11F1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47F869-1417-563C-B2D6-FA4A82B89B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FF8161-76FD-9D1C-996D-DC4B33D1AA0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9BD13-05DC-98E7-1C8A-6A06619745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975BCBA0-6BE6-D78F-A587-733EEDF237D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13165086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49546-3696-A35B-E4D1-1E5B06920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B021BD-B720-E25C-5204-090FBBD232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E4D73F-3880-744B-1A09-24171C11C5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8E3E83-A703-6C18-C98D-09E2DACED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35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1E6CD-B9F2-FDCF-66C1-82BEC8AC69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1FF53-3224-0672-D140-15093874219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E9240A0A-60EB-B2F0-0F91-95399C80251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964671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2D950-5F37-483F-F566-C1CBB6F7B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09E885-9DFD-67DA-298C-AF6C861ED0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6DDFC7-0537-5D78-842E-95A47B9F5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789CA-70BF-D47A-4422-BADD64734D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36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7862A-CCBA-03A8-893C-CB08687ACFD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A2E6D-CC16-A269-30B4-E557632A432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ADEF3BBC-E7E0-2899-857F-B62480BA729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4305251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22595-262F-2EE5-608A-0EC4B63C1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C9AF5E-7C00-A65A-2487-37353D6FA5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5C5F4F-3BA2-53FD-D324-74DFA76217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2B095-4F42-2A76-1F28-84F856D27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37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E1967D-D17F-2BC3-0ED9-234CAE7F6FB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0C666E-D7F3-8B9F-20A1-9215E24F89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3C189E57-9BE6-6863-11F3-6E7C679CB59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375486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6725" y="760413"/>
            <a:ext cx="6257925" cy="35194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9029" y="4459458"/>
            <a:ext cx="5593199" cy="421370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78576" y="95113"/>
            <a:ext cx="3237211" cy="4858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CxO-Atlas(c)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7/30/2025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dirty="0"/>
              <a:t>RDK Consulting, Inc. (c)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B7F3685-C1E8-4C16-955E-9E126E4868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4353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5623E-8C2B-8666-75F2-7F49E822F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BB29B0-60D9-E817-B79E-57ECFF61AF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41325" y="625475"/>
            <a:ext cx="6040438" cy="3397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B81BB7-91AE-443A-9A4E-8FC1387BC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06" y="4240810"/>
            <a:ext cx="6037103" cy="4470703"/>
          </a:xfrm>
        </p:spPr>
        <p:txBody>
          <a:bodyPr/>
          <a:lstStyle/>
          <a:p>
            <a:pPr>
              <a:spcAft>
                <a:spcPts val="585"/>
              </a:spcAf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DD4EF-EA04-0E6F-5C60-7C316CA1D3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39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57993-F2B8-AA08-0619-ABC0392C7AC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7/30/2025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08132-D041-4655-01D1-809E2601839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dirty="0"/>
              <a:t>RDK Consulting, Inc. (c)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1AE6D804-6DEC-423C-95A9-B6F58EFFD62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826839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22AB0-B8A6-6568-0B24-8E53A387B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99E028-3BBF-77EF-A74A-ADC76C8EB9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AAF799-9E33-C965-5080-B9035924B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24F9A-728B-737E-387F-9106332DD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0995E0-143A-D722-FAB4-3FA1A5E0C6B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B394E-C1BF-1F93-3038-FA845CE592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FA126FF7-EE6F-0128-5333-8274BFDD741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8755663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3B9B4-088D-EE5E-8D66-1E0078699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107B01-F360-E34C-18DF-6A4001C090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41325" y="625475"/>
            <a:ext cx="6040438" cy="3397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0753AD-B5D9-3A4E-6AD4-004CA876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06" y="4240810"/>
            <a:ext cx="6037103" cy="4470703"/>
          </a:xfrm>
        </p:spPr>
        <p:txBody>
          <a:bodyPr/>
          <a:lstStyle/>
          <a:p>
            <a:pPr>
              <a:spcAft>
                <a:spcPts val="585"/>
              </a:spcAf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031DF-C3DD-C2D3-D7AB-AE07E465EA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40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6A89F-1251-B14F-5E1D-0B133FAC9F0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7/30/2025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790C6-17C4-D2CA-EB2B-03B4579F72F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dirty="0"/>
              <a:t>RDK Consulting, Inc. (c)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9BBBD7E5-5863-4CD7-8C4A-236B8D2CB87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159210903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384C2-0B84-A6F6-8432-67B686808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B1B9D1-6C23-75D9-7658-5079461F2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FD009E-9012-B308-C8D0-DF8C47993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F2FA2-E785-80EA-4237-0A5D26474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41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DA71F2-9E58-C6C7-E404-3E7815E0C96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4C4E6A-D208-61AB-90F8-45E2860B57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C5B88066-0D23-E6AF-FADA-525B145CA2D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67103752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BF861-7977-3AFC-AF2E-F1BD94F0C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1B5DC5-6D1D-F9CF-2442-35CDB09B21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05CF92-2BC7-ABC4-C0BB-ED0279063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6064C-AFE1-F1A8-B1F7-6053B3D758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42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98AD9-83B6-D571-64CE-2604D9F2020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727C27-5A9A-E4BA-A635-0484E8CFA5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582F591A-531C-5A76-D4E3-98802F72265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13610688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09CF5-559C-708F-9D69-083FDE83D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178484-F519-38C5-0E82-F761EAF1F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858DED-D623-6A98-6BD0-998A59288A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8A3A96-D00A-DEEA-2A9D-7A3DA07D6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4972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54141-5D60-893E-CDF0-964F2509E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352529-9515-3A10-74DF-6DBDCEEFA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41325" y="625475"/>
            <a:ext cx="6040438" cy="3397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34EFB-E420-8FCE-D707-E8060B9B7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06" y="4240810"/>
            <a:ext cx="6037103" cy="4470703"/>
          </a:xfrm>
        </p:spPr>
        <p:txBody>
          <a:bodyPr/>
          <a:lstStyle/>
          <a:p>
            <a:pPr>
              <a:spcAft>
                <a:spcPts val="585"/>
              </a:spcAf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87013-0E42-F57E-7892-13B97E77B1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44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CC549-758A-9F55-536C-0D0357EC0B6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7/30/2025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6958E7-A79F-7146-6D63-0974885EF0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dirty="0"/>
              <a:t>RDK Consulting, Inc. (c)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74AEAF8B-9361-618E-CB2D-713D87ADC89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175998368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43485-5B99-E4DE-69C2-743657DA8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C76F21-4BDC-3D9B-70FB-1C301F8F4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41325" y="625475"/>
            <a:ext cx="6040438" cy="3397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D2B009-4A9C-6CCD-504F-BEE7A3AF6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06" y="4240810"/>
            <a:ext cx="6037103" cy="4470703"/>
          </a:xfrm>
        </p:spPr>
        <p:txBody>
          <a:bodyPr/>
          <a:lstStyle/>
          <a:p>
            <a:pPr>
              <a:spcAft>
                <a:spcPts val="585"/>
              </a:spcAf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5D645-E6B0-00ED-2160-453AC9022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45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86C6C3-1213-CC2C-38E3-6BC25453DCB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7/30/2025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7EA8F9-B409-49B1-54CC-070D04CE57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dirty="0"/>
              <a:t>RDK Consulting, Inc. (c)</a:t>
            </a:r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C16CE2F-53D0-B532-D1D0-18903B8CAC0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00006821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5F696-F8AD-72A9-827A-3FF14C0C4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04C3BA-9745-4E9A-2719-BC35F4CEF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E4762B-56E6-8CE6-BBE6-33889812D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E1E58-5FB8-1450-6F8F-1A52612677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46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23FD56-80A1-2F3E-9DC4-90B6CBB6D49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9E2534-BDBB-30E6-70A3-F0E1006E34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8768A082-F772-3EDF-9A8A-FDA8EAC1A4C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6782938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7CCFE-2C71-CA05-E9F1-C7F17A491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AC91E-83C7-C1F8-94D2-3E90B2F00E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3EC95-6B22-BE9C-9AE5-508119401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591C3-CE75-5B82-4930-C424CCF054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47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4389E-9773-1685-F204-E5B9576F8A2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96889-B7EB-70D2-CBA3-5EEF3E2C04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3D53568A-459E-B10C-4573-739ED3F7048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50086634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B0FE4-4037-B0BA-1D99-D91E15A70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F35655-1C16-2E6E-DBEE-BA20D26AC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F706BB-D4CB-FECC-C9B1-C6DB4C0C30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6E49A-3C09-CFD3-5A8F-8CD10C01D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48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8E5F08-B40B-D74E-A5D5-A57EB19D5AA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DAA4E8-EB33-1D13-7974-603CC51D14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46A91F0-9804-93A8-8D4E-52214AE956C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317233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F2C384-ED6D-66C8-5C62-4EA8543C9EF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A2670-B0BE-A55D-21B4-B934B5107F4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61990AF0-85E0-90F9-84F3-B5E3765C09D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540274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B6179-6DCC-0C76-693A-E4DF64F43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0FF8D7-8D47-3D40-A51F-68CB4DD75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F9F3A4-656E-98B6-3D87-DA1C9DF7C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89980-2590-E5CF-EED7-2D0BA90CF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BC49FA-BFCE-DB7D-4D35-1EFB4BB0594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3C042-7ECB-1029-7C07-C4A1C71C620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B004DAC4-3324-E7F1-02E3-FD517AFDA7D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4041891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CF3FC-998C-13E2-F720-6EAEDCE83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D00748-FD1A-E318-D9CF-B447D238EA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F00E07-5340-659B-5594-9C8E2BA99A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D5720-64F7-5928-559A-B92E2813C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CD8AB-DBFD-179B-F4E6-6B14F08DA9A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F9AFB2-7B8B-FF22-A029-54FECC614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C17EACDF-9BDC-17B8-E9E0-26983BB9DD8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096244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6D001-40A5-57D8-49E7-80389ACC4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42CF64-17C4-0CF9-5E77-6C9486FB4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740E62-0AC8-EF0C-A120-2A3635527F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14D24-DE93-BEE6-FFD3-17CAFF7CB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9BA30B-D4FA-A851-0EA5-4CA6E15923A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513868-61C6-D70D-9520-8A73FCAD9DE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8170C559-5717-4AAB-9EBD-7A5D0AF9131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3848808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DD82C-C9AA-CC85-E0F5-2E1F7A3D9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8A9437-2A10-8DC4-A166-23FCCD35F6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8F396A-8646-8E59-A9D7-A6540E74A3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BDCB7-B0EE-5FCA-AA1D-E21EB0E54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55F67-C613-4EC2-A7B1-8B2BC8F7163D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A185F-AA75-C658-1ECF-1B8EDBD17D3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8/18/2025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290ADE-3ADF-EF7A-6E40-6F0FC318DE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3454828C-98EE-E372-3B51-0B7A4C0F729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CxO-Atlas(c)</a:t>
            </a:r>
          </a:p>
        </p:txBody>
      </p:sp>
    </p:spTree>
    <p:extLst>
      <p:ext uri="{BB962C8B-B14F-4D97-AF65-F5344CB8AC3E}">
        <p14:creationId xmlns:p14="http://schemas.microsoft.com/office/powerpoint/2010/main" val="2547884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9844C-6C33-410C-A681-E4E76606C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C46889-AA16-4BB3-915E-3B5EAD404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31CFC-62FC-4408-8757-A87C78A7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385070-C8ED-4B70-9807-D1C53C84B2AE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D5D1A-7CAF-4DFB-94E7-3D2C2E41C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D4356-370B-4390-B9B2-E104C182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DF28D3-48BD-4648-9818-9E78F593EE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55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9AACB-B0D9-45A7-B3C7-0290515A9E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DB326-CBD0-451C-A314-29AD0AB24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256"/>
            <a:ext cx="10515600" cy="359489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4305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0EE1-DAF3-42FD-8C07-E9F289AB1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AFB87-6ABB-4A22-B20B-D91079B0A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1FA5B-6700-4509-8457-159EC4B0C0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C373A7-8A31-47F1-90C2-4260DC463A4E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C9659-F9D6-4318-96B7-43EFADFB2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CCED1-0728-46F2-BC3B-C3B75D56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DF28D3-48BD-4648-9818-9E78F593EE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53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CF5E2-F6DC-4DBE-B25F-DE4E7CDD1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8E779-5346-47E4-BD0D-F391A6AE49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9FC8E2-3275-473B-A9F5-81D93A57B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6B0F5-23FC-4228-B9EB-023BC97526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439E5F-86A3-41B3-91A8-C04D0F20C526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19174-7403-4271-824B-BCF9CFC9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1E85C4-78E0-45C3-833F-00E21A603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DF28D3-48BD-4648-9818-9E78F593EE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94CA8-A031-4F79-B8C9-F8988495C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81D9F-38BA-49A6-8571-89D835F19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2E00E-871B-4E0F-AAFA-A09D660AA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8FE4E8-2921-48AF-A1C2-EBDAB4B78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141574-9E75-4547-B522-AEBF8A4923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56767-7234-47AE-9392-7F0C169D4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94EAC7-C0AE-4215-AAC4-E50256F8C29F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CE5E4F-54E1-4C0D-8835-24184EC99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A4C3BD-A03D-487E-B7F7-3EB7A49AB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DF28D3-48BD-4648-9818-9E78F593EE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71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CC4A3-4E27-4550-B9EA-800D6E4A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D8A8-E332-4989-B037-5FEF03CAF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DF28D3-48BD-4648-9818-9E78F593EE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4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E7CD26-508C-4F6B-B1B9-C56D2EDE48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1E2D9F-0FAD-4653-BE26-052C06D5CF22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C34347-29A8-436D-87EE-7DFB7710C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C7621-B39A-40B1-A102-AA6417935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DF28D3-48BD-4648-9818-9E78F593EE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371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A8EAF2-CCE2-481F-A93B-D689D10577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FD4F30-ADB4-4827-9D8D-349FD0D8D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44297-D182-40A0-A9D1-DF4E3ECBE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4BDEAF-A63B-4870-949F-8AB43ACE6B1F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94A75-0465-470C-9627-57A7B8157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FB88B-5CE0-4D17-AFA6-2B96B817A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DF28D3-48BD-4648-9818-9E78F593EE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116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35C173-3D7F-48DC-8C4B-9633313D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3480" y="362477"/>
            <a:ext cx="3890319" cy="576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63F10-427C-49DF-93BF-60566A765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23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C1A938-1472-4186-972D-BB8000D64C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074B-E4AC-4B9C-B1E7-E88E2467BBC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C151E422-6893-5E31-FF19-CE428AD9942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6" y="362477"/>
            <a:ext cx="1337264" cy="36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1884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9" r:id="rId8"/>
  </p:sldLayoutIdLst>
  <p:hf hdr="0" ftr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6D002A-78D0-4020-BE9A-A6A5D8C0D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9503E9-3C09-4296-97C9-D049EDB0AA83}"/>
              </a:ext>
            </a:extLst>
          </p:cNvPr>
          <p:cNvSpPr/>
          <p:nvPr/>
        </p:nvSpPr>
        <p:spPr>
          <a:xfrm>
            <a:off x="2883772" y="1800581"/>
            <a:ext cx="63990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Compensating Others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68245-CE2C-438B-9A7C-7B5F7E603CA5}"/>
              </a:ext>
            </a:extLst>
          </p:cNvPr>
          <p:cNvSpPr txBox="1"/>
          <p:nvPr/>
        </p:nvSpPr>
        <p:spPr>
          <a:xfrm>
            <a:off x="1361871" y="2829561"/>
            <a:ext cx="9240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Use Different Methods for Different Groups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7D2C24-774E-4DE0-B70D-3A81F6E391E4}"/>
              </a:ext>
            </a:extLst>
          </p:cNvPr>
          <p:cNvSpPr txBox="1"/>
          <p:nvPr/>
        </p:nvSpPr>
        <p:spPr>
          <a:xfrm>
            <a:off x="658368" y="4839558"/>
            <a:ext cx="10306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Tom Berger | RDK Consulting, Inc. | tom@rdkgroup.com | www. CxO-Atlas.com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D30CFB-D4AB-462C-9D68-70D7E5C829DE}"/>
              </a:ext>
            </a:extLst>
          </p:cNvPr>
          <p:cNvSpPr txBox="1"/>
          <p:nvPr/>
        </p:nvSpPr>
        <p:spPr>
          <a:xfrm>
            <a:off x="3136350" y="5589369"/>
            <a:ext cx="619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Based on material from:  www.CxO-Atlas.com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13B8F6-3FBB-B940-67F3-6A17BBD97957}"/>
              </a:ext>
            </a:extLst>
          </p:cNvPr>
          <p:cNvSpPr txBox="1"/>
          <p:nvPr/>
        </p:nvSpPr>
        <p:spPr>
          <a:xfrm>
            <a:off x="1119923" y="1050770"/>
            <a:ext cx="9771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Thoughts and opinions of a non-financial professional.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71E406-E1D6-0AF6-280A-B336B604421B}"/>
              </a:ext>
            </a:extLst>
          </p:cNvPr>
          <p:cNvSpPr txBox="1"/>
          <p:nvPr/>
        </p:nvSpPr>
        <p:spPr>
          <a:xfrm>
            <a:off x="4590288" y="4170798"/>
            <a:ext cx="215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August 26, 2026</a:t>
            </a:r>
          </a:p>
        </p:txBody>
      </p:sp>
    </p:spTree>
    <p:extLst>
      <p:ext uri="{BB962C8B-B14F-4D97-AF65-F5344CB8AC3E}">
        <p14:creationId xmlns:p14="http://schemas.microsoft.com/office/powerpoint/2010/main" val="3853476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4055C-0549-AC05-034D-AFCE89926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F0F35-6545-3624-E923-B3D4D716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80" y="363778"/>
            <a:ext cx="6556512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Who Gets What Choices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7362A0-0DFE-F4EE-5F5D-E5A70FCCA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495F3C5-4272-9FF4-7616-555A985950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470739"/>
              </p:ext>
            </p:extLst>
          </p:nvPr>
        </p:nvGraphicFramePr>
        <p:xfrm>
          <a:off x="656082" y="995510"/>
          <a:ext cx="10879836" cy="4016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7753">
                  <a:extLst>
                    <a:ext uri="{9D8B030D-6E8A-4147-A177-3AD203B41FA5}">
                      <a16:colId xmlns:a16="http://schemas.microsoft.com/office/drawing/2014/main" val="970774077"/>
                    </a:ext>
                  </a:extLst>
                </a:gridCol>
                <a:gridCol w="7722083">
                  <a:extLst>
                    <a:ext uri="{9D8B030D-6E8A-4147-A177-3AD203B41FA5}">
                      <a16:colId xmlns:a16="http://schemas.microsoft.com/office/drawing/2014/main" val="2106534907"/>
                    </a:ext>
                  </a:extLst>
                </a:gridCol>
              </a:tblGrid>
              <a:tr h="38103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Instrument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Generalized Details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643523"/>
                  </a:ext>
                </a:extLst>
              </a:tr>
              <a:tr h="360850">
                <a:tc>
                  <a:txBody>
                    <a:bodyPr/>
                    <a:lstStyle/>
                    <a:p>
                      <a:r>
                        <a:rPr lang="en-US" dirty="0"/>
                        <a:t>Founder Shares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Founders, Common Stock, very low price $0.01 or PAR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297749"/>
                  </a:ext>
                </a:extLst>
              </a:tr>
              <a:tr h="360850">
                <a:tc>
                  <a:txBody>
                    <a:bodyPr/>
                    <a:lstStyle/>
                    <a:p>
                      <a:r>
                        <a:rPr lang="en-US" dirty="0"/>
                        <a:t>Common Shares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Given to employees &amp; others, $ @FMV, taxes due when granted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149395"/>
                  </a:ext>
                </a:extLst>
              </a:tr>
              <a:tr h="360850">
                <a:tc>
                  <a:txBody>
                    <a:bodyPr/>
                    <a:lstStyle/>
                    <a:p>
                      <a:r>
                        <a:rPr lang="en-US" dirty="0"/>
                        <a:t>Preferred Shares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Equity Investors, $ set with deal terms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674464"/>
                  </a:ext>
                </a:extLst>
              </a:tr>
              <a:tr h="360850">
                <a:tc>
                  <a:txBody>
                    <a:bodyPr/>
                    <a:lstStyle/>
                    <a:p>
                      <a:r>
                        <a:rPr lang="en-US" dirty="0"/>
                        <a:t>Warrants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Typically given to financial investors, others too, any price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046062"/>
                  </a:ext>
                </a:extLst>
              </a:tr>
              <a:tr h="530320">
                <a:tc>
                  <a:txBody>
                    <a:bodyPr/>
                    <a:lstStyle/>
                    <a:p>
                      <a:r>
                        <a:rPr lang="en-US" dirty="0"/>
                        <a:t>Qualified Stock Options (ISO)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Given to employees, “Strike Price” based on FMV discounted due to risks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4204951"/>
                  </a:ext>
                </a:extLst>
              </a:tr>
              <a:tr h="410530">
                <a:tc>
                  <a:txBody>
                    <a:bodyPr/>
                    <a:lstStyle/>
                    <a:p>
                      <a:r>
                        <a:rPr lang="en-US" dirty="0"/>
                        <a:t>Non-Qualified Stock Options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Given to employees and others involved with the company, same pricing as ISOs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864887"/>
                  </a:ext>
                </a:extLst>
              </a:tr>
              <a:tr h="410530">
                <a:tc>
                  <a:txBody>
                    <a:bodyPr/>
                    <a:lstStyle/>
                    <a:p>
                      <a:r>
                        <a:rPr lang="en-US" dirty="0"/>
                        <a:t>Restricted Stock Awards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Given to employees, ownership at grant, $ @FMV or discounted when issued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030416"/>
                  </a:ext>
                </a:extLst>
              </a:tr>
              <a:tr h="410530">
                <a:tc>
                  <a:txBody>
                    <a:bodyPr/>
                    <a:lstStyle/>
                    <a:p>
                      <a:r>
                        <a:rPr lang="en-US" dirty="0"/>
                        <a:t>Restricted Stock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Given to employees, $ @FMV or PAR, when ownership &amp; taxed at vesting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232920"/>
                  </a:ext>
                </a:extLst>
              </a:tr>
              <a:tr h="410530">
                <a:tc>
                  <a:txBody>
                    <a:bodyPr/>
                    <a:lstStyle/>
                    <a:p>
                      <a:r>
                        <a:rPr lang="en-US" dirty="0"/>
                        <a:t>Advisory Shares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Given to advisors, could be RSAs or NSO Options, shorter vesting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24897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15A9FC3-DAEF-1E2C-0CAE-31B59D71360F}"/>
              </a:ext>
            </a:extLst>
          </p:cNvPr>
          <p:cNvSpPr txBox="1"/>
          <p:nvPr/>
        </p:nvSpPr>
        <p:spPr>
          <a:xfrm>
            <a:off x="1812417" y="5177885"/>
            <a:ext cx="5785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FMV = Fair Market Value (at some point in time)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994438-7514-0CFD-E29B-EFD64751B454}"/>
              </a:ext>
            </a:extLst>
          </p:cNvPr>
          <p:cNvGrpSpPr/>
          <p:nvPr/>
        </p:nvGrpSpPr>
        <p:grpSpPr>
          <a:xfrm>
            <a:off x="1465898" y="5324475"/>
            <a:ext cx="9117329" cy="1199849"/>
            <a:chOff x="1465898" y="5029200"/>
            <a:chExt cx="9117329" cy="119984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21CF4CE-BB1F-CB62-DCAE-8B81B2C6336C}"/>
                </a:ext>
              </a:extLst>
            </p:cNvPr>
            <p:cNvSpPr txBox="1"/>
            <p:nvPr/>
          </p:nvSpPr>
          <p:spPr>
            <a:xfrm>
              <a:off x="1465898" y="5521163"/>
              <a:ext cx="64789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Tax issues are very confusing!  Grant only after working with a finance professional and based on a written plan!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D74BC7-E445-ECE4-219F-D2061F3EF39A}"/>
                </a:ext>
              </a:extLst>
            </p:cNvPr>
            <p:cNvSpPr txBox="1"/>
            <p:nvPr/>
          </p:nvSpPr>
          <p:spPr>
            <a:xfrm>
              <a:off x="1812417" y="5220936"/>
              <a:ext cx="57858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00"/>
                  </a:solidFill>
                </a:rPr>
                <a:t>Move Away from % Ownership to Shares ASAP!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D2FAE5-A096-3148-4B4C-EC3A371A5799}"/>
                </a:ext>
              </a:extLst>
            </p:cNvPr>
            <p:cNvSpPr txBox="1"/>
            <p:nvPr/>
          </p:nvSpPr>
          <p:spPr>
            <a:xfrm>
              <a:off x="8240077" y="5149370"/>
              <a:ext cx="23431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Avoid misunderstandings &amp; entanglements!</a:t>
              </a:r>
            </a:p>
          </p:txBody>
        </p:sp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id="{F8B8C71A-2D18-8EB9-BE50-8CC81F8C43DC}"/>
                </a:ext>
              </a:extLst>
            </p:cNvPr>
            <p:cNvSpPr/>
            <p:nvPr/>
          </p:nvSpPr>
          <p:spPr>
            <a:xfrm>
              <a:off x="7715250" y="5029200"/>
              <a:ext cx="647700" cy="1152224"/>
            </a:xfrm>
            <a:prstGeom prst="rightBrace">
              <a:avLst>
                <a:gd name="adj1" fmla="val 0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8573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40AA2-72A5-1F70-5521-B5DB1483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E8079-25E8-E81C-8EAF-6E5C46D6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80" y="363778"/>
            <a:ext cx="6556512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Share (Equity) Variations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4042FC-7E9C-3079-569B-0DF084176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09DDC0-99C3-0738-37AA-967AEA53E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426627"/>
              </p:ext>
            </p:extLst>
          </p:nvPr>
        </p:nvGraphicFramePr>
        <p:xfrm>
          <a:off x="1951447" y="1833460"/>
          <a:ext cx="3157753" cy="1873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7753">
                  <a:extLst>
                    <a:ext uri="{9D8B030D-6E8A-4147-A177-3AD203B41FA5}">
                      <a16:colId xmlns:a16="http://schemas.microsoft.com/office/drawing/2014/main" val="9707740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Instrument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643523"/>
                  </a:ext>
                </a:extLst>
              </a:tr>
              <a:tr h="360850">
                <a:tc>
                  <a:txBody>
                    <a:bodyPr/>
                    <a:lstStyle/>
                    <a:p>
                      <a:r>
                        <a:rPr lang="en-US" dirty="0"/>
                        <a:t>Founder Shares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297749"/>
                  </a:ext>
                </a:extLst>
              </a:tr>
              <a:tr h="360850">
                <a:tc>
                  <a:txBody>
                    <a:bodyPr/>
                    <a:lstStyle/>
                    <a:p>
                      <a:r>
                        <a:rPr lang="en-US" dirty="0"/>
                        <a:t>Common Shares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149395"/>
                  </a:ext>
                </a:extLst>
              </a:tr>
              <a:tr h="360850">
                <a:tc>
                  <a:txBody>
                    <a:bodyPr/>
                    <a:lstStyle/>
                    <a:p>
                      <a:r>
                        <a:rPr lang="en-US" dirty="0"/>
                        <a:t>Preferred Shares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674464"/>
                  </a:ext>
                </a:extLst>
              </a:tr>
              <a:tr h="410530">
                <a:tc>
                  <a:txBody>
                    <a:bodyPr/>
                    <a:lstStyle/>
                    <a:p>
                      <a:r>
                        <a:rPr lang="en-US" dirty="0"/>
                        <a:t>Restricted Stock Awards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030416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FCD5AED-6C62-3FF8-CE17-7CA8F70880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333184"/>
              </p:ext>
            </p:extLst>
          </p:nvPr>
        </p:nvGraphicFramePr>
        <p:xfrm>
          <a:off x="6853682" y="1833460"/>
          <a:ext cx="3157753" cy="192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7753">
                  <a:extLst>
                    <a:ext uri="{9D8B030D-6E8A-4147-A177-3AD203B41FA5}">
                      <a16:colId xmlns:a16="http://schemas.microsoft.com/office/drawing/2014/main" val="9707740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Instrument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643523"/>
                  </a:ext>
                </a:extLst>
              </a:tr>
              <a:tr h="346030">
                <a:tc>
                  <a:txBody>
                    <a:bodyPr/>
                    <a:lstStyle/>
                    <a:p>
                      <a:r>
                        <a:rPr lang="en-US" dirty="0"/>
                        <a:t>Warrants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046062"/>
                  </a:ext>
                </a:extLst>
              </a:tr>
              <a:tr h="371260">
                <a:tc>
                  <a:txBody>
                    <a:bodyPr/>
                    <a:lstStyle/>
                    <a:p>
                      <a:r>
                        <a:rPr lang="en-US" dirty="0"/>
                        <a:t>Qualified Stock Options (ISO)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204951"/>
                  </a:ext>
                </a:extLst>
              </a:tr>
              <a:tr h="410530">
                <a:tc>
                  <a:txBody>
                    <a:bodyPr/>
                    <a:lstStyle/>
                    <a:p>
                      <a:r>
                        <a:rPr lang="en-US" dirty="0"/>
                        <a:t>Non-Qualified Stock Options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864887"/>
                  </a:ext>
                </a:extLst>
              </a:tr>
              <a:tr h="410530">
                <a:tc>
                  <a:txBody>
                    <a:bodyPr/>
                    <a:lstStyle/>
                    <a:p>
                      <a:r>
                        <a:rPr lang="en-US" dirty="0"/>
                        <a:t>Restricted Stock 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441215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68D64AF-31EA-E680-E9D6-234CE3F8ACF1}"/>
              </a:ext>
            </a:extLst>
          </p:cNvPr>
          <p:cNvSpPr txBox="1"/>
          <p:nvPr/>
        </p:nvSpPr>
        <p:spPr>
          <a:xfrm>
            <a:off x="2188337" y="1134017"/>
            <a:ext cx="254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“Given” Now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1359A6-09F2-6B94-1312-1DE02420E793}"/>
              </a:ext>
            </a:extLst>
          </p:cNvPr>
          <p:cNvSpPr txBox="1"/>
          <p:nvPr/>
        </p:nvSpPr>
        <p:spPr>
          <a:xfrm>
            <a:off x="6548122" y="1134017"/>
            <a:ext cx="3809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“Right to Buy” Later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42D3D3-2BEC-2B62-4A19-434DAE3D1D00}"/>
              </a:ext>
            </a:extLst>
          </p:cNvPr>
          <p:cNvSpPr txBox="1"/>
          <p:nvPr/>
        </p:nvSpPr>
        <p:spPr>
          <a:xfrm>
            <a:off x="1889207" y="4411470"/>
            <a:ext cx="826008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Use the “appropriate” instrument based on:  Who and When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use any, all, or none.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Some restrictions apply.</a:t>
            </a:r>
          </a:p>
        </p:txBody>
      </p:sp>
    </p:spTree>
    <p:extLst>
      <p:ext uri="{BB962C8B-B14F-4D97-AF65-F5344CB8AC3E}">
        <p14:creationId xmlns:p14="http://schemas.microsoft.com/office/powerpoint/2010/main" val="1584291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AF5B-B0A0-747A-B9DA-9D7925BA2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F6AD8-AD99-8D7A-96B4-595D4FA16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Allowable “Legal” Variations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63C1DF-7F22-C765-94CC-A2820C4D0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B7795EF-B351-B710-6FBF-943E8B6798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889283"/>
              </p:ext>
            </p:extLst>
          </p:nvPr>
        </p:nvGraphicFramePr>
        <p:xfrm>
          <a:off x="1882649" y="1353329"/>
          <a:ext cx="8314943" cy="281940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072384">
                  <a:extLst>
                    <a:ext uri="{9D8B030D-6E8A-4147-A177-3AD203B41FA5}">
                      <a16:colId xmlns:a16="http://schemas.microsoft.com/office/drawing/2014/main" val="3969502163"/>
                    </a:ext>
                  </a:extLst>
                </a:gridCol>
                <a:gridCol w="1249680">
                  <a:extLst>
                    <a:ext uri="{9D8B030D-6E8A-4147-A177-3AD203B41FA5}">
                      <a16:colId xmlns:a16="http://schemas.microsoft.com/office/drawing/2014/main" val="417194001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380814582"/>
                    </a:ext>
                  </a:extLst>
                </a:gridCol>
                <a:gridCol w="2316479">
                  <a:extLst>
                    <a:ext uri="{9D8B030D-6E8A-4147-A177-3AD203B41FA5}">
                      <a16:colId xmlns:a16="http://schemas.microsoft.com/office/drawing/2014/main" val="2059151820"/>
                    </a:ext>
                  </a:extLst>
                </a:gridCol>
              </a:tblGrid>
              <a:tr h="182880">
                <a:tc row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Instrument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Legal Entity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940296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C-Corp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S-Corp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LLC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3233694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Common Stock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 Class Only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560033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Stock options (ISOs, NSOs)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"Member Units"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169360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Restricted stock awards (RSAs)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"Profit Interests"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342376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Restricted stock units (RSUs)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"Restricted Units"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8355757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Warrants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 Class Only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"Unit Warrants"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583129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Preferred stock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900113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Convertible notes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Y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160193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SAFEs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3077132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3A1A880-EE6C-75DA-1CCE-68E63C58D33A}"/>
              </a:ext>
            </a:extLst>
          </p:cNvPr>
          <p:cNvSpPr txBox="1"/>
          <p:nvPr/>
        </p:nvSpPr>
        <p:spPr>
          <a:xfrm>
            <a:off x="4180840" y="4769626"/>
            <a:ext cx="2824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Clearly preferred by financial investors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0E0B118F-4B35-535F-E74C-11039B378723}"/>
              </a:ext>
            </a:extLst>
          </p:cNvPr>
          <p:cNvSpPr/>
          <p:nvPr/>
        </p:nvSpPr>
        <p:spPr>
          <a:xfrm>
            <a:off x="5323840" y="4182664"/>
            <a:ext cx="518160" cy="586962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783174-AD5E-1070-F7ED-4FDFEADAE96E}"/>
              </a:ext>
            </a:extLst>
          </p:cNvPr>
          <p:cNvSpPr txBox="1"/>
          <p:nvPr/>
        </p:nvSpPr>
        <p:spPr>
          <a:xfrm>
            <a:off x="944880" y="5705077"/>
            <a:ext cx="1019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Each State may have different requirements.</a:t>
            </a:r>
          </a:p>
          <a:p>
            <a:pPr algn="ctr"/>
            <a:r>
              <a:rPr lang="en-US" dirty="0"/>
              <a:t>Taxes and Fees can vary based on where you incorporate and where you live.  Be Careful!</a:t>
            </a:r>
          </a:p>
        </p:txBody>
      </p:sp>
    </p:spTree>
    <p:extLst>
      <p:ext uri="{BB962C8B-B14F-4D97-AF65-F5344CB8AC3E}">
        <p14:creationId xmlns:p14="http://schemas.microsoft.com/office/powerpoint/2010/main" val="3206942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03968-259F-10B4-4354-056E5EA1B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65C148E-1D3F-16FC-82C1-81E4BA2BF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57" y="1155065"/>
            <a:ext cx="11212285" cy="45478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12B4D7-220E-3D62-6E8E-FBF4F4599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Who Commonly Gets What </a:t>
            </a:r>
            <a:r>
              <a:rPr lang="en-US" sz="2400" b="1" dirty="0"/>
              <a:t>(In General)</a:t>
            </a:r>
            <a:endParaRPr lang="en-US" sz="32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BA2575-C6D7-9E49-CDB1-D338EAF23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59BAD8D-DE8E-2CAB-61AB-34A41D52F0A2}"/>
              </a:ext>
            </a:extLst>
          </p:cNvPr>
          <p:cNvSpPr/>
          <p:nvPr/>
        </p:nvSpPr>
        <p:spPr>
          <a:xfrm>
            <a:off x="435429" y="4152537"/>
            <a:ext cx="1110342" cy="4027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C7A9BC-8F77-52FC-DDAC-920C1E996DFD}"/>
              </a:ext>
            </a:extLst>
          </p:cNvPr>
          <p:cNvSpPr txBox="1"/>
          <p:nvPr/>
        </p:nvSpPr>
        <p:spPr>
          <a:xfrm>
            <a:off x="1545771" y="4169257"/>
            <a:ext cx="139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ý"/>
            </a:pPr>
            <a:r>
              <a:rPr lang="en-US" b="1" dirty="0">
                <a:solidFill>
                  <a:srgbClr val="FF0000"/>
                </a:solidFill>
              </a:rPr>
              <a:t>None ?</a:t>
            </a:r>
            <a:r>
              <a:rPr 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66D01-3F87-2F23-0909-F4E77CCC5A59}"/>
              </a:ext>
            </a:extLst>
          </p:cNvPr>
          <p:cNvSpPr txBox="1"/>
          <p:nvPr/>
        </p:nvSpPr>
        <p:spPr>
          <a:xfrm>
            <a:off x="2476137" y="6035040"/>
            <a:ext cx="3101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Outright Ownership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371ECD-D36E-4E69-E8FB-3B46AE4E3102}"/>
              </a:ext>
            </a:extLst>
          </p:cNvPr>
          <p:cNvSpPr txBox="1"/>
          <p:nvPr/>
        </p:nvSpPr>
        <p:spPr>
          <a:xfrm>
            <a:off x="7231017" y="6035040"/>
            <a:ext cx="3101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“Strings Attached”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4B8CFF-399E-9E71-5FBD-7A9D3B488389}"/>
              </a:ext>
            </a:extLst>
          </p:cNvPr>
          <p:cNvCxnSpPr>
            <a:cxnSpLocks/>
          </p:cNvCxnSpPr>
          <p:nvPr/>
        </p:nvCxnSpPr>
        <p:spPr>
          <a:xfrm>
            <a:off x="2377440" y="5806440"/>
            <a:ext cx="0" cy="56515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F5CDD1-1060-1B64-3E38-3BE292FD206F}"/>
              </a:ext>
            </a:extLst>
          </p:cNvPr>
          <p:cNvCxnSpPr>
            <a:cxnSpLocks/>
          </p:cNvCxnSpPr>
          <p:nvPr/>
        </p:nvCxnSpPr>
        <p:spPr>
          <a:xfrm>
            <a:off x="5862320" y="5806440"/>
            <a:ext cx="0" cy="56515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4F1899-85B5-AEE6-4954-B3CDB2BAECEB}"/>
              </a:ext>
            </a:extLst>
          </p:cNvPr>
          <p:cNvCxnSpPr>
            <a:cxnSpLocks/>
          </p:cNvCxnSpPr>
          <p:nvPr/>
        </p:nvCxnSpPr>
        <p:spPr>
          <a:xfrm>
            <a:off x="11663680" y="5806440"/>
            <a:ext cx="0" cy="56515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ECFE334-B482-406E-F170-3116C97046DC}"/>
              </a:ext>
            </a:extLst>
          </p:cNvPr>
          <p:cNvCxnSpPr>
            <a:cxnSpLocks/>
          </p:cNvCxnSpPr>
          <p:nvPr/>
        </p:nvCxnSpPr>
        <p:spPr>
          <a:xfrm>
            <a:off x="2377440" y="6089015"/>
            <a:ext cx="3484880" cy="0"/>
          </a:xfrm>
          <a:prstGeom prst="straightConnector1">
            <a:avLst/>
          </a:prstGeom>
          <a:ln w="28575">
            <a:solidFill>
              <a:srgbClr val="FFFF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92CB8F1-901D-9B84-D8EA-9F5A40BB2619}"/>
              </a:ext>
            </a:extLst>
          </p:cNvPr>
          <p:cNvCxnSpPr>
            <a:cxnSpLocks/>
          </p:cNvCxnSpPr>
          <p:nvPr/>
        </p:nvCxnSpPr>
        <p:spPr>
          <a:xfrm>
            <a:off x="5897880" y="6089015"/>
            <a:ext cx="5765800" cy="0"/>
          </a:xfrm>
          <a:prstGeom prst="straightConnector1">
            <a:avLst/>
          </a:prstGeom>
          <a:ln w="28575">
            <a:solidFill>
              <a:srgbClr val="FFFF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803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42CDA-D837-06B2-4367-FA3241089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DDDC7-8FC5-FA74-E296-0CDD7DEAD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975" y="363778"/>
            <a:ext cx="7679817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Share Details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8009EA-3441-2FA9-D559-F79E9B7D3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AAF3B0B-FBA4-9701-9380-0B615DBAF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787711"/>
              </p:ext>
            </p:extLst>
          </p:nvPr>
        </p:nvGraphicFramePr>
        <p:xfrm>
          <a:off x="404813" y="939897"/>
          <a:ext cx="11382373" cy="5805793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205723">
                  <a:extLst>
                    <a:ext uri="{9D8B030D-6E8A-4147-A177-3AD203B41FA5}">
                      <a16:colId xmlns:a16="http://schemas.microsoft.com/office/drawing/2014/main" val="910140267"/>
                    </a:ext>
                  </a:extLst>
                </a:gridCol>
                <a:gridCol w="1560655">
                  <a:extLst>
                    <a:ext uri="{9D8B030D-6E8A-4147-A177-3AD203B41FA5}">
                      <a16:colId xmlns:a16="http://schemas.microsoft.com/office/drawing/2014/main" val="2363164131"/>
                    </a:ext>
                  </a:extLst>
                </a:gridCol>
                <a:gridCol w="1560655">
                  <a:extLst>
                    <a:ext uri="{9D8B030D-6E8A-4147-A177-3AD203B41FA5}">
                      <a16:colId xmlns:a16="http://schemas.microsoft.com/office/drawing/2014/main" val="2438743538"/>
                    </a:ext>
                  </a:extLst>
                </a:gridCol>
                <a:gridCol w="1373375">
                  <a:extLst>
                    <a:ext uri="{9D8B030D-6E8A-4147-A177-3AD203B41FA5}">
                      <a16:colId xmlns:a16="http://schemas.microsoft.com/office/drawing/2014/main" val="546110120"/>
                    </a:ext>
                  </a:extLst>
                </a:gridCol>
                <a:gridCol w="1560655">
                  <a:extLst>
                    <a:ext uri="{9D8B030D-6E8A-4147-A177-3AD203B41FA5}">
                      <a16:colId xmlns:a16="http://schemas.microsoft.com/office/drawing/2014/main" val="2338912263"/>
                    </a:ext>
                  </a:extLst>
                </a:gridCol>
                <a:gridCol w="1560655">
                  <a:extLst>
                    <a:ext uri="{9D8B030D-6E8A-4147-A177-3AD203B41FA5}">
                      <a16:colId xmlns:a16="http://schemas.microsoft.com/office/drawing/2014/main" val="2731916799"/>
                    </a:ext>
                  </a:extLst>
                </a:gridCol>
                <a:gridCol w="1560655">
                  <a:extLst>
                    <a:ext uri="{9D8B030D-6E8A-4147-A177-3AD203B41FA5}">
                      <a16:colId xmlns:a16="http://schemas.microsoft.com/office/drawing/2014/main" val="1081116003"/>
                    </a:ext>
                  </a:extLst>
                </a:gridCol>
              </a:tblGrid>
              <a:tr h="4082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Given to…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Cost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Vesting Required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Ownership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Taxed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Notes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 anchor="ctr"/>
                </a:tc>
                <a:extLst>
                  <a:ext uri="{0D108BD9-81ED-4DB2-BD59-A6C34878D82A}">
                    <a16:rowId xmlns:a16="http://schemas.microsoft.com/office/drawing/2014/main" val="2340264672"/>
                  </a:ext>
                </a:extLst>
              </a:tr>
              <a:tr h="4082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Founders Shares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Fonders &amp; Early Employees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$0.001 (PAR)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No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Issued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Sold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extLst>
                  <a:ext uri="{0D108BD9-81ED-4DB2-BD59-A6C34878D82A}">
                    <a16:rowId xmlns:a16="http://schemas.microsoft.com/office/drawing/2014/main" val="2729035030"/>
                  </a:ext>
                </a:extLst>
              </a:tr>
              <a:tr h="20550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Preferred Shares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Equity Investors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At priced round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No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Issued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Sold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extLst>
                  <a:ext uri="{0D108BD9-81ED-4DB2-BD59-A6C34878D82A}">
                    <a16:rowId xmlns:a16="http://schemas.microsoft.com/office/drawing/2014/main" val="437150488"/>
                  </a:ext>
                </a:extLst>
              </a:tr>
              <a:tr h="61232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Common Shares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Anyone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Based on valuation when granted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No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Issued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Sold or when issued If below FMV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Possible early employee discount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extLst>
                  <a:ext uri="{0D108BD9-81ED-4DB2-BD59-A6C34878D82A}">
                    <a16:rowId xmlns:a16="http://schemas.microsoft.com/office/drawing/2014/main" val="3808243261"/>
                  </a:ext>
                </a:extLst>
              </a:tr>
              <a:tr h="61232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Qualified Stock Options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Employees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Discounted FMV when exercised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Yes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Exercised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Taxed When Sold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Typically, 1 year cliff, 4 years vesting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extLst>
                  <a:ext uri="{0D108BD9-81ED-4DB2-BD59-A6C34878D82A}">
                    <a16:rowId xmlns:a16="http://schemas.microsoft.com/office/drawing/2014/main" val="332376184"/>
                  </a:ext>
                </a:extLst>
              </a:tr>
              <a:tr h="61232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Non-Qualified Stock Options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Associated w/Company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Discounted FMV when granted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Yes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Exercised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Exercised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Typically, 1 year cliff, 4 years vesting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extLst>
                  <a:ext uri="{0D108BD9-81ED-4DB2-BD59-A6C34878D82A}">
                    <a16:rowId xmlns:a16="http://schemas.microsoft.com/office/drawing/2014/main" val="206942632"/>
                  </a:ext>
                </a:extLst>
              </a:tr>
              <a:tr h="4082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Warrants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Investors, Others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Any price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No, Could Be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Exercised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Exercised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extLst>
                  <a:ext uri="{0D108BD9-81ED-4DB2-BD59-A6C34878D82A}">
                    <a16:rowId xmlns:a16="http://schemas.microsoft.com/office/drawing/2014/main" val="3247480804"/>
                  </a:ext>
                </a:extLst>
              </a:tr>
              <a:tr h="61232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Restricted Stock Awards (Given Now)</a:t>
                      </a:r>
                    </a:p>
                    <a:p>
                      <a:pPr algn="l" fontAlgn="t">
                        <a:buNone/>
                      </a:pP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Employees, Others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Discounted FMV when granted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Yes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Issued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Vested or At Grant if 83(b) Filed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Used for early-stage companies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extLst>
                  <a:ext uri="{0D108BD9-81ED-4DB2-BD59-A6C34878D82A}">
                    <a16:rowId xmlns:a16="http://schemas.microsoft.com/office/drawing/2014/main" val="2583976797"/>
                  </a:ext>
                </a:extLst>
              </a:tr>
              <a:tr h="61232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Restricted Stock Units (Promised for Later)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Employees, Others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FMV when vested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Yes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Vested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When Vested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Used for early &amp; later companies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extLst>
                  <a:ext uri="{0D108BD9-81ED-4DB2-BD59-A6C34878D82A}">
                    <a16:rowId xmlns:a16="http://schemas.microsoft.com/office/drawing/2014/main" val="1347043679"/>
                  </a:ext>
                </a:extLst>
              </a:tr>
              <a:tr h="61232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Advisory Shares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Outside Advisors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Discounted FMV when granted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Yes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For RSAs: Issued For NSOs: Vested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RSAs: Issued NSOs: Vested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Typical 2-year vesting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948" marR="3948" marT="3948" marB="0"/>
                </a:tc>
                <a:extLst>
                  <a:ext uri="{0D108BD9-81ED-4DB2-BD59-A6C34878D82A}">
                    <a16:rowId xmlns:a16="http://schemas.microsoft.com/office/drawing/2014/main" val="302258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91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09B94-189D-40AD-B0D9-974BC9892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0515D-37F9-F8E6-7049-C8C75FEA8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488" y="25013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How Much for Whom?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1130D2-4124-5DCF-D76E-42816290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0AD0B7-5CB4-467F-BCE6-EDD5643F59A9}"/>
              </a:ext>
            </a:extLst>
          </p:cNvPr>
          <p:cNvSpPr txBox="1"/>
          <p:nvPr/>
        </p:nvSpPr>
        <p:spPr>
          <a:xfrm>
            <a:off x="599440" y="5588000"/>
            <a:ext cx="124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You, alone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7B2C69-FC3E-23BE-9697-C1672AD73A99}"/>
              </a:ext>
            </a:extLst>
          </p:cNvPr>
          <p:cNvSpPr txBox="1"/>
          <p:nvPr/>
        </p:nvSpPr>
        <p:spPr>
          <a:xfrm>
            <a:off x="2966720" y="1127760"/>
            <a:ext cx="1249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“Option” Pool 10%-20%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54B768-2753-86F0-02DB-56A20FC6617A}"/>
              </a:ext>
            </a:extLst>
          </p:cNvPr>
          <p:cNvSpPr txBox="1"/>
          <p:nvPr/>
        </p:nvSpPr>
        <p:spPr>
          <a:xfrm>
            <a:off x="6858000" y="3266480"/>
            <a:ext cx="1249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Co-Founder 30%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0FF083-CE56-1D02-D321-DE5E218121DF}"/>
              </a:ext>
            </a:extLst>
          </p:cNvPr>
          <p:cNvSpPr txBox="1"/>
          <p:nvPr/>
        </p:nvSpPr>
        <p:spPr>
          <a:xfrm>
            <a:off x="599440" y="5943296"/>
            <a:ext cx="124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100%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C3BB36-2E39-0ACD-F23A-9FF0A15042C7}"/>
              </a:ext>
            </a:extLst>
          </p:cNvPr>
          <p:cNvSpPr txBox="1"/>
          <p:nvPr/>
        </p:nvSpPr>
        <p:spPr>
          <a:xfrm>
            <a:off x="4183888" y="5943296"/>
            <a:ext cx="124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40%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5C299A1-8BA5-3464-F2C1-B83781E0C2D2}"/>
              </a:ext>
            </a:extLst>
          </p:cNvPr>
          <p:cNvGrpSpPr/>
          <p:nvPr/>
        </p:nvGrpSpPr>
        <p:grpSpPr>
          <a:xfrm>
            <a:off x="1021080" y="1087120"/>
            <a:ext cx="396240" cy="4453018"/>
            <a:chOff x="7020306" y="1068282"/>
            <a:chExt cx="396240" cy="4940724"/>
          </a:xfrm>
          <a:solidFill>
            <a:srgbClr val="00B050"/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C468170-47B8-5057-4A3D-8369D82D92EF}"/>
                </a:ext>
              </a:extLst>
            </p:cNvPr>
            <p:cNvSpPr/>
            <p:nvPr/>
          </p:nvSpPr>
          <p:spPr>
            <a:xfrm>
              <a:off x="7020306" y="3056044"/>
              <a:ext cx="396240" cy="965200"/>
            </a:xfrm>
            <a:prstGeom prst="rect">
              <a:avLst/>
            </a:prstGeom>
            <a:grp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47949C7-D497-0F3F-6F3F-D599C8E49D55}"/>
                </a:ext>
              </a:extLst>
            </p:cNvPr>
            <p:cNvSpPr/>
            <p:nvPr/>
          </p:nvSpPr>
          <p:spPr>
            <a:xfrm>
              <a:off x="7020306" y="4049925"/>
              <a:ext cx="396240" cy="965200"/>
            </a:xfrm>
            <a:prstGeom prst="rect">
              <a:avLst/>
            </a:prstGeom>
            <a:grp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A1351DA-C678-01FB-228C-C4EF3EE47899}"/>
                </a:ext>
              </a:extLst>
            </p:cNvPr>
            <p:cNvSpPr/>
            <p:nvPr/>
          </p:nvSpPr>
          <p:spPr>
            <a:xfrm>
              <a:off x="7020306" y="5043806"/>
              <a:ext cx="396240" cy="965200"/>
            </a:xfrm>
            <a:prstGeom prst="rect">
              <a:avLst/>
            </a:prstGeom>
            <a:grp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AF86D18-43AA-E2D6-6374-36E4E67B8C67}"/>
                </a:ext>
              </a:extLst>
            </p:cNvPr>
            <p:cNvSpPr/>
            <p:nvPr/>
          </p:nvSpPr>
          <p:spPr>
            <a:xfrm>
              <a:off x="7020306" y="2062163"/>
              <a:ext cx="396240" cy="965200"/>
            </a:xfrm>
            <a:prstGeom prst="rect">
              <a:avLst/>
            </a:prstGeom>
            <a:grp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461B9BC-E459-A0BD-8241-654715EC9D93}"/>
                </a:ext>
              </a:extLst>
            </p:cNvPr>
            <p:cNvSpPr/>
            <p:nvPr/>
          </p:nvSpPr>
          <p:spPr>
            <a:xfrm>
              <a:off x="7020306" y="1068282"/>
              <a:ext cx="396240" cy="965200"/>
            </a:xfrm>
            <a:prstGeom prst="rect">
              <a:avLst/>
            </a:prstGeom>
            <a:grp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CFE4AF2-B250-A91C-864A-8711CE96E5E5}"/>
              </a:ext>
            </a:extLst>
          </p:cNvPr>
          <p:cNvGrpSpPr/>
          <p:nvPr/>
        </p:nvGrpSpPr>
        <p:grpSpPr>
          <a:xfrm>
            <a:off x="2553547" y="1087120"/>
            <a:ext cx="396240" cy="4453018"/>
            <a:chOff x="2565400" y="1117600"/>
            <a:chExt cx="396240" cy="4453018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1DAD381-14C4-304F-4329-C7BDB2952ED3}"/>
                </a:ext>
              </a:extLst>
            </p:cNvPr>
            <p:cNvSpPr/>
            <p:nvPr/>
          </p:nvSpPr>
          <p:spPr>
            <a:xfrm>
              <a:off x="2565400" y="2909147"/>
              <a:ext cx="396240" cy="869924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2E14C3D-1D60-8B98-50D2-FC5617CC70B9}"/>
                </a:ext>
              </a:extLst>
            </p:cNvPr>
            <p:cNvSpPr/>
            <p:nvPr/>
          </p:nvSpPr>
          <p:spPr>
            <a:xfrm>
              <a:off x="2565400" y="3804921"/>
              <a:ext cx="396240" cy="869924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760035F-6514-6100-2637-404C90C8FCBE}"/>
                </a:ext>
              </a:extLst>
            </p:cNvPr>
            <p:cNvSpPr/>
            <p:nvPr/>
          </p:nvSpPr>
          <p:spPr>
            <a:xfrm>
              <a:off x="2565400" y="4700694"/>
              <a:ext cx="396240" cy="869924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7E11BE0-8E7A-58C6-9A49-797926D03D7F}"/>
                </a:ext>
              </a:extLst>
            </p:cNvPr>
            <p:cNvSpPr/>
            <p:nvPr/>
          </p:nvSpPr>
          <p:spPr>
            <a:xfrm>
              <a:off x="2565400" y="2013374"/>
              <a:ext cx="396240" cy="869924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40A0558-56C4-193C-E8CC-D5CB462A2624}"/>
                </a:ext>
              </a:extLst>
            </p:cNvPr>
            <p:cNvSpPr/>
            <p:nvPr/>
          </p:nvSpPr>
          <p:spPr>
            <a:xfrm>
              <a:off x="2565400" y="1117600"/>
              <a:ext cx="396240" cy="869924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3EDE17E-4552-1F4B-9AF6-CB7C27382DF3}"/>
              </a:ext>
            </a:extLst>
          </p:cNvPr>
          <p:cNvGrpSpPr/>
          <p:nvPr/>
        </p:nvGrpSpPr>
        <p:grpSpPr>
          <a:xfrm>
            <a:off x="4614334" y="1087120"/>
            <a:ext cx="396240" cy="4453018"/>
            <a:chOff x="4536440" y="1127760"/>
            <a:chExt cx="396240" cy="445301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AF0F3BF-494B-3757-AFA3-FD7990A84BF2}"/>
                </a:ext>
              </a:extLst>
            </p:cNvPr>
            <p:cNvSpPr/>
            <p:nvPr/>
          </p:nvSpPr>
          <p:spPr>
            <a:xfrm>
              <a:off x="4536440" y="2945157"/>
              <a:ext cx="396240" cy="869924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8DF2D54-1016-D794-5547-47FCFBC674C1}"/>
                </a:ext>
              </a:extLst>
            </p:cNvPr>
            <p:cNvSpPr/>
            <p:nvPr/>
          </p:nvSpPr>
          <p:spPr>
            <a:xfrm>
              <a:off x="4536440" y="3815081"/>
              <a:ext cx="396240" cy="869924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4DE1CBF-1C87-D647-FD21-8CDECEB20CBF}"/>
                </a:ext>
              </a:extLst>
            </p:cNvPr>
            <p:cNvSpPr/>
            <p:nvPr/>
          </p:nvSpPr>
          <p:spPr>
            <a:xfrm>
              <a:off x="4536440" y="4710854"/>
              <a:ext cx="396240" cy="869924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D863C12-9134-8FE8-204B-770CD5BD0B37}"/>
                </a:ext>
              </a:extLst>
            </p:cNvPr>
            <p:cNvSpPr/>
            <p:nvPr/>
          </p:nvSpPr>
          <p:spPr>
            <a:xfrm>
              <a:off x="4536440" y="2049384"/>
              <a:ext cx="396240" cy="869924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01D19D6-6CE6-62E4-C978-A3D7873550D6}"/>
                </a:ext>
              </a:extLst>
            </p:cNvPr>
            <p:cNvSpPr/>
            <p:nvPr/>
          </p:nvSpPr>
          <p:spPr>
            <a:xfrm>
              <a:off x="4536440" y="1127760"/>
              <a:ext cx="396240" cy="869924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E4CC17C-3580-19BC-7A8F-CC5F85AF4DC9}"/>
              </a:ext>
            </a:extLst>
          </p:cNvPr>
          <p:cNvSpPr txBox="1"/>
          <p:nvPr/>
        </p:nvSpPr>
        <p:spPr>
          <a:xfrm>
            <a:off x="2112264" y="5943296"/>
            <a:ext cx="124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80%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ACA2CFA9-7E2F-6565-6AA0-0F48ECB9AC59}"/>
              </a:ext>
            </a:extLst>
          </p:cNvPr>
          <p:cNvGrpSpPr/>
          <p:nvPr/>
        </p:nvGrpSpPr>
        <p:grpSpPr>
          <a:xfrm>
            <a:off x="6431280" y="1087120"/>
            <a:ext cx="396240" cy="4461659"/>
            <a:chOff x="6431280" y="1117600"/>
            <a:chExt cx="396240" cy="446165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E2F72B4-AD11-C2A4-A372-B3D20EDF1940}"/>
                </a:ext>
              </a:extLst>
            </p:cNvPr>
            <p:cNvSpPr/>
            <p:nvPr/>
          </p:nvSpPr>
          <p:spPr>
            <a:xfrm>
              <a:off x="6431280" y="4235977"/>
              <a:ext cx="396240" cy="1343282"/>
            </a:xfrm>
            <a:prstGeom prst="rect">
              <a:avLst/>
            </a:prstGeom>
            <a:solidFill>
              <a:srgbClr val="00B050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D236ACA-7C72-E987-185D-8A19C513C07E}"/>
                </a:ext>
              </a:extLst>
            </p:cNvPr>
            <p:cNvSpPr/>
            <p:nvPr/>
          </p:nvSpPr>
          <p:spPr>
            <a:xfrm>
              <a:off x="6431280" y="1117600"/>
              <a:ext cx="396240" cy="869924"/>
            </a:xfrm>
            <a:prstGeom prst="rect">
              <a:avLst/>
            </a:prstGeom>
            <a:solidFill>
              <a:srgbClr val="00B0F0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490286E-6E14-1F14-55E4-9AA37503FDEE}"/>
                </a:ext>
              </a:extLst>
            </p:cNvPr>
            <p:cNvSpPr/>
            <p:nvPr/>
          </p:nvSpPr>
          <p:spPr>
            <a:xfrm>
              <a:off x="6431280" y="2034488"/>
              <a:ext cx="396240" cy="869924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5081135A-D1B2-64BE-67C5-EE597AB77E7E}"/>
                </a:ext>
              </a:extLst>
            </p:cNvPr>
            <p:cNvSpPr/>
            <p:nvPr/>
          </p:nvSpPr>
          <p:spPr>
            <a:xfrm>
              <a:off x="6431280" y="2955317"/>
              <a:ext cx="396240" cy="1280659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A78FBD6A-1D60-A702-6739-73EF4345D800}"/>
              </a:ext>
            </a:extLst>
          </p:cNvPr>
          <p:cNvSpPr txBox="1"/>
          <p:nvPr/>
        </p:nvSpPr>
        <p:spPr>
          <a:xfrm>
            <a:off x="5039360" y="1127760"/>
            <a:ext cx="1249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“Option” Pool 10%-20%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1EABA3B-B4AE-A6EC-CA4C-BB252B5CF321}"/>
              </a:ext>
            </a:extLst>
          </p:cNvPr>
          <p:cNvSpPr txBox="1"/>
          <p:nvPr/>
        </p:nvSpPr>
        <p:spPr>
          <a:xfrm>
            <a:off x="6827520" y="1087120"/>
            <a:ext cx="1249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“Option” Pool 10%-20%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571C9BE-E94A-6694-74DA-AA7E87357230}"/>
              </a:ext>
            </a:extLst>
          </p:cNvPr>
          <p:cNvSpPr txBox="1"/>
          <p:nvPr/>
        </p:nvSpPr>
        <p:spPr>
          <a:xfrm>
            <a:off x="5024120" y="2517314"/>
            <a:ext cx="1249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Co-Founder 40%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EB64801-B5D6-DA88-2221-0D2B6D6A0975}"/>
              </a:ext>
            </a:extLst>
          </p:cNvPr>
          <p:cNvSpPr txBox="1"/>
          <p:nvPr/>
        </p:nvSpPr>
        <p:spPr>
          <a:xfrm>
            <a:off x="6858000" y="2057643"/>
            <a:ext cx="1249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Investor ~20-30% </a:t>
            </a:r>
            <a:r>
              <a:rPr lang="en-US" sz="1600" b="1" dirty="0">
                <a:solidFill>
                  <a:srgbClr val="FF0000"/>
                </a:solidFill>
              </a:rPr>
              <a:t>(per round)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1ABED1A-A32F-50AF-2318-556DCEB3F11A}"/>
              </a:ext>
            </a:extLst>
          </p:cNvPr>
          <p:cNvSpPr txBox="1"/>
          <p:nvPr/>
        </p:nvSpPr>
        <p:spPr>
          <a:xfrm>
            <a:off x="6004560" y="5943296"/>
            <a:ext cx="124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30%</a:t>
            </a:r>
          </a:p>
        </p:txBody>
      </p:sp>
      <p:graphicFrame>
        <p:nvGraphicFramePr>
          <p:cNvPr id="87" name="Table 86">
            <a:extLst>
              <a:ext uri="{FF2B5EF4-FFF2-40B4-BE49-F238E27FC236}">
                <a16:creationId xmlns:a16="http://schemas.microsoft.com/office/drawing/2014/main" id="{23613D5B-9A49-1472-5DB6-A0E3B4AEB7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414188"/>
              </p:ext>
            </p:extLst>
          </p:nvPr>
        </p:nvGraphicFramePr>
        <p:xfrm>
          <a:off x="9002486" y="2384532"/>
          <a:ext cx="2646680" cy="3481005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646680">
                  <a:extLst>
                    <a:ext uri="{9D8B030D-6E8A-4147-A177-3AD203B41FA5}">
                      <a16:colId xmlns:a16="http://schemas.microsoft.com/office/drawing/2014/main" val="2045390640"/>
                    </a:ext>
                  </a:extLst>
                </a:gridCol>
              </a:tblGrid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Later Founders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493535245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Key Employees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6972673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First Wave Employees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993262049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Later Employees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375277766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Part-Timers (1099)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046895652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Consultants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662840196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Advisors (Boards)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75917500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Mentors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613592460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Partners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88810221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Service Providers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76115279"/>
                  </a:ext>
                </a:extLst>
              </a:tr>
              <a:tr h="3164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Influences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230012786"/>
                  </a:ext>
                </a:extLst>
              </a:tr>
            </a:tbl>
          </a:graphicData>
        </a:graphic>
      </p:graphicFrame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0A7A7D2E-94C1-5E89-DF2F-B8589FEF8928}"/>
              </a:ext>
            </a:extLst>
          </p:cNvPr>
          <p:cNvCxnSpPr>
            <a:cxnSpLocks/>
          </p:cNvCxnSpPr>
          <p:nvPr/>
        </p:nvCxnSpPr>
        <p:spPr>
          <a:xfrm>
            <a:off x="8094133" y="1424028"/>
            <a:ext cx="2214880" cy="892452"/>
          </a:xfrm>
          <a:prstGeom prst="bentConnector3">
            <a:avLst>
              <a:gd name="adj1" fmla="val 99541"/>
            </a:avLst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27C2F8BB-7857-83E5-E463-100092179521}"/>
              </a:ext>
            </a:extLst>
          </p:cNvPr>
          <p:cNvSpPr txBox="1"/>
          <p:nvPr/>
        </p:nvSpPr>
        <p:spPr>
          <a:xfrm>
            <a:off x="7561580" y="1454685"/>
            <a:ext cx="332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“Everyone Else!”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873D9C-5492-0443-6A66-9EB95652CED6}"/>
              </a:ext>
            </a:extLst>
          </p:cNvPr>
          <p:cNvSpPr txBox="1"/>
          <p:nvPr/>
        </p:nvSpPr>
        <p:spPr>
          <a:xfrm>
            <a:off x="3794760" y="303037"/>
            <a:ext cx="2834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Ownership</a:t>
            </a:r>
          </a:p>
        </p:txBody>
      </p:sp>
    </p:spTree>
    <p:extLst>
      <p:ext uri="{BB962C8B-B14F-4D97-AF65-F5344CB8AC3E}">
        <p14:creationId xmlns:p14="http://schemas.microsoft.com/office/powerpoint/2010/main" val="2903758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82F06-2B8C-60ED-7FCA-18AF31D1A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B8831-8236-CB6E-FA54-CE474A152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Award Ranges*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58E458-984D-22B6-51A3-1E47BD95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16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ED5E64-885C-08D1-5F16-A7FB0EB9F0FA}"/>
              </a:ext>
            </a:extLst>
          </p:cNvPr>
          <p:cNvSpPr txBox="1"/>
          <p:nvPr/>
        </p:nvSpPr>
        <p:spPr>
          <a:xfrm>
            <a:off x="2197608" y="642933"/>
            <a:ext cx="7230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20% Options Pool could go fast!</a:t>
            </a:r>
          </a:p>
          <a:p>
            <a:pPr algn="ctr"/>
            <a:r>
              <a:rPr lang="en-US" sz="2400" dirty="0"/>
              <a:t>If more is required, it will come from Founders’ equity.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769D005-B5CE-6D6A-9BED-7EC2E20C1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4107"/>
              </p:ext>
            </p:extLst>
          </p:nvPr>
        </p:nvGraphicFramePr>
        <p:xfrm>
          <a:off x="782319" y="1566041"/>
          <a:ext cx="10739121" cy="366522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915920">
                  <a:extLst>
                    <a:ext uri="{9D8B030D-6E8A-4147-A177-3AD203B41FA5}">
                      <a16:colId xmlns:a16="http://schemas.microsoft.com/office/drawing/2014/main" val="3661043849"/>
                    </a:ext>
                  </a:extLst>
                </a:gridCol>
                <a:gridCol w="2479040">
                  <a:extLst>
                    <a:ext uri="{9D8B030D-6E8A-4147-A177-3AD203B41FA5}">
                      <a16:colId xmlns:a16="http://schemas.microsoft.com/office/drawing/2014/main" val="3024718281"/>
                    </a:ext>
                  </a:extLst>
                </a:gridCol>
                <a:gridCol w="5344161">
                  <a:extLst>
                    <a:ext uri="{9D8B030D-6E8A-4147-A177-3AD203B41FA5}">
                      <a16:colId xmlns:a16="http://schemas.microsoft.com/office/drawing/2014/main" val="60806010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Group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Typical Equity Range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0082849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Later Founders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2–15%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750538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Key Employees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1–3% (up to 5%)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It may take more, lots more based on skill uniqueness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6241425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First Wave Employees (#5–20)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0.25–1.0%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3606445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Later Employees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0.01–0.25%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6025118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Part‑Timers (1099)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0.01–0.5%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398507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Consultants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0.01–0.25%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1374281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Advisors (Board of Advisors)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0.1–1.0%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For SME gurus, could be much more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1031905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Mentors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0–0.1%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 think it should be zero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58884635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Partners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0.25–3%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615467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Service Providers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0–1%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Use “Equity for Efforts” approach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1051465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Influencers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0–0.5%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810293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Investors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?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May want warrants at each round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88368233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CF11841-51AA-9871-6830-00B37231C33D}"/>
              </a:ext>
            </a:extLst>
          </p:cNvPr>
          <p:cNvSpPr txBox="1"/>
          <p:nvPr/>
        </p:nvSpPr>
        <p:spPr>
          <a:xfrm>
            <a:off x="340360" y="5876513"/>
            <a:ext cx="115112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*Copilot: These ranges come from venture‑backed startup norms (Carta, AngelList, Wilson Sonsini, and industry compensation surveys).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12C4DA-9525-C159-7B14-32DF11674D13}"/>
              </a:ext>
            </a:extLst>
          </p:cNvPr>
          <p:cNvSpPr txBox="1"/>
          <p:nvPr/>
        </p:nvSpPr>
        <p:spPr>
          <a:xfrm>
            <a:off x="762001" y="5436540"/>
            <a:ext cx="10739121" cy="369332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Use percentages to determine the number of shares but NEVER talk about or commit to percentages. NEVER!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63036E-80A5-21F9-0243-940C542D13C7}"/>
              </a:ext>
            </a:extLst>
          </p:cNvPr>
          <p:cNvSpPr txBox="1"/>
          <p:nvPr/>
        </p:nvSpPr>
        <p:spPr>
          <a:xfrm>
            <a:off x="6806837" y="2687605"/>
            <a:ext cx="2232878" cy="584775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sym typeface="Symbol" panose="05050102010706020507" pitchFamily="18" charset="2"/>
              </a:rPr>
              <a:t></a:t>
            </a:r>
            <a:r>
              <a:rPr lang="en-US" sz="3200" b="1" dirty="0">
                <a:solidFill>
                  <a:srgbClr val="FF0000"/>
                </a:solidFill>
              </a:rPr>
              <a:t> &lt;= 20% ?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6D0D8C17-87C5-291A-D323-F727BFB11597}"/>
              </a:ext>
            </a:extLst>
          </p:cNvPr>
          <p:cNvSpPr/>
          <p:nvPr/>
        </p:nvSpPr>
        <p:spPr>
          <a:xfrm>
            <a:off x="5649684" y="1937657"/>
            <a:ext cx="1110344" cy="3037114"/>
          </a:xfrm>
          <a:prstGeom prst="rightBrace">
            <a:avLst>
              <a:gd name="adj1" fmla="val 8333"/>
              <a:gd name="adj2" fmla="val 3422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24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50F3C-1CC7-D75F-B348-35CB027FF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4DCF2-3F17-184B-F6DD-D54C7A60C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Attach “Strings”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5F7204-BA1B-45DE-DAEE-3CE92F6BC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17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332AD0-C0B0-E9B1-FBB6-44457BD743D5}"/>
              </a:ext>
            </a:extLst>
          </p:cNvPr>
          <p:cNvSpPr txBox="1"/>
          <p:nvPr/>
        </p:nvSpPr>
        <p:spPr>
          <a:xfrm>
            <a:off x="2333244" y="1134329"/>
            <a:ext cx="8287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“Put your faith in God but keep your powder dry.”*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E4595F-D3FC-4EBC-9269-E21AD4B7EB34}"/>
              </a:ext>
            </a:extLst>
          </p:cNvPr>
          <p:cNvSpPr txBox="1"/>
          <p:nvPr/>
        </p:nvSpPr>
        <p:spPr>
          <a:xfrm>
            <a:off x="4974771" y="5810117"/>
            <a:ext cx="591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pPr algn="r"/>
            <a:r>
              <a:rPr lang="en-US" sz="1600" dirty="0"/>
              <a:t>*William Blacker Poem about Oliver Cromwell 1834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238E6E-C732-D17D-33CF-A8D531017D2A}"/>
              </a:ext>
            </a:extLst>
          </p:cNvPr>
          <p:cNvSpPr txBox="1"/>
          <p:nvPr/>
        </p:nvSpPr>
        <p:spPr>
          <a:xfrm>
            <a:off x="2443480" y="1942050"/>
            <a:ext cx="806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Thers is a big difference in breakfast foods between the chicken and the pig:  One is involved while the other is totally committed!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30D394-9F62-F17A-9DC1-3D7342D21838}"/>
              </a:ext>
            </a:extLst>
          </p:cNvPr>
          <p:cNvSpPr txBox="1"/>
          <p:nvPr/>
        </p:nvSpPr>
        <p:spPr>
          <a:xfrm>
            <a:off x="1455420" y="2934437"/>
            <a:ext cx="10043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Enthusiasm and commitment, for whatever reason, may fade in time.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7B376A-3A32-70B7-D42A-E0CFB5502843}"/>
              </a:ext>
            </a:extLst>
          </p:cNvPr>
          <p:cNvSpPr txBox="1"/>
          <p:nvPr/>
        </p:nvSpPr>
        <p:spPr>
          <a:xfrm>
            <a:off x="1455420" y="3926824"/>
            <a:ext cx="9737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Include time and milestone completions with any equity or cash commitments whenever possible.  Including YOU and your Co-Founders.</a:t>
            </a:r>
          </a:p>
        </p:txBody>
      </p:sp>
    </p:spTree>
    <p:extLst>
      <p:ext uri="{BB962C8B-B14F-4D97-AF65-F5344CB8AC3E}">
        <p14:creationId xmlns:p14="http://schemas.microsoft.com/office/powerpoint/2010/main" val="111841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FD090-DDF1-EC1E-1E86-3E8A931F7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20959-74DE-93BB-3545-6299283D0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Time-Based Vesting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BB24ED-BE15-0853-FE8F-025B4E278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18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CE55F6-D4DE-47B4-30FA-E22D13E4D1CE}"/>
              </a:ext>
            </a:extLst>
          </p:cNvPr>
          <p:cNvSpPr/>
          <p:nvPr/>
        </p:nvSpPr>
        <p:spPr>
          <a:xfrm>
            <a:off x="981456" y="2240280"/>
            <a:ext cx="1853184" cy="375920"/>
          </a:xfrm>
          <a:prstGeom prst="rect">
            <a:avLst/>
          </a:prstGeom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4FA46D-AB68-DECE-1093-F20D8BCB58C7}"/>
              </a:ext>
            </a:extLst>
          </p:cNvPr>
          <p:cNvSpPr/>
          <p:nvPr/>
        </p:nvSpPr>
        <p:spPr>
          <a:xfrm>
            <a:off x="6622288" y="2240280"/>
            <a:ext cx="1853184" cy="375920"/>
          </a:xfrm>
          <a:prstGeom prst="rect">
            <a:avLst/>
          </a:prstGeom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CE9303-8C1D-9357-2970-0DF3D699032D}"/>
              </a:ext>
            </a:extLst>
          </p:cNvPr>
          <p:cNvSpPr/>
          <p:nvPr/>
        </p:nvSpPr>
        <p:spPr>
          <a:xfrm>
            <a:off x="2854960" y="2240280"/>
            <a:ext cx="1853184" cy="375920"/>
          </a:xfrm>
          <a:prstGeom prst="rect">
            <a:avLst/>
          </a:prstGeom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0CB572-4065-EEC9-6192-CB12D9035494}"/>
              </a:ext>
            </a:extLst>
          </p:cNvPr>
          <p:cNvSpPr/>
          <p:nvPr/>
        </p:nvSpPr>
        <p:spPr>
          <a:xfrm>
            <a:off x="4738624" y="2240280"/>
            <a:ext cx="1853184" cy="375920"/>
          </a:xfrm>
          <a:prstGeom prst="rect">
            <a:avLst/>
          </a:prstGeom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009CA3-E620-591E-A31F-24D0CB453DB7}"/>
              </a:ext>
            </a:extLst>
          </p:cNvPr>
          <p:cNvSpPr txBox="1"/>
          <p:nvPr/>
        </p:nvSpPr>
        <p:spPr>
          <a:xfrm>
            <a:off x="371856" y="1317774"/>
            <a:ext cx="13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Awarded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A475BC-3B0D-C0E1-1F0B-1F658114E838}"/>
              </a:ext>
            </a:extLst>
          </p:cNvPr>
          <p:cNvSpPr txBox="1"/>
          <p:nvPr/>
        </p:nvSpPr>
        <p:spPr>
          <a:xfrm>
            <a:off x="7815072" y="1023134"/>
            <a:ext cx="13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Fully Vested</a:t>
            </a: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47D9FA85-87BC-ADCC-2EE4-92EB82254239}"/>
              </a:ext>
            </a:extLst>
          </p:cNvPr>
          <p:cNvSpPr/>
          <p:nvPr/>
        </p:nvSpPr>
        <p:spPr>
          <a:xfrm>
            <a:off x="813816" y="1687106"/>
            <a:ext cx="335280" cy="46166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5E22A577-CFC2-A904-4C76-B1D5401A3CE9}"/>
              </a:ext>
            </a:extLst>
          </p:cNvPr>
          <p:cNvSpPr/>
          <p:nvPr/>
        </p:nvSpPr>
        <p:spPr>
          <a:xfrm>
            <a:off x="8307832" y="1375223"/>
            <a:ext cx="335280" cy="46166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FAA8BD19-C756-E828-4F05-028A487D2E38}"/>
              </a:ext>
            </a:extLst>
          </p:cNvPr>
          <p:cNvSpPr/>
          <p:nvPr/>
        </p:nvSpPr>
        <p:spPr>
          <a:xfrm>
            <a:off x="2683256" y="1737906"/>
            <a:ext cx="335280" cy="46166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6FF74B-7ABA-6DBE-0FEF-F0E67E7281B6}"/>
              </a:ext>
            </a:extLst>
          </p:cNvPr>
          <p:cNvSpPr txBox="1"/>
          <p:nvPr/>
        </p:nvSpPr>
        <p:spPr>
          <a:xfrm>
            <a:off x="2340864" y="1141865"/>
            <a:ext cx="1020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25% Vested</a:t>
            </a:r>
          </a:p>
        </p:txBody>
      </p:sp>
      <p:sp>
        <p:nvSpPr>
          <p:cNvPr id="28" name="Arrow: Left-Right 27">
            <a:extLst>
              <a:ext uri="{FF2B5EF4-FFF2-40B4-BE49-F238E27FC236}">
                <a16:creationId xmlns:a16="http://schemas.microsoft.com/office/drawing/2014/main" id="{6FB37566-7D6F-6A0E-66A5-35F448E90DC2}"/>
              </a:ext>
            </a:extLst>
          </p:cNvPr>
          <p:cNvSpPr/>
          <p:nvPr/>
        </p:nvSpPr>
        <p:spPr>
          <a:xfrm>
            <a:off x="3119120" y="2649921"/>
            <a:ext cx="5356351" cy="1038906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1/36 of 75% Remaining Shares Vested Each Month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4F7F769-B95C-9B2C-4AC3-3667E59CB8A0}"/>
              </a:ext>
            </a:extLst>
          </p:cNvPr>
          <p:cNvCxnSpPr>
            <a:cxnSpLocks/>
          </p:cNvCxnSpPr>
          <p:nvPr/>
        </p:nvCxnSpPr>
        <p:spPr>
          <a:xfrm>
            <a:off x="3119120" y="2849334"/>
            <a:ext cx="0" cy="6400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0E62E7D-A1F9-EC88-3100-0190DF77120D}"/>
              </a:ext>
            </a:extLst>
          </p:cNvPr>
          <p:cNvCxnSpPr>
            <a:cxnSpLocks/>
          </p:cNvCxnSpPr>
          <p:nvPr/>
        </p:nvCxnSpPr>
        <p:spPr>
          <a:xfrm>
            <a:off x="8465311" y="2849334"/>
            <a:ext cx="0" cy="6400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79DAB87-0A46-0B20-9C57-C7D2E561E21C}"/>
              </a:ext>
            </a:extLst>
          </p:cNvPr>
          <p:cNvSpPr txBox="1"/>
          <p:nvPr/>
        </p:nvSpPr>
        <p:spPr>
          <a:xfrm>
            <a:off x="3410204" y="1048935"/>
            <a:ext cx="4294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Common Approach:</a:t>
            </a:r>
          </a:p>
          <a:p>
            <a:pPr algn="ctr"/>
            <a:r>
              <a:rPr lang="en-US" dirty="0"/>
              <a:t>“Four-Year Vesting with First-Year Cliff.”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2754715-2447-CCED-B466-A7C8A27B2447}"/>
              </a:ext>
            </a:extLst>
          </p:cNvPr>
          <p:cNvSpPr txBox="1"/>
          <p:nvPr/>
        </p:nvSpPr>
        <p:spPr>
          <a:xfrm>
            <a:off x="9078467" y="1735604"/>
            <a:ext cx="2930145" cy="1984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For:</a:t>
            </a:r>
          </a:p>
          <a:p>
            <a:pPr marL="0" marR="0">
              <a:lnSpc>
                <a:spcPct val="115000"/>
              </a:lnSpc>
              <a:buNone/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Qualified Stock Options</a:t>
            </a:r>
            <a:endParaRPr lang="en-US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buNone/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Non-Qualified Stock Options</a:t>
            </a:r>
            <a:endParaRPr lang="en-US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buNone/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Warrants</a:t>
            </a:r>
            <a:endParaRPr lang="en-US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buNone/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Restricted Stock Awards</a:t>
            </a:r>
            <a:endParaRPr lang="en-US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buNone/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Restricted Stock Units</a:t>
            </a:r>
            <a:endParaRPr lang="en-US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78F3FC-0791-16EC-CD49-3248D6339181}"/>
              </a:ext>
            </a:extLst>
          </p:cNvPr>
          <p:cNvSpPr txBox="1"/>
          <p:nvPr/>
        </p:nvSpPr>
        <p:spPr>
          <a:xfrm>
            <a:off x="714884" y="3917884"/>
            <a:ext cx="27574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þ"/>
            </a:pPr>
            <a:r>
              <a:rPr lang="en-US" sz="2000" dirty="0"/>
              <a:t>Well Understood</a:t>
            </a:r>
          </a:p>
          <a:p>
            <a:pPr marL="342900" indent="-342900">
              <a:spcAft>
                <a:spcPts val="6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þ"/>
            </a:pPr>
            <a:r>
              <a:rPr lang="en-US" sz="2000" dirty="0"/>
              <a:t>Easy to Explain</a:t>
            </a:r>
          </a:p>
          <a:p>
            <a:pPr marL="342900" indent="-342900">
              <a:spcAft>
                <a:spcPts val="6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þ"/>
            </a:pPr>
            <a:r>
              <a:rPr lang="en-US" sz="2000" dirty="0"/>
              <a:t>Easy to Implement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302BAAD-D42E-F0D4-F1F4-89A79B11D989}"/>
              </a:ext>
            </a:extLst>
          </p:cNvPr>
          <p:cNvSpPr txBox="1"/>
          <p:nvPr/>
        </p:nvSpPr>
        <p:spPr>
          <a:xfrm>
            <a:off x="3576320" y="3891280"/>
            <a:ext cx="8219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50000"/>
              <a:buFont typeface="Wingdings" panose="05000000000000000000" pitchFamily="2" charset="2"/>
              <a:buChar char="ý"/>
            </a:pPr>
            <a:r>
              <a:rPr lang="en-US" sz="2000" dirty="0"/>
              <a:t>Short of Termination, no way to penalize poor performance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50000"/>
              <a:buFont typeface="Wingdings" panose="05000000000000000000" pitchFamily="2" charset="2"/>
              <a:buChar char="ý"/>
            </a:pPr>
            <a:r>
              <a:rPr lang="en-US" sz="2000" dirty="0"/>
              <a:t>Requires 409A Independent Valuation to determine the Fair Market Value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50000"/>
              <a:buFont typeface="Wingdings" panose="05000000000000000000" pitchFamily="2" charset="2"/>
              <a:buChar char="ý"/>
            </a:pPr>
            <a:r>
              <a:rPr lang="en-US" sz="2000" dirty="0"/>
              <a:t>409A update required with any “material event”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4DAA7E-551A-3D9D-3244-A7D739C3C6B8}"/>
              </a:ext>
            </a:extLst>
          </p:cNvPr>
          <p:cNvSpPr txBox="1"/>
          <p:nvPr/>
        </p:nvSpPr>
        <p:spPr>
          <a:xfrm>
            <a:off x="3018536" y="5435776"/>
            <a:ext cx="5865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4-Year schedule is common for Employees</a:t>
            </a:r>
          </a:p>
          <a:p>
            <a:pPr algn="ctr"/>
            <a:r>
              <a:rPr lang="en-US" sz="2400" dirty="0"/>
              <a:t>2-Year is common for others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544F85-372C-2EE2-42BE-274676AA15CB}"/>
              </a:ext>
            </a:extLst>
          </p:cNvPr>
          <p:cNvSpPr txBox="1"/>
          <p:nvPr/>
        </p:nvSpPr>
        <p:spPr>
          <a:xfrm>
            <a:off x="4228592" y="1875644"/>
            <a:ext cx="10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50%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A91B79-FC07-3E4B-FE83-AF8F4B684286}"/>
              </a:ext>
            </a:extLst>
          </p:cNvPr>
          <p:cNvSpPr txBox="1"/>
          <p:nvPr/>
        </p:nvSpPr>
        <p:spPr>
          <a:xfrm>
            <a:off x="6096000" y="1875644"/>
            <a:ext cx="10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75%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3B2928-A908-6F3B-3954-44C1EE9D7131}"/>
              </a:ext>
            </a:extLst>
          </p:cNvPr>
          <p:cNvSpPr txBox="1"/>
          <p:nvPr/>
        </p:nvSpPr>
        <p:spPr>
          <a:xfrm>
            <a:off x="7965440" y="1875644"/>
            <a:ext cx="10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149830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EFA68-9E72-26D2-136D-A3B3F4D19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9EC5A-1A1F-4564-8E8A-84B71CFF0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409A Valuation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BF7BB7-C519-25ED-466E-70B124C5C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19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574674-F062-C625-2C6C-B5F880FF7BA5}"/>
              </a:ext>
            </a:extLst>
          </p:cNvPr>
          <p:cNvSpPr txBox="1"/>
          <p:nvPr/>
        </p:nvSpPr>
        <p:spPr>
          <a:xfrm>
            <a:off x="3473704" y="2482996"/>
            <a:ext cx="49184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Performed by an Independent Source</a:t>
            </a:r>
          </a:p>
          <a:p>
            <a:pPr algn="ctr"/>
            <a:r>
              <a:rPr lang="en-US" dirty="0"/>
              <a:t>~$1,000 to $4,000.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F5478F-3691-020D-D81F-EBA5B6D0836C}"/>
              </a:ext>
            </a:extLst>
          </p:cNvPr>
          <p:cNvSpPr txBox="1"/>
          <p:nvPr/>
        </p:nvSpPr>
        <p:spPr>
          <a:xfrm>
            <a:off x="1117600" y="3653377"/>
            <a:ext cx="30133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Provides: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Company Valuation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Share Price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Options Price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IRS “Proof”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2961FD-7C1D-F279-94AC-8528B6E18FC6}"/>
              </a:ext>
            </a:extLst>
          </p:cNvPr>
          <p:cNvSpPr txBox="1"/>
          <p:nvPr/>
        </p:nvSpPr>
        <p:spPr>
          <a:xfrm>
            <a:off x="4276344" y="3653377"/>
            <a:ext cx="363931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IRS “Safe Harbor”</a:t>
            </a:r>
          </a:p>
          <a:p>
            <a:pPr marL="285750" indent="-285750">
              <a:spcAft>
                <a:spcPts val="6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000" dirty="0"/>
              <a:t>Avoids Tax Penalties for company and individuals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6CCBB6-FB8E-CCC2-50AD-9E11BE74A130}"/>
              </a:ext>
            </a:extLst>
          </p:cNvPr>
          <p:cNvSpPr txBox="1"/>
          <p:nvPr/>
        </p:nvSpPr>
        <p:spPr>
          <a:xfrm>
            <a:off x="1117600" y="1387592"/>
            <a:ext cx="1031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Required whenever any stock options or shares are issued that specify a </a:t>
            </a:r>
            <a:r>
              <a:rPr lang="en-US" sz="2400" u="sng" dirty="0"/>
              <a:t>current</a:t>
            </a:r>
            <a:r>
              <a:rPr lang="en-US" sz="2400" dirty="0"/>
              <a:t> “Fair Market” price that can be exercised in the future.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63A7D1-633C-4D42-6A12-852013221111}"/>
              </a:ext>
            </a:extLst>
          </p:cNvPr>
          <p:cNvSpPr txBox="1"/>
          <p:nvPr/>
        </p:nvSpPr>
        <p:spPr>
          <a:xfrm>
            <a:off x="7710364" y="3653377"/>
            <a:ext cx="55585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Must Update: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Whenever grants are made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Every 12 months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When a “material event” occurs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When options are re-priced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256E238-6DC4-7A43-88CE-684ECF9A330C}"/>
              </a:ext>
            </a:extLst>
          </p:cNvPr>
          <p:cNvCxnSpPr>
            <a:cxnSpLocks/>
          </p:cNvCxnSpPr>
          <p:nvPr/>
        </p:nvCxnSpPr>
        <p:spPr>
          <a:xfrm flipV="1">
            <a:off x="2702560" y="4043680"/>
            <a:ext cx="1645920" cy="139192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570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13F44-B9D6-3D35-EFEE-99A018D6E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CC1F6-9511-4D7F-5EC6-B53CA30EA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Who I Am and Not!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0FCA78-CC0C-695F-F4B2-63CC4E6DD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8D8039-CEF7-06B3-9D91-78CD5D5D561F}"/>
              </a:ext>
            </a:extLst>
          </p:cNvPr>
          <p:cNvSpPr txBox="1"/>
          <p:nvPr/>
        </p:nvSpPr>
        <p:spPr>
          <a:xfrm>
            <a:off x="734568" y="996410"/>
            <a:ext cx="575767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þ"/>
            </a:pPr>
            <a:r>
              <a:rPr lang="en-US" sz="2400" dirty="0"/>
              <a:t>BSEE &amp; MSEE</a:t>
            </a:r>
          </a:p>
          <a:p>
            <a:pPr marL="342900" indent="-34290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þ"/>
            </a:pPr>
            <a:r>
              <a:rPr lang="en-US" sz="2400" dirty="0"/>
              <a:t>22 Years with Public Companies</a:t>
            </a:r>
          </a:p>
          <a:p>
            <a:pPr marL="342900" indent="-34290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þ"/>
            </a:pPr>
            <a:r>
              <a:rPr lang="en-US" sz="2400" dirty="0"/>
              <a:t>24 Years with 6 Private Companies (CEO with 5, $260M in 3 Exits)</a:t>
            </a:r>
          </a:p>
          <a:p>
            <a:pPr marL="342900" indent="-34290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þ"/>
            </a:pPr>
            <a:r>
              <a:rPr lang="en-US" sz="2400" dirty="0"/>
              <a:t>Operating Partner with a VC Firm</a:t>
            </a:r>
          </a:p>
          <a:p>
            <a:pPr marL="342900" indent="-34290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þ"/>
            </a:pPr>
            <a:r>
              <a:rPr lang="en-US" sz="2400" dirty="0"/>
              <a:t>Very Small Limited Partner in 4 VC Funds</a:t>
            </a:r>
          </a:p>
          <a:p>
            <a:pPr marL="342900" indent="-34290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þ"/>
            </a:pPr>
            <a:r>
              <a:rPr lang="en-US" sz="2400" dirty="0"/>
              <a:t>Pro-Bono Mentor for &gt; 16 Years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442B28-F78F-7F0F-EF95-92D44B8F06C0}"/>
              </a:ext>
            </a:extLst>
          </p:cNvPr>
          <p:cNvSpPr txBox="1"/>
          <p:nvPr/>
        </p:nvSpPr>
        <p:spPr>
          <a:xfrm>
            <a:off x="6756400" y="996410"/>
            <a:ext cx="462280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50000"/>
              <a:buFont typeface="Wingdings" panose="05000000000000000000" pitchFamily="2" charset="2"/>
              <a:buChar char="ý"/>
            </a:pPr>
            <a:r>
              <a:rPr lang="en-US" sz="2400" dirty="0"/>
              <a:t>CPA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50000"/>
              <a:buFont typeface="Wingdings" panose="05000000000000000000" pitchFamily="2" charset="2"/>
              <a:buChar char="ý"/>
            </a:pPr>
            <a:r>
              <a:rPr lang="en-US" sz="2400" dirty="0"/>
              <a:t>Attorney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50000"/>
              <a:buFont typeface="Wingdings" panose="05000000000000000000" pitchFamily="2" charset="2"/>
              <a:buChar char="ý"/>
            </a:pPr>
            <a:r>
              <a:rPr lang="en-US" sz="2400" dirty="0"/>
              <a:t>CFO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50000"/>
              <a:buFont typeface="Wingdings" panose="05000000000000000000" pitchFamily="2" charset="2"/>
              <a:buChar char="ý"/>
            </a:pPr>
            <a:r>
              <a:rPr lang="en-US" sz="2400" dirty="0"/>
              <a:t>Compensation Expert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50000"/>
              <a:buFont typeface="Wingdings" panose="05000000000000000000" pitchFamily="2" charset="2"/>
              <a:buChar char="ý"/>
            </a:pPr>
            <a:r>
              <a:rPr lang="en-US" sz="2400" dirty="0"/>
              <a:t>H/R Professional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SzPct val="150000"/>
              <a:buFont typeface="Wingdings" panose="05000000000000000000" pitchFamily="2" charset="2"/>
              <a:buChar char="ý"/>
            </a:pPr>
            <a:r>
              <a:rPr lang="en-US" sz="2400" dirty="0"/>
              <a:t>SEC or IRS Expert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C7F7A1-ADE6-FAB4-02B9-C1324243C825}"/>
              </a:ext>
            </a:extLst>
          </p:cNvPr>
          <p:cNvSpPr txBox="1"/>
          <p:nvPr/>
        </p:nvSpPr>
        <p:spPr>
          <a:xfrm>
            <a:off x="1748282" y="4839160"/>
            <a:ext cx="340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rgbClr val="FFFF00"/>
                </a:solidFill>
              </a:rPr>
              <a:t>I have opinions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98EDD3-7256-8ED0-FB43-E91A702DF640}"/>
              </a:ext>
            </a:extLst>
          </p:cNvPr>
          <p:cNvSpPr txBox="1"/>
          <p:nvPr/>
        </p:nvSpPr>
        <p:spPr>
          <a:xfrm>
            <a:off x="6492240" y="4839160"/>
            <a:ext cx="3952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rgbClr val="FFFF00"/>
                </a:solidFill>
              </a:rPr>
              <a:t>They have expertise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35325F-9B7C-5862-5B23-0FCA9269F995}"/>
              </a:ext>
            </a:extLst>
          </p:cNvPr>
          <p:cNvSpPr txBox="1"/>
          <p:nvPr/>
        </p:nvSpPr>
        <p:spPr>
          <a:xfrm>
            <a:off x="1748282" y="5387612"/>
            <a:ext cx="340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 can get you started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5B8E00-DA22-BA38-1B18-B1D63CA1E68F}"/>
              </a:ext>
            </a:extLst>
          </p:cNvPr>
          <p:cNvSpPr txBox="1"/>
          <p:nvPr/>
        </p:nvSpPr>
        <p:spPr>
          <a:xfrm>
            <a:off x="6766560" y="5387612"/>
            <a:ext cx="340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They can get you finished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4DA104-7F8C-06DB-938B-9E99B85ED615}"/>
              </a:ext>
            </a:extLst>
          </p:cNvPr>
          <p:cNvSpPr txBox="1"/>
          <p:nvPr/>
        </p:nvSpPr>
        <p:spPr>
          <a:xfrm>
            <a:off x="6421120" y="5871981"/>
            <a:ext cx="4094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Always rely on them, not me!</a:t>
            </a:r>
          </a:p>
        </p:txBody>
      </p:sp>
    </p:spTree>
    <p:extLst>
      <p:ext uri="{BB962C8B-B14F-4D97-AF65-F5344CB8AC3E}">
        <p14:creationId xmlns:p14="http://schemas.microsoft.com/office/powerpoint/2010/main" val="138105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E884-868D-0D9F-583A-FA80EF49D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EBEF6-FE8F-3306-C650-CC04DBF51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409A Valuation Sample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D2F758-55F9-4E68-DC61-E25446EF4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20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0A8B6C-B966-7735-8376-76890DFF5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983974"/>
              </p:ext>
            </p:extLst>
          </p:nvPr>
        </p:nvGraphicFramePr>
        <p:xfrm>
          <a:off x="885824" y="1120308"/>
          <a:ext cx="10208895" cy="4856081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4116805">
                  <a:extLst>
                    <a:ext uri="{9D8B030D-6E8A-4147-A177-3AD203B41FA5}">
                      <a16:colId xmlns:a16="http://schemas.microsoft.com/office/drawing/2014/main" val="1860535708"/>
                    </a:ext>
                  </a:extLst>
                </a:gridCol>
                <a:gridCol w="6092090">
                  <a:extLst>
                    <a:ext uri="{9D8B030D-6E8A-4147-A177-3AD203B41FA5}">
                      <a16:colId xmlns:a16="http://schemas.microsoft.com/office/drawing/2014/main" val="1545578479"/>
                    </a:ext>
                  </a:extLst>
                </a:gridCol>
              </a:tblGrid>
              <a:tr h="3450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1  —  Executive Summary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4.3   Market Tailwinds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4608449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2  —  Engagement Overview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4.4   Key Risks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399413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   Purpose and Scope of Engagement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5  —  Valuation Methodology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6516942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   Definition of Fair Market Value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6  —  OPM Backsolve Method (Primary — 90% Weight)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2206385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   Standard and Premise of Value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6.1   Overview of Method 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3817556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2.4   Sources of Information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6.2   Step 1 — Implied Total Equity Value 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4314353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3  —  </a:t>
                      </a: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Company Overview 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6.3   Step 2 — OPM Inputs (Black-Scholes) 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209063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   Company Background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6.4   Step 3 — OPM Allocation 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4422281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   Products and Services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6.5   Step 4 — Discount for Lack of Marketability (DLOM) 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528212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   Management Team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7  —  Asset / Cost Approach (Secondary — 10% Weight)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6843778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3.4   Capital Structure / Capitalization Table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8  —  Valuation Conclusion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1977374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   Funding History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9  —  Safe Harbor Qualification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248836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3.6   Historical Financial Summary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10  —  Assumptions and Limiting Conditions 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0491357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3.7   Management Projections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11  —  Appraiser Certification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695518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Section 4  —  Industry and Market Analysis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Exhibit A  —  Comparable Public Companies (Volatility Analysis)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879002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4.1   Industry Overview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Exhibit B  —  Glossary of Key Terms</a:t>
                      </a:r>
                      <a:endParaRPr lang="en-US" sz="1800" b="1" i="0" u="none" strike="noStrike" dirty="0">
                        <a:solidFill>
                          <a:srgbClr val="1E3A5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8483643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   Competitive Landscape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000704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B099676-2084-B8CD-9306-AA48A8311B00}"/>
              </a:ext>
            </a:extLst>
          </p:cNvPr>
          <p:cNvSpPr txBox="1"/>
          <p:nvPr/>
        </p:nvSpPr>
        <p:spPr>
          <a:xfrm>
            <a:off x="3058886" y="478232"/>
            <a:ext cx="3135086" cy="461665"/>
          </a:xfrm>
          <a:prstGeom prst="rect">
            <a:avLst/>
          </a:prstGeom>
          <a:solidFill>
            <a:schemeClr val="tx1">
              <a:lumMod val="95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rgbClr val="FF0000"/>
                </a:solidFill>
              </a:rPr>
              <a:t>Lots of Work by You!</a:t>
            </a:r>
          </a:p>
        </p:txBody>
      </p:sp>
    </p:spTree>
    <p:extLst>
      <p:ext uri="{BB962C8B-B14F-4D97-AF65-F5344CB8AC3E}">
        <p14:creationId xmlns:p14="http://schemas.microsoft.com/office/powerpoint/2010/main" val="87276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B469C-4710-252A-7446-9E97C1F63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655DE-40DE-1983-2EB0-16E99EA17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Stock Options vs Restricted Stock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AD110E-686C-31E9-98CA-53C5E64D5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21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6C32F-AE1B-6C6F-FA76-3C6C65D5B60F}"/>
              </a:ext>
            </a:extLst>
          </p:cNvPr>
          <p:cNvSpPr txBox="1"/>
          <p:nvPr/>
        </p:nvSpPr>
        <p:spPr>
          <a:xfrm>
            <a:off x="6053908" y="1142915"/>
            <a:ext cx="4937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Restricted Stock and Units:</a:t>
            </a:r>
          </a:p>
          <a:p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98F3D2-E630-474F-9D42-3315E1F1FCBF}"/>
              </a:ext>
            </a:extLst>
          </p:cNvPr>
          <p:cNvSpPr txBox="1"/>
          <p:nvPr/>
        </p:nvSpPr>
        <p:spPr>
          <a:xfrm>
            <a:off x="396966" y="1674834"/>
            <a:ext cx="609600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sz="2000" b="1" dirty="0"/>
              <a:t>1</a:t>
            </a:r>
            <a:r>
              <a:rPr lang="en-US" sz="2000" dirty="0"/>
              <a:t>. A Board‑approved Stock Option Plan</a:t>
            </a:r>
          </a:p>
          <a:p>
            <a:pPr>
              <a:spcAft>
                <a:spcPts val="600"/>
              </a:spcAft>
              <a:buNone/>
            </a:pPr>
            <a:r>
              <a:rPr lang="en-US" sz="2000" dirty="0"/>
              <a:t>2. Shareholder‑approved Stock Option Plan</a:t>
            </a:r>
          </a:p>
          <a:p>
            <a:pPr>
              <a:spcAft>
                <a:spcPts val="600"/>
              </a:spcAft>
              <a:buNone/>
            </a:pPr>
            <a:r>
              <a:rPr lang="en-US" sz="2000" dirty="0"/>
              <a:t>3. A valid 409A valuation (to set strike price)</a:t>
            </a:r>
          </a:p>
          <a:p>
            <a:pPr>
              <a:spcAft>
                <a:spcPts val="600"/>
              </a:spcAft>
              <a:buNone/>
            </a:pPr>
            <a:r>
              <a:rPr lang="en-US" sz="2000" dirty="0"/>
              <a:t>4. Individual ISO grant agreements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4A97D06-5EA5-0552-B94D-9B794C665F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318719"/>
              </p:ext>
            </p:extLst>
          </p:nvPr>
        </p:nvGraphicFramePr>
        <p:xfrm>
          <a:off x="1168400" y="3429000"/>
          <a:ext cx="10546084" cy="2822058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636521">
                  <a:extLst>
                    <a:ext uri="{9D8B030D-6E8A-4147-A177-3AD203B41FA5}">
                      <a16:colId xmlns:a16="http://schemas.microsoft.com/office/drawing/2014/main" val="3504872679"/>
                    </a:ext>
                  </a:extLst>
                </a:gridCol>
                <a:gridCol w="2169159">
                  <a:extLst>
                    <a:ext uri="{9D8B030D-6E8A-4147-A177-3AD203B41FA5}">
                      <a16:colId xmlns:a16="http://schemas.microsoft.com/office/drawing/2014/main" val="1747868087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1980645476"/>
                    </a:ext>
                  </a:extLst>
                </a:gridCol>
                <a:gridCol w="3088644">
                  <a:extLst>
                    <a:ext uri="{9D8B030D-6E8A-4147-A177-3AD203B41FA5}">
                      <a16:colId xmlns:a16="http://schemas.microsoft.com/office/drawing/2014/main" val="35523077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Feature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Restricted Stock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Restricted Stock Units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Stock Options</a:t>
                      </a:r>
                    </a:p>
                  </a:txBody>
                  <a:tcPr marL="76405" marR="76405" marT="38202" marB="38202" anchor="ctr"/>
                </a:tc>
                <a:extLst>
                  <a:ext uri="{0D108BD9-81ED-4DB2-BD59-A6C34878D82A}">
                    <a16:rowId xmlns:a16="http://schemas.microsoft.com/office/drawing/2014/main" val="1603632796"/>
                  </a:ext>
                </a:extLst>
              </a:tr>
              <a:tr h="3056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Ownership at grant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Yes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No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No</a:t>
                      </a:r>
                    </a:p>
                  </a:txBody>
                  <a:tcPr marL="76405" marR="76405" marT="38202" marB="38202" anchor="ctr"/>
                </a:tc>
                <a:extLst>
                  <a:ext uri="{0D108BD9-81ED-4DB2-BD59-A6C34878D82A}">
                    <a16:rowId xmlns:a16="http://schemas.microsoft.com/office/drawing/2014/main" val="613640647"/>
                  </a:ext>
                </a:extLst>
              </a:tr>
              <a:tr h="3056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Strike price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No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No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/>
                        <a:t>Yes</a:t>
                      </a:r>
                      <a:endParaRPr lang="en-US" sz="2000" dirty="0"/>
                    </a:p>
                  </a:txBody>
                  <a:tcPr marL="76405" marR="76405" marT="38202" marB="38202" anchor="ctr"/>
                </a:tc>
                <a:extLst>
                  <a:ext uri="{0D108BD9-81ED-4DB2-BD59-A6C34878D82A}">
                    <a16:rowId xmlns:a16="http://schemas.microsoft.com/office/drawing/2014/main" val="890809365"/>
                  </a:ext>
                </a:extLst>
              </a:tr>
              <a:tr h="3056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83(b) election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/>
                        <a:t>Yes</a:t>
                      </a:r>
                      <a:endParaRPr lang="en-US" sz="2000" dirty="0"/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No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No</a:t>
                      </a:r>
                    </a:p>
                  </a:txBody>
                  <a:tcPr marL="76405" marR="76405" marT="38202" marB="38202" anchor="ctr"/>
                </a:tc>
                <a:extLst>
                  <a:ext uri="{0D108BD9-81ED-4DB2-BD59-A6C34878D82A}">
                    <a16:rowId xmlns:a16="http://schemas.microsoft.com/office/drawing/2014/main" val="1031046589"/>
                  </a:ext>
                </a:extLst>
              </a:tr>
              <a:tr h="5348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Tax timing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Grant (83b) or Vest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Vest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Exercise (NSO) or sale (ISO)</a:t>
                      </a:r>
                    </a:p>
                  </a:txBody>
                  <a:tcPr marL="76405" marR="76405" marT="38202" marB="38202" anchor="ctr"/>
                </a:tc>
                <a:extLst>
                  <a:ext uri="{0D108BD9-81ED-4DB2-BD59-A6C34878D82A}">
                    <a16:rowId xmlns:a16="http://schemas.microsoft.com/office/drawing/2014/main" val="2340537527"/>
                  </a:ext>
                </a:extLst>
              </a:tr>
              <a:tr h="3056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Best stage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Very early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Late stage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/>
                        <a:t>Early → mid stage</a:t>
                      </a:r>
                    </a:p>
                  </a:txBody>
                  <a:tcPr marL="76405" marR="76405" marT="38202" marB="38202" anchor="ctr"/>
                </a:tc>
                <a:extLst>
                  <a:ext uri="{0D108BD9-81ED-4DB2-BD59-A6C34878D82A}">
                    <a16:rowId xmlns:a16="http://schemas.microsoft.com/office/drawing/2014/main" val="3371942298"/>
                  </a:ext>
                </a:extLst>
              </a:tr>
              <a:tr h="3056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409A required?</a:t>
                      </a:r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/>
                        <a:t>No</a:t>
                      </a:r>
                      <a:endParaRPr lang="en-US" sz="2000" dirty="0"/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/>
                        <a:t>No</a:t>
                      </a:r>
                      <a:endParaRPr lang="en-US" sz="2000" dirty="0"/>
                    </a:p>
                  </a:txBody>
                  <a:tcPr marL="76405" marR="76405" marT="38202" marB="382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/>
                        <a:t>Yes</a:t>
                      </a:r>
                      <a:endParaRPr lang="en-US" sz="2000" dirty="0"/>
                    </a:p>
                  </a:txBody>
                  <a:tcPr marL="76405" marR="76405" marT="38202" marB="38202" anchor="ctr"/>
                </a:tc>
                <a:extLst>
                  <a:ext uri="{0D108BD9-81ED-4DB2-BD59-A6C34878D82A}">
                    <a16:rowId xmlns:a16="http://schemas.microsoft.com/office/drawing/2014/main" val="317165820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D40F929-AB23-A0A3-C4A8-A9FAC3BB35B8}"/>
              </a:ext>
            </a:extLst>
          </p:cNvPr>
          <p:cNvSpPr txBox="1"/>
          <p:nvPr/>
        </p:nvSpPr>
        <p:spPr>
          <a:xfrm>
            <a:off x="203926" y="1142916"/>
            <a:ext cx="4937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Before</a:t>
            </a:r>
            <a:r>
              <a:rPr lang="en-US" sz="2400" dirty="0"/>
              <a:t> Stock Options can be granted:</a:t>
            </a:r>
          </a:p>
          <a:p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6CB4F2-4DBF-2876-9A1A-8BD8F836F5FE}"/>
              </a:ext>
            </a:extLst>
          </p:cNvPr>
          <p:cNvSpPr txBox="1"/>
          <p:nvPr/>
        </p:nvSpPr>
        <p:spPr>
          <a:xfrm>
            <a:off x="5556068" y="1674834"/>
            <a:ext cx="609600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sz="2000" b="1" strike="sngStrike" dirty="0"/>
              <a:t>1</a:t>
            </a:r>
            <a:r>
              <a:rPr lang="en-US" sz="2000" strike="sngStrike" dirty="0"/>
              <a:t>. A Board‑approved Stock Option Plan</a:t>
            </a:r>
          </a:p>
          <a:p>
            <a:pPr>
              <a:spcAft>
                <a:spcPts val="600"/>
              </a:spcAft>
              <a:buNone/>
            </a:pPr>
            <a:r>
              <a:rPr lang="en-US" sz="2000" strike="sngStrike" dirty="0"/>
              <a:t>2. Shareholder‑approved Stock Option Plan</a:t>
            </a:r>
          </a:p>
          <a:p>
            <a:pPr>
              <a:spcAft>
                <a:spcPts val="600"/>
              </a:spcAft>
              <a:buNone/>
            </a:pPr>
            <a:r>
              <a:rPr lang="en-US" sz="2000" strike="sngStrike" dirty="0"/>
              <a:t>3. A valid 409A valuation (to set strike price)</a:t>
            </a:r>
          </a:p>
          <a:p>
            <a:pPr>
              <a:spcAft>
                <a:spcPts val="600"/>
              </a:spcAft>
              <a:buNone/>
            </a:pPr>
            <a:r>
              <a:rPr lang="en-US" sz="2000" strike="sngStrike" dirty="0"/>
              <a:t>4. Individual ISO grant agreements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C4A7255-00C9-1412-1F88-A193B7E63688}"/>
              </a:ext>
            </a:extLst>
          </p:cNvPr>
          <p:cNvGrpSpPr/>
          <p:nvPr/>
        </p:nvGrpSpPr>
        <p:grpSpPr>
          <a:xfrm>
            <a:off x="4252856" y="3964406"/>
            <a:ext cx="4146561" cy="2286652"/>
            <a:chOff x="4252856" y="3964406"/>
            <a:chExt cx="4146561" cy="228665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4168C18-9B76-B84A-FE01-16732C5BF5DE}"/>
                </a:ext>
              </a:extLst>
            </p:cNvPr>
            <p:cNvGrpSpPr/>
            <p:nvPr/>
          </p:nvGrpSpPr>
          <p:grpSpPr>
            <a:xfrm>
              <a:off x="4252856" y="3964406"/>
              <a:ext cx="4146561" cy="2286652"/>
              <a:chOff x="4252856" y="3964406"/>
              <a:chExt cx="4146561" cy="2286652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A717BBEC-B022-41DE-B00E-B0594DA35D30}"/>
                  </a:ext>
                </a:extLst>
              </p:cNvPr>
              <p:cNvSpPr/>
              <p:nvPr/>
            </p:nvSpPr>
            <p:spPr>
              <a:xfrm>
                <a:off x="4252856" y="5885933"/>
                <a:ext cx="1182744" cy="365125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BFE22AEC-2C39-2887-40AD-12CE513E5549}"/>
                  </a:ext>
                </a:extLst>
              </p:cNvPr>
              <p:cNvSpPr/>
              <p:nvPr/>
            </p:nvSpPr>
            <p:spPr>
              <a:xfrm>
                <a:off x="4283336" y="4585453"/>
                <a:ext cx="1182744" cy="365125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97E2DD-68F9-2E70-1277-F88FCD8F1C81}"/>
                  </a:ext>
                </a:extLst>
              </p:cNvPr>
              <p:cNvSpPr txBox="1"/>
              <p:nvPr/>
            </p:nvSpPr>
            <p:spPr>
              <a:xfrm>
                <a:off x="5250544" y="3964406"/>
                <a:ext cx="1727200" cy="400110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00B050"/>
                    </a:solidFill>
                  </a:rPr>
                  <a:t>Pay taxes now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1732D7D-9D7D-E9EC-A75E-732BB80D56AC}"/>
                  </a:ext>
                </a:extLst>
              </p:cNvPr>
              <p:cNvSpPr txBox="1"/>
              <p:nvPr/>
            </p:nvSpPr>
            <p:spPr>
              <a:xfrm>
                <a:off x="6672216" y="4983111"/>
                <a:ext cx="1727201" cy="400110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FF0000"/>
                    </a:solidFill>
                  </a:rPr>
                  <a:t>What is FMV?</a:t>
                </a: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FB901B48-35D6-A050-2ABA-DBDB35E487F1}"/>
                  </a:ext>
                </a:extLst>
              </p:cNvPr>
              <p:cNvCxnSpPr>
                <a:cxnSpLocks/>
                <a:stCxn id="10" idx="1"/>
              </p:cNvCxnSpPr>
              <p:nvPr/>
            </p:nvCxnSpPr>
            <p:spPr>
              <a:xfrm flipH="1">
                <a:off x="5390243" y="5183166"/>
                <a:ext cx="1281973" cy="76915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012F54E-91AE-021E-440E-AFDC8A0704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66080" y="4364516"/>
                <a:ext cx="466634" cy="25347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7D7EE23-DC49-DAB6-5FC1-4F930C499C01}"/>
                </a:ext>
              </a:extLst>
            </p:cNvPr>
            <p:cNvSpPr/>
            <p:nvPr/>
          </p:nvSpPr>
          <p:spPr>
            <a:xfrm>
              <a:off x="6636826" y="5875046"/>
              <a:ext cx="1182744" cy="36512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ECF74FC-7273-841D-73E1-36267157110F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>
              <a:off x="6672216" y="5183166"/>
              <a:ext cx="8890" cy="73385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927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6CBF0-5659-2176-4AD4-E4A0A39F3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DE65E-1A74-4682-ADD5-62FD2DAE0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Add Performance to Time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8C3EE4-303B-1D72-A7B3-805FE2474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14A49D-7298-2277-9B22-658DA1BE95CC}"/>
              </a:ext>
            </a:extLst>
          </p:cNvPr>
          <p:cNvSpPr txBox="1"/>
          <p:nvPr/>
        </p:nvSpPr>
        <p:spPr>
          <a:xfrm>
            <a:off x="2499360" y="1249680"/>
            <a:ext cx="702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Equity Awards should include Goal Achievements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167EFE-44B9-B9B7-6DCA-66E97E65A3D4}"/>
              </a:ext>
            </a:extLst>
          </p:cNvPr>
          <p:cNvSpPr txBox="1"/>
          <p:nvPr/>
        </p:nvSpPr>
        <p:spPr>
          <a:xfrm>
            <a:off x="1940560" y="3351151"/>
            <a:ext cx="8138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/>
              <a:t>Mutually</a:t>
            </a:r>
            <a:r>
              <a:rPr lang="en-US" sz="2400" dirty="0"/>
              <a:t> establish milestones associated with definitive goals that are: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24CF11-A6C3-F613-1013-DF022A532C9B}"/>
              </a:ext>
            </a:extLst>
          </p:cNvPr>
          <p:cNvSpPr txBox="1"/>
          <p:nvPr/>
        </p:nvSpPr>
        <p:spPr>
          <a:xfrm>
            <a:off x="1432560" y="1991360"/>
            <a:ext cx="9438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“We all become masters of our measurement system...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You get what you INSPECT not what you EXPECT.”</a:t>
            </a:r>
          </a:p>
          <a:p>
            <a:pPr algn="ctr"/>
            <a:r>
              <a:rPr lang="en-US" dirty="0"/>
              <a:t>Lou Gerstner, former IBM Chairman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90FE87-EC00-0138-EAA7-E301C7F74EFE}"/>
              </a:ext>
            </a:extLst>
          </p:cNvPr>
          <p:cNvSpPr txBox="1"/>
          <p:nvPr/>
        </p:nvSpPr>
        <p:spPr>
          <a:xfrm>
            <a:off x="3611880" y="4038660"/>
            <a:ext cx="40182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Easy to understand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Easy to measure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Easy to administer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Flexible if necessary</a:t>
            </a:r>
          </a:p>
        </p:txBody>
      </p:sp>
    </p:spTree>
    <p:extLst>
      <p:ext uri="{BB962C8B-B14F-4D97-AF65-F5344CB8AC3E}">
        <p14:creationId xmlns:p14="http://schemas.microsoft.com/office/powerpoint/2010/main" val="3847131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5AC11-CB4C-DBA1-82E7-E4603B09C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287EF-6D75-9EDC-07B5-24EB0C6A7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Simple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C15D3B-6170-24D9-B239-4A51B8022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E4A5FB-0970-031F-9A15-1127B8A5E680}"/>
              </a:ext>
            </a:extLst>
          </p:cNvPr>
          <p:cNvSpPr txBox="1"/>
          <p:nvPr/>
        </p:nvSpPr>
        <p:spPr>
          <a:xfrm>
            <a:off x="2995023" y="714857"/>
            <a:ext cx="511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IF, AND, THEN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D04455-66EB-6D10-251A-CFEC1212C230}"/>
              </a:ext>
            </a:extLst>
          </p:cNvPr>
          <p:cNvSpPr txBox="1"/>
          <p:nvPr/>
        </p:nvSpPr>
        <p:spPr>
          <a:xfrm>
            <a:off x="1534160" y="1290976"/>
            <a:ext cx="7782560" cy="2693045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IF	You accomplish this task as measured by this criteria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AND	It occurs by dd/mm/yyyy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THEN	You will be eligible for XXX Restricted shares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	Priced at $xxx /Share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	That will vest on dd/mm/yyyy and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	Will be exercisable on dd/mm/yyyy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778DD1-6E59-3951-A578-319940B2C5F8}"/>
              </a:ext>
            </a:extLst>
          </p:cNvPr>
          <p:cNvSpPr txBox="1"/>
          <p:nvPr/>
        </p:nvSpPr>
        <p:spPr>
          <a:xfrm>
            <a:off x="1693091" y="4417358"/>
            <a:ext cx="7464697" cy="193899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i="1" dirty="0"/>
              <a:t>If you set up and we present to three VCs that occur by 06/15/2026</a:t>
            </a:r>
          </a:p>
          <a:p>
            <a:pPr>
              <a:spcAft>
                <a:spcPts val="600"/>
              </a:spcAft>
            </a:pPr>
            <a:r>
              <a:rPr lang="en-US" sz="2000" i="1" dirty="0"/>
              <a:t>You will be eligible for 1,000 Restricted Stock Awards</a:t>
            </a:r>
          </a:p>
          <a:p>
            <a:pPr>
              <a:spcAft>
                <a:spcPts val="600"/>
              </a:spcAft>
            </a:pPr>
            <a:r>
              <a:rPr lang="en-US" sz="2000" i="1" dirty="0"/>
              <a:t>At a price of $0.15 / Share</a:t>
            </a:r>
          </a:p>
          <a:p>
            <a:pPr>
              <a:spcAft>
                <a:spcPts val="600"/>
              </a:spcAft>
            </a:pPr>
            <a:r>
              <a:rPr lang="en-US" sz="2000" i="1" dirty="0"/>
              <a:t>That will vest on 1/1/2007 and</a:t>
            </a:r>
          </a:p>
          <a:p>
            <a:pPr>
              <a:spcAft>
                <a:spcPts val="600"/>
              </a:spcAft>
            </a:pPr>
            <a:r>
              <a:rPr lang="en-US" sz="2000" i="1" dirty="0"/>
              <a:t>Will be exercisable on 1/1/2028.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6E13AC-C805-17F8-0EC5-0CD9F99A73D6}"/>
              </a:ext>
            </a:extLst>
          </p:cNvPr>
          <p:cNvGrpSpPr/>
          <p:nvPr/>
        </p:nvGrpSpPr>
        <p:grpSpPr>
          <a:xfrm>
            <a:off x="8778240" y="1954520"/>
            <a:ext cx="2875280" cy="2132611"/>
            <a:chOff x="8778240" y="1954520"/>
            <a:chExt cx="2875280" cy="21326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420A19D-75AF-5307-4FFE-3125B39D4287}"/>
                </a:ext>
              </a:extLst>
            </p:cNvPr>
            <p:cNvSpPr txBox="1"/>
            <p:nvPr/>
          </p:nvSpPr>
          <p:spPr>
            <a:xfrm>
              <a:off x="9611360" y="1954520"/>
              <a:ext cx="1849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Could  be…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EF64EA-A2AB-4B28-6160-890E67FDE976}"/>
                </a:ext>
              </a:extLst>
            </p:cNvPr>
            <p:cNvSpPr txBox="1"/>
            <p:nvPr/>
          </p:nvSpPr>
          <p:spPr>
            <a:xfrm>
              <a:off x="9641840" y="2268166"/>
              <a:ext cx="2011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ISO Stock Options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D33993-F1E5-98E4-6245-643E172C4442}"/>
                </a:ext>
              </a:extLst>
            </p:cNvPr>
            <p:cNvSpPr txBox="1"/>
            <p:nvPr/>
          </p:nvSpPr>
          <p:spPr>
            <a:xfrm>
              <a:off x="9641840" y="2724703"/>
              <a:ext cx="2011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At a $xx Strike Price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88B0EB6-E79F-69B7-D084-48D7FB5FA6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78240" y="2452832"/>
              <a:ext cx="8636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07C429C-140C-ADEC-A676-80DB12FDA5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78240" y="2910032"/>
              <a:ext cx="8636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B5F0C5-BC91-B5E5-52DF-4F283D91325C}"/>
                </a:ext>
              </a:extLst>
            </p:cNvPr>
            <p:cNvSpPr txBox="1"/>
            <p:nvPr/>
          </p:nvSpPr>
          <p:spPr>
            <a:xfrm>
              <a:off x="9641840" y="3440800"/>
              <a:ext cx="201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Exercisable when they vest 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3A8EB71E-DCD0-C4E9-560F-EB5589F838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78240" y="3712672"/>
              <a:ext cx="8636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549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23CAF-60F4-6F68-CD56-C6374ED58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0AA78-8457-3A50-3467-557CD7A69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Multiple Goals per Period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1F15ED-B899-55FC-402D-A0E7E587B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24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EB076A-095A-B50C-F4B1-96C715EA15C9}"/>
              </a:ext>
            </a:extLst>
          </p:cNvPr>
          <p:cNvGrpSpPr/>
          <p:nvPr/>
        </p:nvGrpSpPr>
        <p:grpSpPr>
          <a:xfrm>
            <a:off x="1344422" y="910842"/>
            <a:ext cx="8820912" cy="375920"/>
            <a:chOff x="1733296" y="1549400"/>
            <a:chExt cx="7494016" cy="3759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8A65295-AF8C-AE3C-F2D1-EAA4153B3997}"/>
                </a:ext>
              </a:extLst>
            </p:cNvPr>
            <p:cNvSpPr/>
            <p:nvPr/>
          </p:nvSpPr>
          <p:spPr>
            <a:xfrm>
              <a:off x="1733296" y="1549400"/>
              <a:ext cx="1853184" cy="375920"/>
            </a:xfrm>
            <a:prstGeom prst="rect">
              <a:avLst/>
            </a:prstGeom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Year 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B11F9F6-5D34-DA47-9EB4-BDF73DA01545}"/>
                </a:ext>
              </a:extLst>
            </p:cNvPr>
            <p:cNvSpPr/>
            <p:nvPr/>
          </p:nvSpPr>
          <p:spPr>
            <a:xfrm>
              <a:off x="7374128" y="1549400"/>
              <a:ext cx="1853184" cy="375920"/>
            </a:xfrm>
            <a:prstGeom prst="rect">
              <a:avLst/>
            </a:prstGeom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Year 4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F73D013-9D7B-BE4B-629F-73BB6AF4DA3E}"/>
                </a:ext>
              </a:extLst>
            </p:cNvPr>
            <p:cNvSpPr/>
            <p:nvPr/>
          </p:nvSpPr>
          <p:spPr>
            <a:xfrm>
              <a:off x="3606800" y="1549400"/>
              <a:ext cx="1853184" cy="375920"/>
            </a:xfrm>
            <a:prstGeom prst="rect">
              <a:avLst/>
            </a:prstGeom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Year 2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A5525A0-94CC-AD66-42F2-3A2D1E668B4D}"/>
                </a:ext>
              </a:extLst>
            </p:cNvPr>
            <p:cNvSpPr/>
            <p:nvPr/>
          </p:nvSpPr>
          <p:spPr>
            <a:xfrm>
              <a:off x="5490464" y="1549400"/>
              <a:ext cx="1853184" cy="375920"/>
            </a:xfrm>
            <a:prstGeom prst="rect">
              <a:avLst/>
            </a:prstGeom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Year 3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64AE099-FAA4-AC04-ED3A-B2A7A27DC743}"/>
              </a:ext>
            </a:extLst>
          </p:cNvPr>
          <p:cNvGrpSpPr/>
          <p:nvPr/>
        </p:nvGrpSpPr>
        <p:grpSpPr>
          <a:xfrm>
            <a:off x="997437" y="2508795"/>
            <a:ext cx="9603483" cy="3636374"/>
            <a:chOff x="997437" y="2508795"/>
            <a:chExt cx="9603483" cy="363637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3AE819-6781-8463-A1DB-BBB339DBC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0280"/>
            <a:stretch>
              <a:fillRect/>
            </a:stretch>
          </p:blipFill>
          <p:spPr>
            <a:xfrm>
              <a:off x="1258168" y="2583073"/>
              <a:ext cx="2292858" cy="236259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EA838A-7D74-9EC6-3F5E-AF66524ACE9D}"/>
                </a:ext>
              </a:extLst>
            </p:cNvPr>
            <p:cNvSpPr txBox="1"/>
            <p:nvPr/>
          </p:nvSpPr>
          <p:spPr>
            <a:xfrm>
              <a:off x="3839810" y="3440975"/>
              <a:ext cx="229285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Stock “earned” if goals are met.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277F436-8645-9E25-ECD0-2073877B08D7}"/>
                </a:ext>
              </a:extLst>
            </p:cNvPr>
            <p:cNvCxnSpPr/>
            <p:nvPr/>
          </p:nvCxnSpPr>
          <p:spPr>
            <a:xfrm>
              <a:off x="3551026" y="2508795"/>
              <a:ext cx="1356254" cy="84328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2B56EF-0ADF-9DDF-BCB1-E4026C3BCF1F}"/>
                </a:ext>
              </a:extLst>
            </p:cNvPr>
            <p:cNvSpPr txBox="1"/>
            <p:nvPr/>
          </p:nvSpPr>
          <p:spPr>
            <a:xfrm>
              <a:off x="997437" y="5039436"/>
              <a:ext cx="2814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Establish 2, 3, 4, or 5 goals at the beginning of each period (year).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4553F4-DA65-B226-E124-93C97737D19C}"/>
                </a:ext>
              </a:extLst>
            </p:cNvPr>
            <p:cNvSpPr txBox="1"/>
            <p:nvPr/>
          </p:nvSpPr>
          <p:spPr>
            <a:xfrm>
              <a:off x="4095482" y="4821730"/>
              <a:ext cx="281432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Partial credit possible.  Shares awarded based on % of overall goal achieved.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634816-A3A0-AE8E-004F-92153B805CC8}"/>
                </a:ext>
              </a:extLst>
            </p:cNvPr>
            <p:cNvSpPr txBox="1"/>
            <p:nvPr/>
          </p:nvSpPr>
          <p:spPr>
            <a:xfrm>
              <a:off x="7786600" y="3780115"/>
              <a:ext cx="2814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Follow the same goal process for each year in the overall vesting plan.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481DD3D-F442-436E-1497-6638485BAF59}"/>
              </a:ext>
            </a:extLst>
          </p:cNvPr>
          <p:cNvGrpSpPr/>
          <p:nvPr/>
        </p:nvGrpSpPr>
        <p:grpSpPr>
          <a:xfrm>
            <a:off x="3495252" y="1351904"/>
            <a:ext cx="6699397" cy="1067991"/>
            <a:chOff x="3495252" y="826124"/>
            <a:chExt cx="6699397" cy="10679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7C4486F-D109-E14F-934B-2C7707B2CD16}"/>
                </a:ext>
              </a:extLst>
            </p:cNvPr>
            <p:cNvSpPr/>
            <p:nvPr/>
          </p:nvSpPr>
          <p:spPr>
            <a:xfrm>
              <a:off x="3495252" y="1624074"/>
              <a:ext cx="2241105" cy="2700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7B8FF39-FC17-0259-5362-BC0893A71435}"/>
                </a:ext>
              </a:extLst>
            </p:cNvPr>
            <p:cNvSpPr/>
            <p:nvPr/>
          </p:nvSpPr>
          <p:spPr>
            <a:xfrm>
              <a:off x="5712439" y="1363370"/>
              <a:ext cx="2241105" cy="5232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30AAA3-A9CC-20CB-C37B-F2E0B8F81112}"/>
                </a:ext>
              </a:extLst>
            </p:cNvPr>
            <p:cNvSpPr/>
            <p:nvPr/>
          </p:nvSpPr>
          <p:spPr>
            <a:xfrm>
              <a:off x="7953544" y="1126276"/>
              <a:ext cx="2241105" cy="760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30AE2EAF-E059-3BF8-593E-8592528AF3DA}"/>
                </a:ext>
              </a:extLst>
            </p:cNvPr>
            <p:cNvSpPr/>
            <p:nvPr/>
          </p:nvSpPr>
          <p:spPr>
            <a:xfrm flipH="1">
              <a:off x="3701143" y="1370990"/>
              <a:ext cx="2035214" cy="270040"/>
            </a:xfrm>
            <a:prstGeom prst="rt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632EDE42-039B-18A3-91AD-0C33104DC1D4}"/>
                </a:ext>
              </a:extLst>
            </p:cNvPr>
            <p:cNvSpPr/>
            <p:nvPr/>
          </p:nvSpPr>
          <p:spPr>
            <a:xfrm flipH="1">
              <a:off x="5677270" y="1113989"/>
              <a:ext cx="2300192" cy="252847"/>
            </a:xfrm>
            <a:prstGeom prst="rt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C7B31794-8F45-2C53-1DC9-1A65090E74C1}"/>
                </a:ext>
              </a:extLst>
            </p:cNvPr>
            <p:cNvSpPr/>
            <p:nvPr/>
          </p:nvSpPr>
          <p:spPr>
            <a:xfrm flipH="1">
              <a:off x="7887837" y="826124"/>
              <a:ext cx="2300193" cy="314143"/>
            </a:xfrm>
            <a:prstGeom prst="rt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287C675-702E-DAC0-96B5-A88174251807}"/>
              </a:ext>
            </a:extLst>
          </p:cNvPr>
          <p:cNvCxnSpPr>
            <a:cxnSpLocks/>
          </p:cNvCxnSpPr>
          <p:nvPr/>
        </p:nvCxnSpPr>
        <p:spPr>
          <a:xfrm>
            <a:off x="1344422" y="2416165"/>
            <a:ext cx="88436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80565A1-71DB-EC21-BB13-26E6FFDAD625}"/>
              </a:ext>
            </a:extLst>
          </p:cNvPr>
          <p:cNvSpPr txBox="1"/>
          <p:nvPr/>
        </p:nvSpPr>
        <p:spPr>
          <a:xfrm>
            <a:off x="3299513" y="1768709"/>
            <a:ext cx="929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F678B7-F660-97CC-C494-748B0F659F23}"/>
              </a:ext>
            </a:extLst>
          </p:cNvPr>
          <p:cNvSpPr txBox="1"/>
          <p:nvPr/>
        </p:nvSpPr>
        <p:spPr>
          <a:xfrm>
            <a:off x="5459140" y="1550067"/>
            <a:ext cx="929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F77926-5260-78FF-7CC6-215A55EB74C5}"/>
              </a:ext>
            </a:extLst>
          </p:cNvPr>
          <p:cNvSpPr txBox="1"/>
          <p:nvPr/>
        </p:nvSpPr>
        <p:spPr>
          <a:xfrm>
            <a:off x="7691595" y="1352157"/>
            <a:ext cx="929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75%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2BBEE3-D5B9-70D6-4713-D16417ABC2D4}"/>
              </a:ext>
            </a:extLst>
          </p:cNvPr>
          <p:cNvSpPr txBox="1"/>
          <p:nvPr/>
        </p:nvSpPr>
        <p:spPr>
          <a:xfrm>
            <a:off x="10136100" y="1113016"/>
            <a:ext cx="929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100%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F559E73-FDD1-E0EC-1CCA-69F8EC2B2012}"/>
              </a:ext>
            </a:extLst>
          </p:cNvPr>
          <p:cNvCxnSpPr/>
          <p:nvPr/>
        </p:nvCxnSpPr>
        <p:spPr>
          <a:xfrm>
            <a:off x="5712439" y="2197421"/>
            <a:ext cx="1356254" cy="843280"/>
          </a:xfrm>
          <a:prstGeom prst="straightConnector1">
            <a:avLst/>
          </a:prstGeom>
          <a:ln w="57150">
            <a:solidFill>
              <a:srgbClr val="FFF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43F021D9-1003-D4C2-4E4A-992A830BD93F}"/>
              </a:ext>
            </a:extLst>
          </p:cNvPr>
          <p:cNvSpPr txBox="1"/>
          <p:nvPr/>
        </p:nvSpPr>
        <p:spPr>
          <a:xfrm>
            <a:off x="6869637" y="2842511"/>
            <a:ext cx="4155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Per Month Additional Vesting (~2%)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F8E9E92-667B-4529-AF11-2BDCB07D60F7}"/>
              </a:ext>
            </a:extLst>
          </p:cNvPr>
          <p:cNvSpPr txBox="1"/>
          <p:nvPr/>
        </p:nvSpPr>
        <p:spPr>
          <a:xfrm>
            <a:off x="1369052" y="2035020"/>
            <a:ext cx="2035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None until year end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80EE47D-C124-7E80-92AD-722D8B79D079}"/>
              </a:ext>
            </a:extLst>
          </p:cNvPr>
          <p:cNvSpPr txBox="1"/>
          <p:nvPr/>
        </p:nvSpPr>
        <p:spPr>
          <a:xfrm>
            <a:off x="10458522" y="1590326"/>
            <a:ext cx="101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Shares Earned</a:t>
            </a:r>
          </a:p>
        </p:txBody>
      </p:sp>
      <p:sp>
        <p:nvSpPr>
          <p:cNvPr id="43" name="Right Brace 42">
            <a:extLst>
              <a:ext uri="{FF2B5EF4-FFF2-40B4-BE49-F238E27FC236}">
                <a16:creationId xmlns:a16="http://schemas.microsoft.com/office/drawing/2014/main" id="{A13BFAAF-F8AD-6B3A-82DE-50FF8CE0ED9A}"/>
              </a:ext>
            </a:extLst>
          </p:cNvPr>
          <p:cNvSpPr/>
          <p:nvPr/>
        </p:nvSpPr>
        <p:spPr>
          <a:xfrm>
            <a:off x="10260355" y="1402705"/>
            <a:ext cx="315467" cy="101718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1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A9216-9253-A380-8C5D-87480613D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C9916-6204-32DE-2477-6211D1991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Goal Form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12AC45-907B-A139-78D9-E798A56C4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5A3FB3-D54E-7E85-B208-B6267B595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56" y="2241552"/>
            <a:ext cx="7452360" cy="3562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C5C877-578C-D848-AAB9-B57AC6BB7BB1}"/>
              </a:ext>
            </a:extLst>
          </p:cNvPr>
          <p:cNvSpPr txBox="1"/>
          <p:nvPr/>
        </p:nvSpPr>
        <p:spPr>
          <a:xfrm rot="18974240">
            <a:off x="2560320" y="1017601"/>
            <a:ext cx="264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>
              <a:buNone/>
            </a:pPr>
            <a:r>
              <a:rPr lang="en-US" u="none" strike="noStrike" dirty="0">
                <a:effectLst/>
              </a:rPr>
              <a:t>Superior Performance</a:t>
            </a: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36B9BC-4508-B097-7846-246F4F39C040}"/>
              </a:ext>
            </a:extLst>
          </p:cNvPr>
          <p:cNvSpPr txBox="1"/>
          <p:nvPr/>
        </p:nvSpPr>
        <p:spPr>
          <a:xfrm rot="18974240">
            <a:off x="3310292" y="1017601"/>
            <a:ext cx="264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>
              <a:buNone/>
            </a:pPr>
            <a:r>
              <a:rPr lang="en-US" b="0" i="0" dirty="0">
                <a:latin typeface="Calibri" panose="020F0502020204030204" pitchFamily="34" charset="0"/>
              </a:rPr>
              <a:t>Exceeded Expectations</a:t>
            </a:r>
            <a:endParaRPr lang="en-US" b="0" i="0" u="none" strike="noStrik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9CD5F2-9BF1-DFD4-862A-2A5AA5383B70}"/>
              </a:ext>
            </a:extLst>
          </p:cNvPr>
          <p:cNvSpPr txBox="1"/>
          <p:nvPr/>
        </p:nvSpPr>
        <p:spPr>
          <a:xfrm rot="18974240">
            <a:off x="4060264" y="1017601"/>
            <a:ext cx="264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>
              <a:buNone/>
            </a:pPr>
            <a:r>
              <a:rPr lang="en-US" b="0" i="0" dirty="0">
                <a:latin typeface="Calibri" panose="020F0502020204030204" pitchFamily="34" charset="0"/>
              </a:rPr>
              <a:t>Expected Expectations</a:t>
            </a:r>
            <a:endParaRPr lang="en-US" b="0" i="0" u="none" strike="noStrik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483F69-8512-BECB-2264-B27B66229617}"/>
              </a:ext>
            </a:extLst>
          </p:cNvPr>
          <p:cNvSpPr txBox="1"/>
          <p:nvPr/>
        </p:nvSpPr>
        <p:spPr>
          <a:xfrm rot="18974240">
            <a:off x="4810236" y="1017601"/>
            <a:ext cx="264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>
              <a:buNone/>
            </a:pPr>
            <a:r>
              <a:rPr lang="en-US" dirty="0">
                <a:latin typeface="Calibri" panose="020F0502020204030204" pitchFamily="34" charset="0"/>
              </a:rPr>
              <a:t>Below</a:t>
            </a:r>
            <a:r>
              <a:rPr lang="en-US" b="0" i="0" dirty="0">
                <a:latin typeface="Calibri" panose="020F0502020204030204" pitchFamily="34" charset="0"/>
              </a:rPr>
              <a:t> Expectations</a:t>
            </a:r>
            <a:endParaRPr lang="en-US" b="0" i="0" u="none" strike="noStrik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B1A4B58-4D7F-C692-E3A4-B5F0CEBC9A70}"/>
              </a:ext>
            </a:extLst>
          </p:cNvPr>
          <p:cNvSpPr/>
          <p:nvPr/>
        </p:nvSpPr>
        <p:spPr>
          <a:xfrm>
            <a:off x="2623039" y="3261360"/>
            <a:ext cx="2758025" cy="125984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Performance Measurement</a:t>
            </a:r>
          </a:p>
        </p:txBody>
      </p:sp>
      <p:sp>
        <p:nvSpPr>
          <p:cNvPr id="19" name="Callout: Double Bent Line 18">
            <a:extLst>
              <a:ext uri="{FF2B5EF4-FFF2-40B4-BE49-F238E27FC236}">
                <a16:creationId xmlns:a16="http://schemas.microsoft.com/office/drawing/2014/main" id="{4B63B0C8-72E9-5443-4D8D-FC079CF3208D}"/>
              </a:ext>
            </a:extLst>
          </p:cNvPr>
          <p:cNvSpPr/>
          <p:nvPr/>
        </p:nvSpPr>
        <p:spPr>
          <a:xfrm>
            <a:off x="7357484" y="839108"/>
            <a:ext cx="1524000" cy="660961"/>
          </a:xfrm>
          <a:prstGeom prst="borderCallout3">
            <a:avLst>
              <a:gd name="adj1" fmla="val 48413"/>
              <a:gd name="adj2" fmla="val -1206"/>
              <a:gd name="adj3" fmla="val 127888"/>
              <a:gd name="adj4" fmla="val -8649"/>
              <a:gd name="adj5" fmla="val 100000"/>
              <a:gd name="adj6" fmla="val -16667"/>
              <a:gd name="adj7" fmla="val 281841"/>
              <a:gd name="adj8" fmla="val -99594"/>
            </a:avLst>
          </a:prstGeom>
          <a:solidFill>
            <a:srgbClr val="00B050"/>
          </a:solidFill>
          <a:ln w="28575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was accomplished</a:t>
            </a:r>
          </a:p>
        </p:txBody>
      </p:sp>
      <p:sp>
        <p:nvSpPr>
          <p:cNvPr id="21" name="Callout: Double Bent Line 20">
            <a:extLst>
              <a:ext uri="{FF2B5EF4-FFF2-40B4-BE49-F238E27FC236}">
                <a16:creationId xmlns:a16="http://schemas.microsoft.com/office/drawing/2014/main" id="{892536F8-76FB-80A3-E4DA-2FBE23E104DA}"/>
              </a:ext>
            </a:extLst>
          </p:cNvPr>
          <p:cNvSpPr/>
          <p:nvPr/>
        </p:nvSpPr>
        <p:spPr>
          <a:xfrm>
            <a:off x="9159816" y="1025158"/>
            <a:ext cx="1644767" cy="660961"/>
          </a:xfrm>
          <a:prstGeom prst="borderCallout3">
            <a:avLst>
              <a:gd name="adj1" fmla="val 48413"/>
              <a:gd name="adj2" fmla="val -1206"/>
              <a:gd name="adj3" fmla="val 127888"/>
              <a:gd name="adj4" fmla="val -8649"/>
              <a:gd name="adj5" fmla="val 100000"/>
              <a:gd name="adj6" fmla="val -16667"/>
              <a:gd name="adj7" fmla="val 238801"/>
              <a:gd name="adj8" fmla="val -148485"/>
            </a:avLst>
          </a:prstGeom>
          <a:solidFill>
            <a:srgbClr val="00B050"/>
          </a:solidFill>
          <a:ln w="28575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Score: 2, 1.5, 1.0, 0.5, or 0</a:t>
            </a:r>
          </a:p>
        </p:txBody>
      </p:sp>
      <p:sp>
        <p:nvSpPr>
          <p:cNvPr id="23" name="Callout: Double Bent Line 22">
            <a:extLst>
              <a:ext uri="{FF2B5EF4-FFF2-40B4-BE49-F238E27FC236}">
                <a16:creationId xmlns:a16="http://schemas.microsoft.com/office/drawing/2014/main" id="{95B9296C-21BD-F1B0-9D18-86413475B0C3}"/>
              </a:ext>
            </a:extLst>
          </p:cNvPr>
          <p:cNvSpPr/>
          <p:nvPr/>
        </p:nvSpPr>
        <p:spPr>
          <a:xfrm>
            <a:off x="9645025" y="1918716"/>
            <a:ext cx="1644767" cy="660961"/>
          </a:xfrm>
          <a:prstGeom prst="borderCallout3">
            <a:avLst>
              <a:gd name="adj1" fmla="val 48413"/>
              <a:gd name="adj2" fmla="val -1206"/>
              <a:gd name="adj3" fmla="val 127888"/>
              <a:gd name="adj4" fmla="val -8649"/>
              <a:gd name="adj5" fmla="val 100000"/>
              <a:gd name="adj6" fmla="val -16667"/>
              <a:gd name="adj7" fmla="val 135811"/>
              <a:gd name="adj8" fmla="val -123159"/>
            </a:avLst>
          </a:prstGeom>
          <a:solidFill>
            <a:srgbClr val="00B050"/>
          </a:solidFill>
          <a:ln w="28575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Goal % times Score</a:t>
            </a:r>
          </a:p>
        </p:txBody>
      </p:sp>
      <p:sp>
        <p:nvSpPr>
          <p:cNvPr id="25" name="Callout: Double Bent Line 24">
            <a:extLst>
              <a:ext uri="{FF2B5EF4-FFF2-40B4-BE49-F238E27FC236}">
                <a16:creationId xmlns:a16="http://schemas.microsoft.com/office/drawing/2014/main" id="{302E3C5F-79D1-3601-F5C4-0CF25D29EB18}"/>
              </a:ext>
            </a:extLst>
          </p:cNvPr>
          <p:cNvSpPr/>
          <p:nvPr/>
        </p:nvSpPr>
        <p:spPr>
          <a:xfrm>
            <a:off x="9754752" y="3029793"/>
            <a:ext cx="1644767" cy="660961"/>
          </a:xfrm>
          <a:prstGeom prst="borderCallout3">
            <a:avLst>
              <a:gd name="adj1" fmla="val 48413"/>
              <a:gd name="adj2" fmla="val -1206"/>
              <a:gd name="adj3" fmla="val 127888"/>
              <a:gd name="adj4" fmla="val -8649"/>
              <a:gd name="adj5" fmla="val 100000"/>
              <a:gd name="adj6" fmla="val -16667"/>
              <a:gd name="adj7" fmla="val 255709"/>
              <a:gd name="adj8" fmla="val -150339"/>
            </a:avLst>
          </a:prstGeom>
          <a:solidFill>
            <a:srgbClr val="00B050"/>
          </a:solidFill>
          <a:ln w="28575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Total % Earned</a:t>
            </a:r>
          </a:p>
        </p:txBody>
      </p:sp>
      <p:sp>
        <p:nvSpPr>
          <p:cNvPr id="27" name="Callout: Double Bent Line 26">
            <a:extLst>
              <a:ext uri="{FF2B5EF4-FFF2-40B4-BE49-F238E27FC236}">
                <a16:creationId xmlns:a16="http://schemas.microsoft.com/office/drawing/2014/main" id="{38D1FA61-7922-3058-FBAD-2455250FCDC7}"/>
              </a:ext>
            </a:extLst>
          </p:cNvPr>
          <p:cNvSpPr/>
          <p:nvPr/>
        </p:nvSpPr>
        <p:spPr>
          <a:xfrm>
            <a:off x="9982199" y="3860239"/>
            <a:ext cx="1644767" cy="660961"/>
          </a:xfrm>
          <a:prstGeom prst="borderCallout3">
            <a:avLst>
              <a:gd name="adj1" fmla="val 48413"/>
              <a:gd name="adj2" fmla="val -1206"/>
              <a:gd name="adj3" fmla="val 127888"/>
              <a:gd name="adj4" fmla="val -8649"/>
              <a:gd name="adj5" fmla="val 100000"/>
              <a:gd name="adj6" fmla="val -16667"/>
              <a:gd name="adj7" fmla="val 255709"/>
              <a:gd name="adj8" fmla="val -150339"/>
            </a:avLst>
          </a:prstGeom>
          <a:solidFill>
            <a:srgbClr val="00B050"/>
          </a:solidFill>
          <a:ln w="28575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% Earned can be changed</a:t>
            </a:r>
          </a:p>
        </p:txBody>
      </p:sp>
      <p:sp>
        <p:nvSpPr>
          <p:cNvPr id="29" name="Callout: Double Bent Line 28">
            <a:extLst>
              <a:ext uri="{FF2B5EF4-FFF2-40B4-BE49-F238E27FC236}">
                <a16:creationId xmlns:a16="http://schemas.microsoft.com/office/drawing/2014/main" id="{F7421A8A-19E1-FC24-35BD-3DDE88C849FE}"/>
              </a:ext>
            </a:extLst>
          </p:cNvPr>
          <p:cNvSpPr/>
          <p:nvPr/>
        </p:nvSpPr>
        <p:spPr>
          <a:xfrm>
            <a:off x="3473543" y="6025869"/>
            <a:ext cx="4383573" cy="403894"/>
          </a:xfrm>
          <a:prstGeom prst="borderCallout3">
            <a:avLst>
              <a:gd name="adj1" fmla="val 62248"/>
              <a:gd name="adj2" fmla="val -540"/>
              <a:gd name="adj3" fmla="val -4172"/>
              <a:gd name="adj4" fmla="val -6887"/>
              <a:gd name="adj5" fmla="val 21605"/>
              <a:gd name="adj6" fmla="val -23228"/>
              <a:gd name="adj7" fmla="val -146471"/>
              <a:gd name="adj8" fmla="val -19075"/>
            </a:avLst>
          </a:prstGeom>
          <a:solidFill>
            <a:srgbClr val="00B050"/>
          </a:solidFill>
          <a:ln w="28575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 be used for Cash or Shares or both</a:t>
            </a:r>
          </a:p>
        </p:txBody>
      </p:sp>
      <p:sp>
        <p:nvSpPr>
          <p:cNvPr id="31" name="Callout: Double Bent Line 30">
            <a:extLst>
              <a:ext uri="{FF2B5EF4-FFF2-40B4-BE49-F238E27FC236}">
                <a16:creationId xmlns:a16="http://schemas.microsoft.com/office/drawing/2014/main" id="{A508011B-1209-861B-315A-3F4EADCEC686}"/>
              </a:ext>
            </a:extLst>
          </p:cNvPr>
          <p:cNvSpPr/>
          <p:nvPr/>
        </p:nvSpPr>
        <p:spPr>
          <a:xfrm>
            <a:off x="1093047" y="900907"/>
            <a:ext cx="1524000" cy="660961"/>
          </a:xfrm>
          <a:prstGeom prst="borderCallout3">
            <a:avLst>
              <a:gd name="adj1" fmla="val 48413"/>
              <a:gd name="adj2" fmla="val -1206"/>
              <a:gd name="adj3" fmla="val 127888"/>
              <a:gd name="adj4" fmla="val -8649"/>
              <a:gd name="adj5" fmla="val 100000"/>
              <a:gd name="adj6" fmla="val -16667"/>
              <a:gd name="adj7" fmla="val 320270"/>
              <a:gd name="adj8" fmla="val -23594"/>
            </a:avLst>
          </a:prstGeom>
          <a:solidFill>
            <a:srgbClr val="00B050"/>
          </a:solidFill>
          <a:ln w="28575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Establish 2, 3, 4, or 5 Goals</a:t>
            </a:r>
          </a:p>
        </p:txBody>
      </p:sp>
      <p:sp>
        <p:nvSpPr>
          <p:cNvPr id="33" name="Callout: Double Bent Line 32">
            <a:extLst>
              <a:ext uri="{FF2B5EF4-FFF2-40B4-BE49-F238E27FC236}">
                <a16:creationId xmlns:a16="http://schemas.microsoft.com/office/drawing/2014/main" id="{F1A768DD-634B-F87D-873C-2BB5144F1644}"/>
              </a:ext>
            </a:extLst>
          </p:cNvPr>
          <p:cNvSpPr/>
          <p:nvPr/>
        </p:nvSpPr>
        <p:spPr>
          <a:xfrm>
            <a:off x="575194" y="5897540"/>
            <a:ext cx="1524000" cy="660961"/>
          </a:xfrm>
          <a:prstGeom prst="borderCallout3">
            <a:avLst>
              <a:gd name="adj1" fmla="val -3850"/>
              <a:gd name="adj2" fmla="val 48127"/>
              <a:gd name="adj3" fmla="val -61182"/>
              <a:gd name="adj4" fmla="val 12684"/>
              <a:gd name="adj5" fmla="val -109053"/>
              <a:gd name="adj6" fmla="val -3334"/>
              <a:gd name="adj7" fmla="val -253089"/>
              <a:gd name="adj8" fmla="val 27072"/>
            </a:avLst>
          </a:prstGeom>
          <a:solidFill>
            <a:srgbClr val="00B050"/>
          </a:solidFill>
          <a:ln w="28575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Weighting can vary</a:t>
            </a:r>
          </a:p>
        </p:txBody>
      </p:sp>
      <p:sp>
        <p:nvSpPr>
          <p:cNvPr id="34" name="Callout: Double Bent Line 33">
            <a:extLst>
              <a:ext uri="{FF2B5EF4-FFF2-40B4-BE49-F238E27FC236}">
                <a16:creationId xmlns:a16="http://schemas.microsoft.com/office/drawing/2014/main" id="{495DCDD5-9D71-0D59-E00F-EA9DA7F9EC50}"/>
              </a:ext>
            </a:extLst>
          </p:cNvPr>
          <p:cNvSpPr/>
          <p:nvPr/>
        </p:nvSpPr>
        <p:spPr>
          <a:xfrm>
            <a:off x="6535100" y="3317643"/>
            <a:ext cx="1644767" cy="660961"/>
          </a:xfrm>
          <a:prstGeom prst="borderCallout3">
            <a:avLst>
              <a:gd name="adj1" fmla="val 48413"/>
              <a:gd name="adj2" fmla="val -1206"/>
              <a:gd name="adj3" fmla="val 127888"/>
              <a:gd name="adj4" fmla="val -8649"/>
              <a:gd name="adj5" fmla="val 100000"/>
              <a:gd name="adj6" fmla="val -16667"/>
              <a:gd name="adj7" fmla="val 321587"/>
              <a:gd name="adj8" fmla="val -129160"/>
            </a:avLst>
          </a:prstGeom>
          <a:solidFill>
            <a:srgbClr val="00B050"/>
          </a:solidFill>
          <a:ln w="28575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Max % Limit</a:t>
            </a:r>
          </a:p>
        </p:txBody>
      </p:sp>
    </p:spTree>
    <p:extLst>
      <p:ext uri="{BB962C8B-B14F-4D97-AF65-F5344CB8AC3E}">
        <p14:creationId xmlns:p14="http://schemas.microsoft.com/office/powerpoint/2010/main" val="98879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99EEA-1ED3-F336-154C-43481133F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4E9E2-2C82-80CC-3BF1-446D48FC9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Goals Established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5CF2B2-19B3-636C-5102-59D06CB43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BBFA45-5602-FD01-CB34-402F17A4A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20" y="1076960"/>
            <a:ext cx="11094720" cy="504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6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4842B-E563-9F74-FE0D-1F4D7C1A6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F2393-F563-7838-C093-E9A13322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Earned and Graded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D0E964-E8B6-E636-1AD7-5BAB38C9F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27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EFCB06-43D4-1A9B-B43C-A3E3901E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20" y="1075032"/>
            <a:ext cx="10993120" cy="504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704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E8347-DBA4-F48A-1B36-D53B490A7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8DFA9-56E8-CB64-738C-D579A8E7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656" y="374010"/>
            <a:ext cx="7158856" cy="576119"/>
          </a:xfrm>
        </p:spPr>
        <p:txBody>
          <a:bodyPr>
            <a:noAutofit/>
          </a:bodyPr>
          <a:lstStyle/>
          <a:p>
            <a:r>
              <a:rPr lang="en-US" sz="3200" dirty="0"/>
              <a:t>Putting it all Together #1 </a:t>
            </a:r>
            <a:r>
              <a:rPr lang="en-US" sz="2800" dirty="0"/>
              <a:t>(example) 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CA60E8-0820-DFB9-4BB9-557CC4E35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28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17EBA3-EEA5-CA7A-242E-967BD556B2F0}"/>
              </a:ext>
            </a:extLst>
          </p:cNvPr>
          <p:cNvSpPr txBox="1"/>
          <p:nvPr/>
        </p:nvSpPr>
        <p:spPr>
          <a:xfrm>
            <a:off x="680720" y="1079874"/>
            <a:ext cx="10993120" cy="4122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Aft>
                <a:spcPts val="1200"/>
              </a:spcAft>
            </a:pPr>
            <a:r>
              <a:rPr lang="en-US" sz="2400" dirty="0"/>
              <a:t>As an early and very critical employee, we are offering you 4,000</a:t>
            </a:r>
            <a:r>
              <a:rPr lang="en-US" sz="2800" dirty="0">
                <a:solidFill>
                  <a:srgbClr val="FFFF00"/>
                </a:solidFill>
              </a:rPr>
              <a:t>*</a:t>
            </a:r>
            <a:r>
              <a:rPr lang="en-US" sz="2400" dirty="0"/>
              <a:t> Restricted Stock Shares under the following conditions:</a:t>
            </a: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current Fair Market Value of the Shares is $0.05 per share.</a:t>
            </a:r>
          </a:p>
          <a:p>
            <a:pPr marL="800100" lvl="1" indent="-34290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We suggest you fill out an IRS 83b form and pay the taxes on these shares this year.  The total value of the shares is $200. You only have 30 days to send in the form!</a:t>
            </a: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shares will vest over four years under the following schedule:</a:t>
            </a:r>
          </a:p>
          <a:p>
            <a:pPr marL="800100" lvl="1" indent="-34290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25% after Year 1 and then 25% per year, vested monthly thereafter.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3374F7-1E92-2376-C3FC-DE7BC30BEA54}"/>
              </a:ext>
            </a:extLst>
          </p:cNvPr>
          <p:cNvSpPr txBox="1"/>
          <p:nvPr/>
        </p:nvSpPr>
        <p:spPr>
          <a:xfrm>
            <a:off x="2054352" y="5987018"/>
            <a:ext cx="9408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FF00"/>
                </a:solidFill>
              </a:rPr>
              <a:t>* </a:t>
            </a:r>
            <a:r>
              <a:rPr lang="en-US" i="1" dirty="0"/>
              <a:t>The 4,000 shares are 1% of the company but we never tell them it is 1% unless they ask.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25BB00-9191-5655-CC60-F45229739434}"/>
              </a:ext>
            </a:extLst>
          </p:cNvPr>
          <p:cNvSpPr txBox="1"/>
          <p:nvPr/>
        </p:nvSpPr>
        <p:spPr>
          <a:xfrm>
            <a:off x="680720" y="5362491"/>
            <a:ext cx="2169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…plus…</a:t>
            </a:r>
          </a:p>
        </p:txBody>
      </p:sp>
    </p:spTree>
    <p:extLst>
      <p:ext uri="{BB962C8B-B14F-4D97-AF65-F5344CB8AC3E}">
        <p14:creationId xmlns:p14="http://schemas.microsoft.com/office/powerpoint/2010/main" val="2813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92A21-8C97-BCE5-7E52-96937A097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305B6-B31D-1E0F-BE3B-F591C28D8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656" y="374010"/>
            <a:ext cx="7158856" cy="576119"/>
          </a:xfrm>
        </p:spPr>
        <p:txBody>
          <a:bodyPr>
            <a:noAutofit/>
          </a:bodyPr>
          <a:lstStyle/>
          <a:p>
            <a:r>
              <a:rPr lang="en-US" sz="3200" dirty="0"/>
              <a:t>Putting it all Together #2 </a:t>
            </a:r>
            <a:r>
              <a:rPr lang="en-US" sz="2800" dirty="0"/>
              <a:t>(example) 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8AAB8D-1620-F077-DEA7-A7CEFAEAA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29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653C5F-5426-5840-F130-718ABF3E958A}"/>
              </a:ext>
            </a:extLst>
          </p:cNvPr>
          <p:cNvSpPr txBox="1"/>
          <p:nvPr/>
        </p:nvSpPr>
        <p:spPr>
          <a:xfrm>
            <a:off x="762000" y="3802754"/>
            <a:ext cx="10993120" cy="2404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 addition to the time component for vesting, you will also be required to meet certain annual goals that we will jointly establish each year.</a:t>
            </a:r>
          </a:p>
          <a:p>
            <a:pPr marL="342900" indent="-34290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At the end of the four-year period, the restrictions are removed and you can keep the shares or sell them to someone else, presuming someone will be willing to purchase them.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168C41-9CC7-3A20-A966-97B7D45535BC}"/>
              </a:ext>
            </a:extLst>
          </p:cNvPr>
          <p:cNvSpPr txBox="1"/>
          <p:nvPr/>
        </p:nvSpPr>
        <p:spPr>
          <a:xfrm>
            <a:off x="790448" y="1070047"/>
            <a:ext cx="10993120" cy="2592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As an early and very critical employee, we are offering you 4,000* Restricted Stock Shares under the following conditions: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The current Fair Market Value of the Shares is $0.05 per share.</a:t>
            </a:r>
          </a:p>
          <a:p>
            <a:pPr marL="800100" lvl="1" indent="-34290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We suggest you fill out an IRS 83b form and pay the taxes on these shares this year.  The total value of the shares is $200. You only have 30 days to send in the form!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The shares will vest over four years under the following schedule:</a:t>
            </a:r>
          </a:p>
          <a:p>
            <a:pPr marL="800100" lvl="1" indent="-34290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25% after Year 1 and then 25% per year, vested monthly thereafter.</a:t>
            </a:r>
          </a:p>
        </p:txBody>
      </p:sp>
    </p:spTree>
    <p:extLst>
      <p:ext uri="{BB962C8B-B14F-4D97-AF65-F5344CB8AC3E}">
        <p14:creationId xmlns:p14="http://schemas.microsoft.com/office/powerpoint/2010/main" val="204132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434E-9375-40B3-FE1D-DF79DD690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4953-3350-BE10-2D94-1553B3A0D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The Challenge…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F4C2A7-6130-8E7C-6F80-27F30283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3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C0C9D7-8245-B686-D780-13661934315A}"/>
              </a:ext>
            </a:extLst>
          </p:cNvPr>
          <p:cNvSpPr txBox="1"/>
          <p:nvPr/>
        </p:nvSpPr>
        <p:spPr>
          <a:xfrm>
            <a:off x="2327068" y="4779497"/>
            <a:ext cx="77862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Note!</a:t>
            </a:r>
          </a:p>
          <a:p>
            <a:pPr marL="457200" indent="-457200">
              <a:buAutoNum type="arabicParenR"/>
            </a:pPr>
            <a:r>
              <a:rPr lang="en-US" sz="2000" dirty="0"/>
              <a:t>You get what you compensate (pay) for (cheap often isn’t better)</a:t>
            </a:r>
          </a:p>
          <a:p>
            <a:pPr marL="457200" indent="-457200">
              <a:buAutoNum type="arabicParenR"/>
            </a:pPr>
            <a:r>
              <a:rPr lang="en-US" sz="2000" dirty="0"/>
              <a:t>Don’t expect compensation to change poor performance / behavior </a:t>
            </a:r>
          </a:p>
          <a:p>
            <a:pPr marL="457200" indent="-457200">
              <a:buAutoNum type="arabicParenR"/>
            </a:pPr>
            <a:r>
              <a:rPr lang="en-US" sz="2000" dirty="0"/>
              <a:t>Jointly create a Mutual Expectations Matrix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AF06FE-3D16-8838-2DEB-2F5A0A973536}"/>
              </a:ext>
            </a:extLst>
          </p:cNvPr>
          <p:cNvSpPr txBox="1"/>
          <p:nvPr/>
        </p:nvSpPr>
        <p:spPr>
          <a:xfrm>
            <a:off x="3517870" y="1616838"/>
            <a:ext cx="5092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Define Value / Compensation First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BCEF69-2ADE-88D9-252B-F7B57EB33ECD}"/>
              </a:ext>
            </a:extLst>
          </p:cNvPr>
          <p:cNvSpPr txBox="1"/>
          <p:nvPr/>
        </p:nvSpPr>
        <p:spPr>
          <a:xfrm>
            <a:off x="1483359" y="1028771"/>
            <a:ext cx="9473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Creating a mutual beneficial relationship based on shared expectations.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9BDABA-AF7B-CA26-F27C-4DB81604926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938" y="2232660"/>
            <a:ext cx="2392680" cy="2392680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C95F212-F07A-427E-DFBA-78B610C1D2C1}"/>
              </a:ext>
            </a:extLst>
          </p:cNvPr>
          <p:cNvGraphicFramePr>
            <a:graphicFrameLocks noGrp="1"/>
          </p:cNvGraphicFramePr>
          <p:nvPr/>
        </p:nvGraphicFramePr>
        <p:xfrm>
          <a:off x="925993" y="2537460"/>
          <a:ext cx="3467100" cy="147066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467100">
                  <a:extLst>
                    <a:ext uri="{9D8B030D-6E8A-4147-A177-3AD203B41FA5}">
                      <a16:colId xmlns:a16="http://schemas.microsoft.com/office/drawing/2014/main" val="42317480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u="none" strike="noStrike" kern="1200" dirty="0">
                          <a:solidFill>
                            <a:schemeClr val="dk1"/>
                          </a:solidFill>
                          <a:effectLst/>
                        </a:rPr>
                        <a:t>Company</a:t>
                      </a:r>
                      <a:r>
                        <a:rPr lang="en-US" sz="1800" b="1" u="none" strike="noStrike" dirty="0">
                          <a:effectLst/>
                        </a:rPr>
                        <a:t> (Value Needed)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9133982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Provide direction / consultation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1517259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Lead / diversify / expand offering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9745517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Accomplish a task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4312768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Bring connections / fame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27499112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B35EE0D-5F35-80E2-F446-DEF0C9533238}"/>
              </a:ext>
            </a:extLst>
          </p:cNvPr>
          <p:cNvGraphicFramePr>
            <a:graphicFrameLocks noGrp="1"/>
          </p:cNvGraphicFramePr>
          <p:nvPr/>
        </p:nvGraphicFramePr>
        <p:xfrm>
          <a:off x="7566823" y="2537460"/>
          <a:ext cx="3467100" cy="178308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467100">
                  <a:extLst>
                    <a:ext uri="{9D8B030D-6E8A-4147-A177-3AD203B41FA5}">
                      <a16:colId xmlns:a16="http://schemas.microsoft.com/office/drawing/2014/main" val="1863546032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Potential Worker / Partner (Compensation for Value)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353059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Money (now or later)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5620046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Choice of assignments / work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1966088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Recognition (Publications / Fame)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74845808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Personal Fulfillment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49186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113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410B9-B311-550F-C23A-6536CA016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E030C-CA8B-3C1C-48C8-B69708703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656" y="374010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Flexible &amp; Versatile Approach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4DF61E-75C8-5F2C-6D7E-FE3EBB07E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30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636254-3D3B-C97F-4980-81A19152A0B2}"/>
              </a:ext>
            </a:extLst>
          </p:cNvPr>
          <p:cNvSpPr txBox="1"/>
          <p:nvPr/>
        </p:nvSpPr>
        <p:spPr>
          <a:xfrm>
            <a:off x="782320" y="2539086"/>
            <a:ext cx="47650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be used for cash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be used for stock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be used for both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be used for individuals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be used for 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use individual 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be used with group 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be changed each period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E892F9D1-2A34-8B3A-856A-43539D67CC94}"/>
              </a:ext>
            </a:extLst>
          </p:cNvPr>
          <p:cNvSpPr/>
          <p:nvPr/>
        </p:nvSpPr>
        <p:spPr>
          <a:xfrm>
            <a:off x="4683760" y="2584806"/>
            <a:ext cx="690880" cy="2955548"/>
          </a:xfrm>
          <a:prstGeom prst="righ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350CED-83F2-07BE-1DB1-8980C7AF2B39}"/>
              </a:ext>
            </a:extLst>
          </p:cNvPr>
          <p:cNvSpPr txBox="1"/>
          <p:nvPr/>
        </p:nvSpPr>
        <p:spPr>
          <a:xfrm>
            <a:off x="5140960" y="3739415"/>
            <a:ext cx="1717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Any Combination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0A1272-5AAE-0F4F-9B4B-BDD9A1308603}"/>
              </a:ext>
            </a:extLst>
          </p:cNvPr>
          <p:cNvSpPr txBox="1"/>
          <p:nvPr/>
        </p:nvSpPr>
        <p:spPr>
          <a:xfrm>
            <a:off x="7213600" y="1985088"/>
            <a:ext cx="4140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Releasing a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Forming Partnerships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Raising 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Meeting Sales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Meeting Financial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Meeting Quality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Identifying Prospects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Publishing Papers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Competitive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Generating Leads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Meeting Hiring Goals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4B7C2B-1930-842C-832C-75919939FB08}"/>
              </a:ext>
            </a:extLst>
          </p:cNvPr>
          <p:cNvSpPr txBox="1"/>
          <p:nvPr/>
        </p:nvSpPr>
        <p:spPr>
          <a:xfrm>
            <a:off x="7498080" y="1515021"/>
            <a:ext cx="2377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Goals based on: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95D0A367-50BE-2011-6666-87FA229D3E74}"/>
              </a:ext>
            </a:extLst>
          </p:cNvPr>
          <p:cNvSpPr/>
          <p:nvPr/>
        </p:nvSpPr>
        <p:spPr>
          <a:xfrm flipH="1">
            <a:off x="6624320" y="2037604"/>
            <a:ext cx="690880" cy="4049952"/>
          </a:xfrm>
          <a:prstGeom prst="righ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EAAE8A-68B2-B566-5819-EDF41FDC3700}"/>
              </a:ext>
            </a:extLst>
          </p:cNvPr>
          <p:cNvSpPr txBox="1"/>
          <p:nvPr/>
        </p:nvSpPr>
        <p:spPr>
          <a:xfrm>
            <a:off x="6096000" y="971262"/>
            <a:ext cx="595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Helps to Retain and Reward Performance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AB0F5A-F1C5-D6CF-F1A0-A7E73382B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9" y="1013024"/>
            <a:ext cx="2254859" cy="14656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86C212-C01F-08AC-3524-19FD64050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528" y="1013024"/>
            <a:ext cx="1326076" cy="122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01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5290F-7A38-2358-C9C3-CEEC69E7A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2F550-441A-AB12-262F-0C2187D9C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Another Compensation Approach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8193EE-04D9-0595-AB5F-30D238632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31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4416C4-40FD-EEEC-54BB-FF5D0A0665AB}"/>
              </a:ext>
            </a:extLst>
          </p:cNvPr>
          <p:cNvSpPr txBox="1"/>
          <p:nvPr/>
        </p:nvSpPr>
        <p:spPr>
          <a:xfrm>
            <a:off x="755929" y="1245409"/>
            <a:ext cx="1062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Ideal for 1099s or Service Providers </a:t>
            </a:r>
            <a:r>
              <a:rPr lang="en-US" dirty="0"/>
              <a:t>(CPAs, Lawyers, Marketing Firms, etc.)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BC31C8-224E-52F3-C28D-33B5B6512CF2}"/>
              </a:ext>
            </a:extLst>
          </p:cNvPr>
          <p:cNvSpPr txBox="1"/>
          <p:nvPr/>
        </p:nvSpPr>
        <p:spPr>
          <a:xfrm>
            <a:off x="2301240" y="2039830"/>
            <a:ext cx="7536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Offer Equity in lieu of full cash compensation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E32957-375F-A4BC-89A1-A4BD771FB2DE}"/>
              </a:ext>
            </a:extLst>
          </p:cNvPr>
          <p:cNvSpPr txBox="1"/>
          <p:nvPr/>
        </p:nvSpPr>
        <p:spPr>
          <a:xfrm>
            <a:off x="1553489" y="3037840"/>
            <a:ext cx="9032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Example:</a:t>
            </a:r>
          </a:p>
          <a:p>
            <a:pPr algn="ctr"/>
            <a:r>
              <a:rPr lang="en-US" sz="2400" dirty="0"/>
              <a:t>An outside marketing firm charges $2,000 per day.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036EF8-F1B8-0308-1B2D-6F4181545F60}"/>
              </a:ext>
            </a:extLst>
          </p:cNvPr>
          <p:cNvSpPr txBox="1"/>
          <p:nvPr/>
        </p:nvSpPr>
        <p:spPr>
          <a:xfrm>
            <a:off x="1931066" y="4053840"/>
            <a:ext cx="82770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Offer them:</a:t>
            </a:r>
          </a:p>
          <a:p>
            <a:pPr algn="ctr"/>
            <a:r>
              <a:rPr lang="en-US" sz="2400" dirty="0"/>
              <a:t>$1,000 per day, payable with 90 day terms</a:t>
            </a:r>
          </a:p>
          <a:p>
            <a:pPr algn="ctr"/>
            <a:r>
              <a:rPr lang="en-US" sz="2400" dirty="0"/>
              <a:t>And</a:t>
            </a:r>
          </a:p>
          <a:p>
            <a:pPr algn="ctr"/>
            <a:r>
              <a:rPr lang="en-US" sz="2400" dirty="0"/>
              <a:t>A convertible note equal to the “other” $1,000 per day.</a:t>
            </a:r>
          </a:p>
        </p:txBody>
      </p:sp>
    </p:spTree>
    <p:extLst>
      <p:ext uri="{BB962C8B-B14F-4D97-AF65-F5344CB8AC3E}">
        <p14:creationId xmlns:p14="http://schemas.microsoft.com/office/powerpoint/2010/main" val="76110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3DAAE-ABDC-1062-1027-EBF569951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0743B-3507-8F89-33B9-062A31CC2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Convertible Note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E3914B-F286-2591-10DD-A5AA09465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32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3130E-1B7D-464E-54DD-A5B60DC2C549}"/>
              </a:ext>
            </a:extLst>
          </p:cNvPr>
          <p:cNvSpPr txBox="1"/>
          <p:nvPr/>
        </p:nvSpPr>
        <p:spPr>
          <a:xfrm>
            <a:off x="1219200" y="1239520"/>
            <a:ext cx="975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</a:t>
            </a:r>
            <a:r>
              <a:rPr lang="en-US" sz="2400" b="1" i="1" u="sng" dirty="0"/>
              <a:t>debt instrument </a:t>
            </a:r>
            <a:r>
              <a:rPr lang="en-US" sz="2400" dirty="0"/>
              <a:t>in which cash now is exchanged for equity in the future.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982B74-205D-BE94-BCE8-2B7DE029C218}"/>
              </a:ext>
            </a:extLst>
          </p:cNvPr>
          <p:cNvSpPr txBox="1"/>
          <p:nvPr/>
        </p:nvSpPr>
        <p:spPr>
          <a:xfrm>
            <a:off x="955040" y="1909186"/>
            <a:ext cx="104851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The dollar amount earned now but deferred is treated as a loan to the company.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Interest is accrued but not paid until the note (loan) is “paid.”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The loan is converted to stock when the company closes a “Priced Investor Round.”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b="1" i="1" u="sng" dirty="0"/>
              <a:t>Or paid back </a:t>
            </a:r>
            <a:r>
              <a:rPr lang="en-US" sz="2200" dirty="0"/>
              <a:t>in cash based on the maturity date of the note.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Accrued interest is paid as additional shares of stock or cash at note maturity.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Note holders are allocated shares at some discount to the shares issued in the priced round. (Extra spiff for their risk and trust.)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Note holders are protected with a Valuation Cap to ensure their shares are based on a specified maximum valuation. (Not diluted too much.)</a:t>
            </a:r>
          </a:p>
        </p:txBody>
      </p:sp>
    </p:spTree>
    <p:extLst>
      <p:ext uri="{BB962C8B-B14F-4D97-AF65-F5344CB8AC3E}">
        <p14:creationId xmlns:p14="http://schemas.microsoft.com/office/powerpoint/2010/main" val="83695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D26B4-6977-47CE-98D7-57E81DFC9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28E41-8196-7E18-BB22-EDD332DA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120" y="363778"/>
            <a:ext cx="8170672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Equity in lieu of Efforts Convertible Note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7A307C-DA8B-9B93-F628-0EA4BF77B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33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22603-757E-1690-B0CC-753D692193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b="47758"/>
          <a:stretch>
            <a:fillRect/>
          </a:stretch>
        </p:blipFill>
        <p:spPr>
          <a:xfrm>
            <a:off x="548640" y="1132467"/>
            <a:ext cx="11094720" cy="48713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7D049B-71D7-0D49-B44B-A0039239FCDD}"/>
              </a:ext>
            </a:extLst>
          </p:cNvPr>
          <p:cNvSpPr txBox="1"/>
          <p:nvPr/>
        </p:nvSpPr>
        <p:spPr>
          <a:xfrm>
            <a:off x="6596741" y="6188467"/>
            <a:ext cx="3842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Convertible Note Investment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A097C23-C34E-E931-A2CC-F7C78BD749B7}"/>
              </a:ext>
            </a:extLst>
          </p:cNvPr>
          <p:cNvCxnSpPr>
            <a:cxnSpLocks/>
          </p:cNvCxnSpPr>
          <p:nvPr/>
        </p:nvCxnSpPr>
        <p:spPr>
          <a:xfrm flipV="1">
            <a:off x="10395854" y="5889173"/>
            <a:ext cx="478973" cy="48396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689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ADE6E-CF09-8FC6-E5E5-EE926E125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F3AD-A151-C599-2B32-D280057E6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120" y="363778"/>
            <a:ext cx="8170672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Equity in lieu of Efforts Convertible Note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4C6713-6199-02B8-1F4B-52D6E1C2B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34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7E7939-288D-1E88-3FA0-55023D4A4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4" y="1186543"/>
            <a:ext cx="10907486" cy="456111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A74D396-A61B-6512-789E-61E22D79C1E1}"/>
              </a:ext>
            </a:extLst>
          </p:cNvPr>
          <p:cNvCxnSpPr/>
          <p:nvPr/>
        </p:nvCxnSpPr>
        <p:spPr>
          <a:xfrm flipH="1">
            <a:off x="9557655" y="4154759"/>
            <a:ext cx="1110343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62D811B-536F-75D5-8318-A3057CD408AB}"/>
              </a:ext>
            </a:extLst>
          </p:cNvPr>
          <p:cNvSpPr txBox="1"/>
          <p:nvPr/>
        </p:nvSpPr>
        <p:spPr>
          <a:xfrm rot="18459828">
            <a:off x="9808024" y="4603370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Discount</a:t>
            </a:r>
          </a:p>
        </p:txBody>
      </p:sp>
    </p:spTree>
    <p:extLst>
      <p:ext uri="{BB962C8B-B14F-4D97-AF65-F5344CB8AC3E}">
        <p14:creationId xmlns:p14="http://schemas.microsoft.com/office/powerpoint/2010/main" val="38218750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5B681-1878-32D0-5F08-FE83B7AA2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BAFF-BAA3-ABE6-E016-9AC93AA85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So…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95EF62-E407-38BF-0641-8804822EB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35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BD8D61-B476-69EB-CA89-69D7D045C440}"/>
              </a:ext>
            </a:extLst>
          </p:cNvPr>
          <p:cNvSpPr txBox="1"/>
          <p:nvPr/>
        </p:nvSpPr>
        <p:spPr>
          <a:xfrm>
            <a:off x="934720" y="1148080"/>
            <a:ext cx="1035507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2400" dirty="0"/>
              <a:t>Be very careful not to make verbal generalized commitments that others may remember forever.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2400" dirty="0"/>
              <a:t>Get to know a CPA and/or attorney that is well-versed in this subject.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2400" dirty="0"/>
              <a:t>Do some research to validate (or not) the points made in this presentation.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2400" dirty="0"/>
              <a:t>Carefully think through who you need to compensate now and in the future.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2400" dirty="0"/>
              <a:t>Identify a type of compensation that is best for each.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2400" dirty="0"/>
              <a:t>Keep variations to a minimum to avoid over-complicating your CAP table.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sz="2400" dirty="0"/>
              <a:t>Document everything.</a:t>
            </a:r>
          </a:p>
        </p:txBody>
      </p:sp>
    </p:spTree>
    <p:extLst>
      <p:ext uri="{BB962C8B-B14F-4D97-AF65-F5344CB8AC3E}">
        <p14:creationId xmlns:p14="http://schemas.microsoft.com/office/powerpoint/2010/main" val="6589375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CD0FB-C7EE-255E-7887-4BB83A381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56A02-99CF-BA66-F321-A0B54A770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936" y="363778"/>
            <a:ext cx="7158856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So…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9BCD56-DF9A-EC54-9D6B-FBA69D1FE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36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55C049-67F1-AACF-31C9-31D61E40147A}"/>
              </a:ext>
            </a:extLst>
          </p:cNvPr>
          <p:cNvSpPr txBox="1"/>
          <p:nvPr/>
        </p:nvSpPr>
        <p:spPr>
          <a:xfrm>
            <a:off x="934720" y="1148080"/>
            <a:ext cx="104190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r>
              <a:rPr lang="en-US" sz="2400" dirty="0"/>
              <a:t>Meet with a CPA and/or attorney to get their opinion on your plan and draw up the required documents </a:t>
            </a:r>
            <a:r>
              <a:rPr lang="en-US" sz="2400" b="1" dirty="0">
                <a:solidFill>
                  <a:srgbClr val="FFFF00"/>
                </a:solidFill>
              </a:rPr>
              <a:t>BEFORE MAKING ANY COMMITMENTS!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r>
              <a:rPr lang="en-US" sz="2400" dirty="0"/>
              <a:t>Just because AI says it – it doesn’t make it true!  State variations can cause big issues and tax liabilities can be very confusing.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r>
              <a:rPr lang="en-US" sz="2400" dirty="0"/>
              <a:t>Create an equity forecast: Who will get what and when.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r>
              <a:rPr lang="en-US" sz="2400" dirty="0"/>
              <a:t>I highly recommend that you create specific goals (other than being present and able to fog a mirror) for every equity award.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r>
              <a:rPr lang="en-US" sz="2400" dirty="0"/>
              <a:t>Pretend you are them.  Be fair and transparent.  </a:t>
            </a:r>
            <a:r>
              <a:rPr lang="en-US" sz="2400" i="1" u="sng" dirty="0"/>
              <a:t>Good fences make good neighbors</a:t>
            </a:r>
            <a:r>
              <a:rPr lang="en-US" sz="2400" dirty="0"/>
              <a:t>.  With few exceptions, others will not understand any of this stuff.  Be clear and concise.</a:t>
            </a:r>
          </a:p>
        </p:txBody>
      </p:sp>
    </p:spTree>
    <p:extLst>
      <p:ext uri="{BB962C8B-B14F-4D97-AF65-F5344CB8AC3E}">
        <p14:creationId xmlns:p14="http://schemas.microsoft.com/office/powerpoint/2010/main" val="1196440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5C7BF-B218-E1CC-A382-51089F931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1EEE2-6226-8899-02AC-EDA1E344F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58" y="363778"/>
            <a:ext cx="8287234" cy="576119"/>
          </a:xfrm>
        </p:spPr>
        <p:txBody>
          <a:bodyPr>
            <a:noAutofit/>
          </a:bodyPr>
          <a:lstStyle/>
          <a:p>
            <a:r>
              <a:rPr lang="en-US" sz="2800" dirty="0"/>
              <a:t>CxO-Atlas Compensation and RelatedValuation Articles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7F5CA1-681B-EA7A-E7C9-A4BF229B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37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0F2D59-EEDA-7E5F-E23E-3F1D687F9620}"/>
              </a:ext>
            </a:extLst>
          </p:cNvPr>
          <p:cNvSpPr txBox="1"/>
          <p:nvPr/>
        </p:nvSpPr>
        <p:spPr>
          <a:xfrm>
            <a:off x="146549" y="1467675"/>
            <a:ext cx="1872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Access to this Presentation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E9BC3B-9B7B-1517-186A-75EB169F4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7978"/>
              </p:ext>
            </p:extLst>
          </p:nvPr>
        </p:nvGraphicFramePr>
        <p:xfrm>
          <a:off x="2342964" y="1397556"/>
          <a:ext cx="8020421" cy="4373488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679895">
                  <a:extLst>
                    <a:ext uri="{9D8B030D-6E8A-4147-A177-3AD203B41FA5}">
                      <a16:colId xmlns:a16="http://schemas.microsoft.com/office/drawing/2014/main" val="1166465327"/>
                    </a:ext>
                  </a:extLst>
                </a:gridCol>
                <a:gridCol w="6340526">
                  <a:extLst>
                    <a:ext uri="{9D8B030D-6E8A-4147-A177-3AD203B41FA5}">
                      <a16:colId xmlns:a16="http://schemas.microsoft.com/office/drawing/2014/main" val="3403019014"/>
                    </a:ext>
                  </a:extLst>
                </a:gridCol>
              </a:tblGrid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Number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Title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439166343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8.040409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Compensating Others Presentation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3615404107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3.020507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Valuation of Early-Stage Companies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3566953113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3.020508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Valuation: What You Give Up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512536625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4.040301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Compensation Overview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632453444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4.040305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Variable Compensation Alternatives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890989440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4.040307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MBO Overview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270906731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4.040308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MBO Goal Comments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1700179351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4.040309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MBO Goal Grading Example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2222349987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4.040310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MBO Program Mechanics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215321136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8.020111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Valuation of Early-Stage Companies Tool Overview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1992212065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8.0201111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Valuation of Early-Stage Companies Tool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647508367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8.040807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Valuation Based on an Evaluation Tool Presentation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2019612006"/>
                  </a:ext>
                </a:extLst>
              </a:tr>
              <a:tr h="2765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8.0408071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Valuation Based on an Evaluation Tool Presentation Notes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2" marR="7592" marT="7592" marB="0"/>
                </a:tc>
                <a:extLst>
                  <a:ext uri="{0D108BD9-81ED-4DB2-BD59-A6C34878D82A}">
                    <a16:rowId xmlns:a16="http://schemas.microsoft.com/office/drawing/2014/main" val="90644409"/>
                  </a:ext>
                </a:extLst>
              </a:tr>
            </a:tbl>
          </a:graphicData>
        </a:graphic>
      </p:graphicFrame>
      <p:sp>
        <p:nvSpPr>
          <p:cNvPr id="9" name="Arrow: Right 8">
            <a:extLst>
              <a:ext uri="{FF2B5EF4-FFF2-40B4-BE49-F238E27FC236}">
                <a16:creationId xmlns:a16="http://schemas.microsoft.com/office/drawing/2014/main" id="{DD491F71-36BA-3C8E-6DC8-4240351695BA}"/>
              </a:ext>
            </a:extLst>
          </p:cNvPr>
          <p:cNvSpPr/>
          <p:nvPr/>
        </p:nvSpPr>
        <p:spPr>
          <a:xfrm>
            <a:off x="1838325" y="1657972"/>
            <a:ext cx="495300" cy="3231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DDE959-D6ED-1AA8-0B2D-15FB61422C45}"/>
              </a:ext>
            </a:extLst>
          </p:cNvPr>
          <p:cNvSpPr txBox="1"/>
          <p:nvPr/>
        </p:nvSpPr>
        <p:spPr>
          <a:xfrm>
            <a:off x="742950" y="4553697"/>
            <a:ext cx="1095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FMV Calc Example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C14AA7B-1EF4-2405-A589-256AD8468E5D}"/>
              </a:ext>
            </a:extLst>
          </p:cNvPr>
          <p:cNvSpPr/>
          <p:nvPr/>
        </p:nvSpPr>
        <p:spPr>
          <a:xfrm>
            <a:off x="1828800" y="4753597"/>
            <a:ext cx="495300" cy="3231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728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D28E6-B0DE-4DCF-A542-25D6EAC0D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7900" y="362477"/>
            <a:ext cx="7835899" cy="576119"/>
          </a:xfrm>
        </p:spPr>
        <p:txBody>
          <a:bodyPr>
            <a:noAutofit/>
          </a:bodyPr>
          <a:lstStyle/>
          <a:p>
            <a:r>
              <a:rPr lang="en-US" sz="3200" dirty="0"/>
              <a:t>CxO-Atlas Website Article Organization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43B8F5-AAFA-4F20-847D-E4B88ED99744}"/>
              </a:ext>
            </a:extLst>
          </p:cNvPr>
          <p:cNvSpPr txBox="1"/>
          <p:nvPr/>
        </p:nvSpPr>
        <p:spPr>
          <a:xfrm>
            <a:off x="1111788" y="1095577"/>
            <a:ext cx="461818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Title -&gt; Quick Summary -&gt; Abstract -&gt; Article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021CB1-E438-48BF-A342-BACE31C35D67}"/>
              </a:ext>
            </a:extLst>
          </p:cNvPr>
          <p:cNvSpPr txBox="1"/>
          <p:nvPr/>
        </p:nvSpPr>
        <p:spPr>
          <a:xfrm>
            <a:off x="1131244" y="1615304"/>
            <a:ext cx="3492398" cy="35932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en-US" sz="1600" b="1" u="sng" dirty="0">
                <a:solidFill>
                  <a:schemeClr val="bg1"/>
                </a:solidFill>
              </a:rPr>
              <a:t>STAGE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Thinking about starting a business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Committed to starting a business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Working full time in a new business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Has a demo product or service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Needs to raise money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Has some customers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Ready to expand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Having operational issues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Pursuing revenue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2F0744-2B25-4A9F-B910-8AE9EC48AFFB}"/>
              </a:ext>
            </a:extLst>
          </p:cNvPr>
          <p:cNvSpPr txBox="1"/>
          <p:nvPr/>
        </p:nvSpPr>
        <p:spPr>
          <a:xfrm>
            <a:off x="7780764" y="1602654"/>
            <a:ext cx="3493008" cy="35932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en-US" sz="1600" b="1" u="sng" dirty="0">
                <a:solidFill>
                  <a:schemeClr val="bg1"/>
                </a:solidFill>
              </a:rPr>
              <a:t>ACTIVITY (Volume)</a:t>
            </a:r>
          </a:p>
          <a:p>
            <a:pPr marL="457200" indent="-457200">
              <a:spcAft>
                <a:spcPts val="9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Introduction and Overview</a:t>
            </a:r>
          </a:p>
          <a:p>
            <a:pPr marL="457200" indent="-457200">
              <a:spcAft>
                <a:spcPts val="9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Seven Principles</a:t>
            </a:r>
          </a:p>
          <a:p>
            <a:pPr marL="457200" indent="-457200">
              <a:spcAft>
                <a:spcPts val="9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Starting a Company</a:t>
            </a:r>
          </a:p>
          <a:p>
            <a:pPr marL="457200" indent="-457200">
              <a:spcAft>
                <a:spcPts val="9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Managing a Company</a:t>
            </a:r>
          </a:p>
          <a:p>
            <a:pPr marL="457200" indent="-457200">
              <a:spcAft>
                <a:spcPts val="9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The Top Line</a:t>
            </a:r>
          </a:p>
          <a:p>
            <a:pPr marL="457200" indent="-457200">
              <a:spcAft>
                <a:spcPts val="9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Support and Development</a:t>
            </a:r>
          </a:p>
          <a:p>
            <a:pPr marL="457200" indent="-457200">
              <a:spcAft>
                <a:spcPts val="9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Governance</a:t>
            </a:r>
          </a:p>
          <a:p>
            <a:pPr marL="457200" indent="-457200">
              <a:spcAft>
                <a:spcPts val="9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Tools and Presentations</a:t>
            </a:r>
          </a:p>
          <a:p>
            <a:pPr marL="457200" indent="-457200">
              <a:spcAft>
                <a:spcPts val="9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Everything Else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8D18B1-9B7F-4053-9870-CD037FAD0D76}"/>
              </a:ext>
            </a:extLst>
          </p:cNvPr>
          <p:cNvGrpSpPr/>
          <p:nvPr/>
        </p:nvGrpSpPr>
        <p:grpSpPr>
          <a:xfrm>
            <a:off x="4829956" y="1623993"/>
            <a:ext cx="2637158" cy="360661"/>
            <a:chOff x="4969164" y="1891842"/>
            <a:chExt cx="2664866" cy="3582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BB896F4-286E-4607-B16B-3C81718F4324}"/>
                </a:ext>
              </a:extLst>
            </p:cNvPr>
            <p:cNvSpPr txBox="1"/>
            <p:nvPr/>
          </p:nvSpPr>
          <p:spPr>
            <a:xfrm>
              <a:off x="4969164" y="1891842"/>
              <a:ext cx="2664866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Access by</a:t>
              </a:r>
            </a:p>
          </p:txBody>
        </p:sp>
        <p:sp>
          <p:nvSpPr>
            <p:cNvPr id="11" name="Arrow: Left 10">
              <a:extLst>
                <a:ext uri="{FF2B5EF4-FFF2-40B4-BE49-F238E27FC236}">
                  <a16:creationId xmlns:a16="http://schemas.microsoft.com/office/drawing/2014/main" id="{28452A09-D364-42D3-A0E3-2F3D839C9EAB}"/>
                </a:ext>
              </a:extLst>
            </p:cNvPr>
            <p:cNvSpPr/>
            <p:nvPr/>
          </p:nvSpPr>
          <p:spPr>
            <a:xfrm>
              <a:off x="5070764" y="1954536"/>
              <a:ext cx="675819" cy="29556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5" name="Arrow: Left 14">
              <a:extLst>
                <a:ext uri="{FF2B5EF4-FFF2-40B4-BE49-F238E27FC236}">
                  <a16:creationId xmlns:a16="http://schemas.microsoft.com/office/drawing/2014/main" id="{64A6E3C2-EE6A-44AB-9EA4-7FD431E81B03}"/>
                </a:ext>
              </a:extLst>
            </p:cNvPr>
            <p:cNvSpPr/>
            <p:nvPr/>
          </p:nvSpPr>
          <p:spPr>
            <a:xfrm flipH="1">
              <a:off x="6881694" y="1954536"/>
              <a:ext cx="675819" cy="29556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A3EACC3-E0A6-46BE-9517-00A111D6C77E}"/>
              </a:ext>
            </a:extLst>
          </p:cNvPr>
          <p:cNvGrpSpPr/>
          <p:nvPr/>
        </p:nvGrpSpPr>
        <p:grpSpPr>
          <a:xfrm>
            <a:off x="4829956" y="2173318"/>
            <a:ext cx="2637158" cy="502109"/>
            <a:chOff x="4977348" y="2853976"/>
            <a:chExt cx="2637158" cy="49876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C59AE9B-A80B-41FC-BC80-6843BEEE94E4}"/>
                </a:ext>
              </a:extLst>
            </p:cNvPr>
            <p:cNvSpPr/>
            <p:nvPr/>
          </p:nvSpPr>
          <p:spPr>
            <a:xfrm>
              <a:off x="4977348" y="2853976"/>
              <a:ext cx="2637158" cy="498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A2AFA1E-875B-4BC6-B797-EB3165D0F614}"/>
                </a:ext>
              </a:extLst>
            </p:cNvPr>
            <p:cNvGrpSpPr/>
            <p:nvPr/>
          </p:nvGrpSpPr>
          <p:grpSpPr>
            <a:xfrm>
              <a:off x="5115888" y="2900157"/>
              <a:ext cx="2206325" cy="452583"/>
              <a:chOff x="5060472" y="2900157"/>
              <a:chExt cx="2206325" cy="452583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77D559-9CBF-4D38-9E0C-5A7699BF2C00}"/>
                  </a:ext>
                </a:extLst>
              </p:cNvPr>
              <p:cNvSpPr txBox="1"/>
              <p:nvPr/>
            </p:nvSpPr>
            <p:spPr>
              <a:xfrm>
                <a:off x="5060472" y="2964873"/>
                <a:ext cx="21438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View Sequentially</a:t>
                </a:r>
              </a:p>
            </p:txBody>
          </p:sp>
          <p:sp>
            <p:nvSpPr>
              <p:cNvPr id="18" name="Arrow: Up-Down 17">
                <a:extLst>
                  <a:ext uri="{FF2B5EF4-FFF2-40B4-BE49-F238E27FC236}">
                    <a16:creationId xmlns:a16="http://schemas.microsoft.com/office/drawing/2014/main" id="{6DFB19D9-8E28-49EA-BE2B-466426E6E0C1}"/>
                  </a:ext>
                </a:extLst>
              </p:cNvPr>
              <p:cNvSpPr/>
              <p:nvPr/>
            </p:nvSpPr>
            <p:spPr>
              <a:xfrm>
                <a:off x="6952761" y="2900157"/>
                <a:ext cx="314036" cy="452583"/>
              </a:xfrm>
              <a:prstGeom prst="up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14EDC6A-659A-43A1-92BD-7EB04CE5BA1B}"/>
              </a:ext>
            </a:extLst>
          </p:cNvPr>
          <p:cNvSpPr txBox="1"/>
          <p:nvPr/>
        </p:nvSpPr>
        <p:spPr>
          <a:xfrm>
            <a:off x="5404482" y="2814181"/>
            <a:ext cx="1488106" cy="9605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Search by: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Title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Key Word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A4F244-05D5-45D8-90B0-15FF37D331C2}"/>
              </a:ext>
            </a:extLst>
          </p:cNvPr>
          <p:cNvGrpSpPr/>
          <p:nvPr/>
        </p:nvGrpSpPr>
        <p:grpSpPr>
          <a:xfrm>
            <a:off x="4838666" y="3956053"/>
            <a:ext cx="2619738" cy="1208380"/>
            <a:chOff x="4977348" y="4180655"/>
            <a:chExt cx="2619738" cy="1200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5BCFED2-9BB1-4EFC-B000-5B58C34B636C}"/>
                </a:ext>
              </a:extLst>
            </p:cNvPr>
            <p:cNvSpPr txBox="1"/>
            <p:nvPr/>
          </p:nvSpPr>
          <p:spPr>
            <a:xfrm>
              <a:off x="4977348" y="4180655"/>
              <a:ext cx="2619738" cy="12003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en-US" sz="1400" dirty="0"/>
                <a:t>Browse</a:t>
              </a:r>
            </a:p>
            <a:p>
              <a:pPr algn="ctr">
                <a:spcAft>
                  <a:spcPts val="1800"/>
                </a:spcAft>
              </a:pPr>
              <a:r>
                <a:rPr lang="en-US" sz="1400" dirty="0"/>
                <a:t>Read</a:t>
              </a:r>
            </a:p>
            <a:p>
              <a:pPr algn="ctr"/>
              <a:r>
                <a:rPr lang="en-US" sz="1400" dirty="0"/>
                <a:t>Download (PDF)</a:t>
              </a:r>
            </a:p>
          </p:txBody>
        </p:sp>
        <p:sp>
          <p:nvSpPr>
            <p:cNvPr id="25" name="Arrow: Down 24">
              <a:extLst>
                <a:ext uri="{FF2B5EF4-FFF2-40B4-BE49-F238E27FC236}">
                  <a16:creationId xmlns:a16="http://schemas.microsoft.com/office/drawing/2014/main" id="{3F90C104-C67E-4F7D-A2C7-E00931F70E9A}"/>
                </a:ext>
              </a:extLst>
            </p:cNvPr>
            <p:cNvSpPr/>
            <p:nvPr/>
          </p:nvSpPr>
          <p:spPr>
            <a:xfrm>
              <a:off x="6185617" y="4436020"/>
              <a:ext cx="186310" cy="2195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0AFB4BD-1260-4730-B69A-60ACAE7B06D4}"/>
              </a:ext>
            </a:extLst>
          </p:cNvPr>
          <p:cNvSpPr txBox="1"/>
          <p:nvPr/>
        </p:nvSpPr>
        <p:spPr>
          <a:xfrm>
            <a:off x="6677997" y="1100072"/>
            <a:ext cx="461818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~ 850 Words, 2 Pages, Read in 2 to 3 Minutes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FF195D-41AC-4FE2-A5BE-2912367ADFE7}"/>
              </a:ext>
            </a:extLst>
          </p:cNvPr>
          <p:cNvSpPr txBox="1"/>
          <p:nvPr/>
        </p:nvSpPr>
        <p:spPr>
          <a:xfrm>
            <a:off x="619125" y="6140172"/>
            <a:ext cx="10677053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772 Articles, 9 Volumes, 43 Chapters, 2,399 Pages, 963,354 Words, 46 Tools and Presentations, 1,001 Slides,  as of 08/02/2026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FF286C-D89B-4950-BC7E-DCD313086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360557"/>
            <a:ext cx="2743200" cy="365125"/>
          </a:xfrm>
        </p:spPr>
        <p:txBody>
          <a:bodyPr/>
          <a:lstStyle/>
          <a:p>
            <a:fld id="{08DF28D3-48BD-4648-9818-9E78F593EEE9}" type="slidenum">
              <a:rPr lang="en-US" smtClean="0"/>
              <a:t>38</a:t>
            </a:fld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E51644F-1253-6508-74A2-5E6970E1C047}"/>
              </a:ext>
            </a:extLst>
          </p:cNvPr>
          <p:cNvSpPr/>
          <p:nvPr/>
        </p:nvSpPr>
        <p:spPr>
          <a:xfrm>
            <a:off x="6032282" y="4664468"/>
            <a:ext cx="186310" cy="221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9AE1BD-761A-0404-D54F-30CCFA1D7D91}"/>
              </a:ext>
            </a:extLst>
          </p:cNvPr>
          <p:cNvSpPr txBox="1"/>
          <p:nvPr/>
        </p:nvSpPr>
        <p:spPr>
          <a:xfrm>
            <a:off x="1689072" y="5345798"/>
            <a:ext cx="46181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Anyone can browse and view Article Abstracts.</a:t>
            </a:r>
          </a:p>
          <a:p>
            <a:pPr algn="ctr"/>
            <a:r>
              <a:rPr lang="en-US" dirty="0"/>
              <a:t>Members can view and download all content.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353D5C-2DF9-C534-4C17-3396AA1AEFA2}"/>
              </a:ext>
            </a:extLst>
          </p:cNvPr>
          <p:cNvSpPr txBox="1"/>
          <p:nvPr/>
        </p:nvSpPr>
        <p:spPr>
          <a:xfrm>
            <a:off x="6602936" y="5336449"/>
            <a:ext cx="389999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Members can interact with private AI chatbot based on site’s content.</a:t>
            </a:r>
          </a:p>
        </p:txBody>
      </p:sp>
    </p:spTree>
    <p:extLst>
      <p:ext uri="{BB962C8B-B14F-4D97-AF65-F5344CB8AC3E}">
        <p14:creationId xmlns:p14="http://schemas.microsoft.com/office/powerpoint/2010/main" val="163126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34E87-2E49-D3DC-E9BB-77D8F667C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32B2CE-FCDE-215E-C6B3-B27CBE368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69983"/>
            <a:ext cx="10779760" cy="5672353"/>
          </a:xfrm>
          <a:prstGeom prst="rect">
            <a:avLst/>
          </a:prstGeom>
          <a:ln>
            <a:solidFill>
              <a:schemeClr val="tx1">
                <a:lumMod val="9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78DA56-CAB0-9FED-491A-754D5A66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3358" y="362477"/>
            <a:ext cx="5750442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Finding  Articles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3BE361-6C1C-7C93-97BC-78AA5B9A2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DF28D3-48BD-4648-9818-9E78F593EEE9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9B992AE5-81B7-0079-91F9-A2C2DDAAFF0B}"/>
              </a:ext>
            </a:extLst>
          </p:cNvPr>
          <p:cNvSpPr/>
          <p:nvPr/>
        </p:nvSpPr>
        <p:spPr>
          <a:xfrm flipV="1">
            <a:off x="7604761" y="459172"/>
            <a:ext cx="438149" cy="646331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285812-588F-697F-F51A-A0286BB40D6C}"/>
              </a:ext>
            </a:extLst>
          </p:cNvPr>
          <p:cNvSpPr txBox="1"/>
          <p:nvPr/>
        </p:nvSpPr>
        <p:spPr>
          <a:xfrm>
            <a:off x="7424164" y="1358678"/>
            <a:ext cx="947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FC0E98-9A6D-7FE4-62C8-78D85890CA92}"/>
              </a:ext>
            </a:extLst>
          </p:cNvPr>
          <p:cNvSpPr txBox="1"/>
          <p:nvPr/>
        </p:nvSpPr>
        <p:spPr>
          <a:xfrm>
            <a:off x="8349118" y="1426547"/>
            <a:ext cx="1561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Name or</a:t>
            </a:r>
          </a:p>
          <a:p>
            <a:pPr algn="ctr"/>
            <a:r>
              <a:rPr lang="en-US" sz="2000" b="1" dirty="0">
                <a:solidFill>
                  <a:srgbClr val="FFFF00"/>
                </a:solidFill>
              </a:rPr>
              <a:t>Number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9D2432-E25B-2FA6-1A15-416EF3C5E261}"/>
              </a:ext>
            </a:extLst>
          </p:cNvPr>
          <p:cNvSpPr txBox="1"/>
          <p:nvPr/>
        </p:nvSpPr>
        <p:spPr>
          <a:xfrm>
            <a:off x="4818697" y="4720630"/>
            <a:ext cx="795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Click</a:t>
            </a:r>
          </a:p>
        </p:txBody>
      </p:sp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6AC2DA47-73D1-6D06-99D1-FF9C85184118}"/>
              </a:ext>
            </a:extLst>
          </p:cNvPr>
          <p:cNvSpPr/>
          <p:nvPr/>
        </p:nvSpPr>
        <p:spPr>
          <a:xfrm>
            <a:off x="4449477" y="5034849"/>
            <a:ext cx="1533525" cy="409575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481F51-0575-22E9-FBBF-DDF2472FD1A3}"/>
              </a:ext>
            </a:extLst>
          </p:cNvPr>
          <p:cNvSpPr txBox="1"/>
          <p:nvPr/>
        </p:nvSpPr>
        <p:spPr>
          <a:xfrm>
            <a:off x="5704154" y="1407136"/>
            <a:ext cx="1561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Select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021873-314C-5D46-A3EA-C8101AB1562E}"/>
              </a:ext>
            </a:extLst>
          </p:cNvPr>
          <p:cNvSpPr txBox="1"/>
          <p:nvPr/>
        </p:nvSpPr>
        <p:spPr>
          <a:xfrm>
            <a:off x="9883391" y="1399460"/>
            <a:ext cx="1561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Ask a Question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77370C-6ED0-2D35-EF8E-10C1497A8A27}"/>
              </a:ext>
            </a:extLst>
          </p:cNvPr>
          <p:cNvSpPr txBox="1"/>
          <p:nvPr/>
        </p:nvSpPr>
        <p:spPr>
          <a:xfrm>
            <a:off x="1595238" y="4187365"/>
            <a:ext cx="257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This presentation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DDF2FA-84D2-34DD-3EF8-C69A613133B6}"/>
              </a:ext>
            </a:extLst>
          </p:cNvPr>
          <p:cNvSpPr/>
          <p:nvPr/>
        </p:nvSpPr>
        <p:spPr>
          <a:xfrm>
            <a:off x="1168401" y="4963729"/>
            <a:ext cx="3129280" cy="461665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D14CAB-8D7C-B1A3-5A3C-95EE862ABE54}"/>
              </a:ext>
            </a:extLst>
          </p:cNvPr>
          <p:cNvCxnSpPr>
            <a:cxnSpLocks/>
          </p:cNvCxnSpPr>
          <p:nvPr/>
        </p:nvCxnSpPr>
        <p:spPr>
          <a:xfrm>
            <a:off x="2880419" y="4649030"/>
            <a:ext cx="0" cy="31469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2FD74CD-F9F7-204B-FB0E-B9BEF5172B9B}"/>
              </a:ext>
            </a:extLst>
          </p:cNvPr>
          <p:cNvSpPr txBox="1"/>
          <p:nvPr/>
        </p:nvSpPr>
        <p:spPr>
          <a:xfrm>
            <a:off x="2930665" y="4621713"/>
            <a:ext cx="1697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8.040409</a:t>
            </a:r>
          </a:p>
        </p:txBody>
      </p:sp>
    </p:spTree>
    <p:extLst>
      <p:ext uri="{BB962C8B-B14F-4D97-AF65-F5344CB8AC3E}">
        <p14:creationId xmlns:p14="http://schemas.microsoft.com/office/powerpoint/2010/main" val="2303313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204ED-4258-ACDC-CC71-957A75469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E967F-0B04-9E0B-60A5-51AAC9765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Finding the Right Mix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DBCEB9-1576-1A8A-6CB5-13D5FE504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8CAF1F4-BB6B-BA81-F03F-D760A058F909}"/>
              </a:ext>
            </a:extLst>
          </p:cNvPr>
          <p:cNvGrpSpPr/>
          <p:nvPr/>
        </p:nvGrpSpPr>
        <p:grpSpPr>
          <a:xfrm>
            <a:off x="1740247" y="1317913"/>
            <a:ext cx="3515360" cy="2481932"/>
            <a:chOff x="1740247" y="1473200"/>
            <a:chExt cx="3515360" cy="248193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0ED4058-58C9-0342-820B-5A10D59DF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247" y="1818784"/>
              <a:ext cx="3418156" cy="2136348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FC64C5F-ED89-6738-ABC2-425C17FCA88B}"/>
                </a:ext>
              </a:extLst>
            </p:cNvPr>
            <p:cNvGrpSpPr/>
            <p:nvPr/>
          </p:nvGrpSpPr>
          <p:grpSpPr>
            <a:xfrm>
              <a:off x="1760567" y="1473200"/>
              <a:ext cx="3495040" cy="1200031"/>
              <a:chOff x="1760567" y="1473200"/>
              <a:chExt cx="3495040" cy="120003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E9434-9E2C-A636-9E53-5404BE055CFB}"/>
                  </a:ext>
                </a:extLst>
              </p:cNvPr>
              <p:cNvSpPr txBox="1"/>
              <p:nvPr/>
            </p:nvSpPr>
            <p:spPr>
              <a:xfrm>
                <a:off x="3999152" y="1965345"/>
                <a:ext cx="125645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Lots of Stock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2BE90D-41A8-2541-A70B-BBE9B33D99A2}"/>
                  </a:ext>
                </a:extLst>
              </p:cNvPr>
              <p:cNvSpPr txBox="1"/>
              <p:nvPr/>
            </p:nvSpPr>
            <p:spPr>
              <a:xfrm>
                <a:off x="1760567" y="1473200"/>
                <a:ext cx="93472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Little</a:t>
                </a:r>
              </a:p>
              <a:p>
                <a:pPr algn="ctr"/>
                <a:r>
                  <a:rPr lang="en-US" sz="2000" dirty="0"/>
                  <a:t>Cash</a:t>
                </a:r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B161271-C6D7-F846-6BB1-EB5C2CD0FA33}"/>
              </a:ext>
            </a:extLst>
          </p:cNvPr>
          <p:cNvSpPr txBox="1"/>
          <p:nvPr/>
        </p:nvSpPr>
        <p:spPr>
          <a:xfrm>
            <a:off x="7138592" y="1956971"/>
            <a:ext cx="93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Cash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A8CCDF-603C-3E61-BDA3-F98760B40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7792" y="1496265"/>
            <a:ext cx="3418156" cy="213634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204B891-93CB-B938-073E-C205E1E55701}"/>
              </a:ext>
            </a:extLst>
          </p:cNvPr>
          <p:cNvSpPr txBox="1"/>
          <p:nvPr/>
        </p:nvSpPr>
        <p:spPr>
          <a:xfrm>
            <a:off x="9517033" y="1454666"/>
            <a:ext cx="93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Stock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54ED99-304C-A0A3-FC7C-58B48FD60E58}"/>
              </a:ext>
            </a:extLst>
          </p:cNvPr>
          <p:cNvSpPr txBox="1"/>
          <p:nvPr/>
        </p:nvSpPr>
        <p:spPr>
          <a:xfrm>
            <a:off x="1909573" y="3755454"/>
            <a:ext cx="318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Available Today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5FB57F-8CC1-5E34-33EE-6BCFAFC4D0D9}"/>
              </a:ext>
            </a:extLst>
          </p:cNvPr>
          <p:cNvSpPr txBox="1"/>
          <p:nvPr/>
        </p:nvSpPr>
        <p:spPr>
          <a:xfrm>
            <a:off x="7206830" y="3755454"/>
            <a:ext cx="318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Value Today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5FA982F-CC12-2F80-29D7-4D16944C0453}"/>
              </a:ext>
            </a:extLst>
          </p:cNvPr>
          <p:cNvSpPr/>
          <p:nvPr/>
        </p:nvSpPr>
        <p:spPr>
          <a:xfrm>
            <a:off x="3027680" y="4795520"/>
            <a:ext cx="6278880" cy="576119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00B05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4ADAB2B-93DF-210F-A43F-4361C2F85111}"/>
              </a:ext>
            </a:extLst>
          </p:cNvPr>
          <p:cNvSpPr txBox="1"/>
          <p:nvPr/>
        </p:nvSpPr>
        <p:spPr>
          <a:xfrm>
            <a:off x="1902807" y="4869334"/>
            <a:ext cx="1229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Cash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044FB5-D0BB-2EB1-EDA8-6E5BB33091E5}"/>
              </a:ext>
            </a:extLst>
          </p:cNvPr>
          <p:cNvSpPr txBox="1"/>
          <p:nvPr/>
        </p:nvSpPr>
        <p:spPr>
          <a:xfrm>
            <a:off x="9202073" y="4795520"/>
            <a:ext cx="1229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Equity</a:t>
            </a:r>
          </a:p>
        </p:txBody>
      </p:sp>
      <p:sp>
        <p:nvSpPr>
          <p:cNvPr id="32" name="Arrow: Up 31">
            <a:extLst>
              <a:ext uri="{FF2B5EF4-FFF2-40B4-BE49-F238E27FC236}">
                <a16:creationId xmlns:a16="http://schemas.microsoft.com/office/drawing/2014/main" id="{194699A1-71C1-CDF6-B918-C84067126325}"/>
              </a:ext>
            </a:extLst>
          </p:cNvPr>
          <p:cNvSpPr/>
          <p:nvPr/>
        </p:nvSpPr>
        <p:spPr>
          <a:xfrm>
            <a:off x="7334076" y="5619688"/>
            <a:ext cx="436880" cy="58928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81A9BCB-7632-6374-DE41-271EFC14E5B7}"/>
              </a:ext>
            </a:extLst>
          </p:cNvPr>
          <p:cNvCxnSpPr>
            <a:cxnSpLocks/>
          </p:cNvCxnSpPr>
          <p:nvPr/>
        </p:nvCxnSpPr>
        <p:spPr>
          <a:xfrm>
            <a:off x="3132167" y="5933440"/>
            <a:ext cx="6069906" cy="0"/>
          </a:xfrm>
          <a:prstGeom prst="straightConnector1">
            <a:avLst/>
          </a:prstGeom>
          <a:ln w="57150">
            <a:solidFill>
              <a:srgbClr val="FFFF00"/>
            </a:solidFill>
            <a:prstDash val="sys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B31AAD2-35E2-B4A2-21D3-3A3AD9290D72}"/>
              </a:ext>
            </a:extLst>
          </p:cNvPr>
          <p:cNvSpPr txBox="1"/>
          <p:nvPr/>
        </p:nvSpPr>
        <p:spPr>
          <a:xfrm>
            <a:off x="4805182" y="1119631"/>
            <a:ext cx="2401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Startup Reality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00E020-A289-FBDF-BF0F-8A3A169FCCDC}"/>
              </a:ext>
            </a:extLst>
          </p:cNvPr>
          <p:cNvSpPr txBox="1"/>
          <p:nvPr/>
        </p:nvSpPr>
        <p:spPr>
          <a:xfrm>
            <a:off x="6968070" y="5924027"/>
            <a:ext cx="47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473329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A2691-2B0B-8871-B812-9C2F62E3F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D9F7-5D74-E4F0-6409-21699BB19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840" y="362477"/>
            <a:ext cx="8315960" cy="576119"/>
          </a:xfrm>
        </p:spPr>
        <p:txBody>
          <a:bodyPr>
            <a:noAutofit/>
          </a:bodyPr>
          <a:lstStyle/>
          <a:p>
            <a:r>
              <a:rPr lang="en-US" sz="3200" dirty="0"/>
              <a:t>“My” Valuation and FMV Calculation Method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D93018-A3EF-D0E9-23CB-64B32623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DF28D3-48BD-4648-9818-9E78F593EEE9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709009-BC82-526C-6C7A-A1CCF57D472A}"/>
              </a:ext>
            </a:extLst>
          </p:cNvPr>
          <p:cNvSpPr txBox="1"/>
          <p:nvPr/>
        </p:nvSpPr>
        <p:spPr>
          <a:xfrm>
            <a:off x="863600" y="1290553"/>
            <a:ext cx="11104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</a:t>
            </a:r>
            <a:r>
              <a:rPr lang="en-US" sz="2400" i="1" u="sng" dirty="0"/>
              <a:t>non-legal</a:t>
            </a:r>
            <a:r>
              <a:rPr lang="en-US" sz="2400" dirty="0"/>
              <a:t> alternative method to a 409A Outside Fair Market Value Determination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471B4-1002-CE28-BE16-057E436E17D4}"/>
              </a:ext>
            </a:extLst>
          </p:cNvPr>
          <p:cNvSpPr txBox="1"/>
          <p:nvPr/>
        </p:nvSpPr>
        <p:spPr>
          <a:xfrm>
            <a:off x="2504440" y="1964530"/>
            <a:ext cx="782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rgbClr val="FF0000"/>
                </a:solidFill>
              </a:rPr>
              <a:t>Use at your own risk with the SEC and IRS!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90053-1AE1-0F02-46CB-6125072D3357}"/>
              </a:ext>
            </a:extLst>
          </p:cNvPr>
          <p:cNvSpPr txBox="1"/>
          <p:nvPr/>
        </p:nvSpPr>
        <p:spPr>
          <a:xfrm>
            <a:off x="1082040" y="2628382"/>
            <a:ext cx="1040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 may be better than nothing  or just making up some numbers (I think)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B46EEF-1B45-A436-0654-9A55B10BDB10}"/>
              </a:ext>
            </a:extLst>
          </p:cNvPr>
          <p:cNvSpPr txBox="1"/>
          <p:nvPr/>
        </p:nvSpPr>
        <p:spPr>
          <a:xfrm>
            <a:off x="4282440" y="3711591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Based on: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C58947-7E2C-2B2C-557E-8969FFB6EB5D}"/>
              </a:ext>
            </a:extLst>
          </p:cNvPr>
          <p:cNvSpPr txBox="1"/>
          <p:nvPr/>
        </p:nvSpPr>
        <p:spPr>
          <a:xfrm>
            <a:off x="1623060" y="4373947"/>
            <a:ext cx="9585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Valuation Based on a Evaluation  Presentation </a:t>
            </a:r>
            <a:r>
              <a:rPr lang="en-US" sz="2000" dirty="0"/>
              <a:t>(August 25, 2025)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D7389-1B59-2AB7-73DF-0085C5F133DC}"/>
              </a:ext>
            </a:extLst>
          </p:cNvPr>
          <p:cNvSpPr txBox="1"/>
          <p:nvPr/>
        </p:nvSpPr>
        <p:spPr>
          <a:xfrm>
            <a:off x="3281680" y="5036303"/>
            <a:ext cx="6268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Valuation of Early-Stage Companies Tool. xls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CAA70A-CE76-5967-ADF2-174ED7554C00}"/>
              </a:ext>
            </a:extLst>
          </p:cNvPr>
          <p:cNvSpPr txBox="1"/>
          <p:nvPr/>
        </p:nvSpPr>
        <p:spPr>
          <a:xfrm>
            <a:off x="4099560" y="5698659"/>
            <a:ext cx="463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Available on CxO-Atlas.com website</a:t>
            </a:r>
          </a:p>
        </p:txBody>
      </p:sp>
    </p:spTree>
    <p:extLst>
      <p:ext uri="{BB962C8B-B14F-4D97-AF65-F5344CB8AC3E}">
        <p14:creationId xmlns:p14="http://schemas.microsoft.com/office/powerpoint/2010/main" val="24982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11B79-9BBE-235A-C9E6-0128A8325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D52475-26E4-5747-8844-B1F70C9F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41</a:t>
            </a:fld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30C18300-1410-3548-CB1C-D4CD605AE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9230" y="362477"/>
            <a:ext cx="7184570" cy="576119"/>
          </a:xfrm>
        </p:spPr>
        <p:txBody>
          <a:bodyPr>
            <a:noAutofit/>
          </a:bodyPr>
          <a:lstStyle/>
          <a:p>
            <a:r>
              <a:rPr lang="en-US" sz="3200" dirty="0"/>
              <a:t>My “Non-Legal” Valuation Method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9B043D-C251-5F51-7E91-5797588922F9}"/>
              </a:ext>
            </a:extLst>
          </p:cNvPr>
          <p:cNvSpPr/>
          <p:nvPr/>
        </p:nvSpPr>
        <p:spPr>
          <a:xfrm>
            <a:off x="2514600" y="498137"/>
            <a:ext cx="2623458" cy="3047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USE AT YOUR OWN RISK!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AB3B05-C84A-9DD5-7B09-BC7CE3A49344}"/>
              </a:ext>
            </a:extLst>
          </p:cNvPr>
          <p:cNvSpPr txBox="1"/>
          <p:nvPr/>
        </p:nvSpPr>
        <p:spPr>
          <a:xfrm>
            <a:off x="843280" y="1158664"/>
            <a:ext cx="10505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Assume:</a:t>
            </a:r>
          </a:p>
          <a:p>
            <a:pPr algn="ctr"/>
            <a:r>
              <a:rPr lang="en-US" sz="2400" dirty="0"/>
              <a:t>Maturity of the company and their offering is proportional to the equity an investor is willing to offer, and the company is willing to accept.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DF16CBA-FC36-3416-6527-7CFDEB33E5BC}"/>
              </a:ext>
            </a:extLst>
          </p:cNvPr>
          <p:cNvGrpSpPr/>
          <p:nvPr/>
        </p:nvGrpSpPr>
        <p:grpSpPr>
          <a:xfrm>
            <a:off x="629920" y="2967335"/>
            <a:ext cx="10718800" cy="923330"/>
            <a:chOff x="629920" y="3002077"/>
            <a:chExt cx="10718800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0543639-4419-B362-9443-95E7FD3CE150}"/>
                </a:ext>
              </a:extLst>
            </p:cNvPr>
            <p:cNvSpPr txBox="1"/>
            <p:nvPr/>
          </p:nvSpPr>
          <p:spPr>
            <a:xfrm>
              <a:off x="629920" y="3002077"/>
              <a:ext cx="43862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The more mature the company, the less equity will be “given” to the investor.</a:t>
              </a:r>
            </a:p>
            <a:p>
              <a:pPr algn="ctr"/>
              <a:r>
                <a:rPr lang="en-US" dirty="0"/>
                <a:t>(implies less risk)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3F011E-CC41-6AFA-764E-CEAA3A358878}"/>
                </a:ext>
              </a:extLst>
            </p:cNvPr>
            <p:cNvSpPr txBox="1"/>
            <p:nvPr/>
          </p:nvSpPr>
          <p:spPr>
            <a:xfrm>
              <a:off x="7254240" y="3002077"/>
              <a:ext cx="40944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The less mature the company, the more equity required by the investor.</a:t>
              </a:r>
            </a:p>
            <a:p>
              <a:pPr algn="ctr"/>
              <a:r>
                <a:rPr lang="en-US" dirty="0"/>
                <a:t>(implies more risk)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3409DA0-00EE-CF36-4B5C-E77FD72A603C}"/>
                </a:ext>
              </a:extLst>
            </p:cNvPr>
            <p:cNvSpPr txBox="1"/>
            <p:nvPr/>
          </p:nvSpPr>
          <p:spPr>
            <a:xfrm>
              <a:off x="5138058" y="3140577"/>
              <a:ext cx="1635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Inverse</a:t>
              </a:r>
            </a:p>
            <a:p>
              <a:pPr algn="ctr"/>
              <a:r>
                <a:rPr lang="en-US" dirty="0"/>
                <a:t>Relationship</a:t>
              </a:r>
            </a:p>
          </p:txBody>
        </p: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1215A2B8-0735-62B0-1E3D-F902F4467B3A}"/>
                </a:ext>
              </a:extLst>
            </p:cNvPr>
            <p:cNvSpPr/>
            <p:nvPr/>
          </p:nvSpPr>
          <p:spPr>
            <a:xfrm>
              <a:off x="6698342" y="3291022"/>
              <a:ext cx="525418" cy="34544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33034A06-2528-26DB-2BF2-C1D56C975D33}"/>
                </a:ext>
              </a:extLst>
            </p:cNvPr>
            <p:cNvSpPr/>
            <p:nvPr/>
          </p:nvSpPr>
          <p:spPr>
            <a:xfrm flipH="1">
              <a:off x="4693920" y="3291022"/>
              <a:ext cx="525418" cy="34544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0032BAA-4B0D-5AF4-3080-38EEBAC6E949}"/>
              </a:ext>
            </a:extLst>
          </p:cNvPr>
          <p:cNvSpPr txBox="1"/>
          <p:nvPr/>
        </p:nvSpPr>
        <p:spPr>
          <a:xfrm>
            <a:off x="3058160" y="4741176"/>
            <a:ext cx="5226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Develop objective criteria to measure the maturity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82943C-0ED8-3D8E-CC52-5BE949877575}"/>
              </a:ext>
            </a:extLst>
          </p:cNvPr>
          <p:cNvSpPr txBox="1"/>
          <p:nvPr/>
        </p:nvSpPr>
        <p:spPr>
          <a:xfrm>
            <a:off x="3058160" y="5288874"/>
            <a:ext cx="658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Set minimum and maximum levels for maturity “score” and equity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5E6959-11D3-DE9E-0D96-7136A838D61A}"/>
              </a:ext>
            </a:extLst>
          </p:cNvPr>
          <p:cNvSpPr txBox="1"/>
          <p:nvPr/>
        </p:nvSpPr>
        <p:spPr>
          <a:xfrm>
            <a:off x="3058160" y="5836572"/>
            <a:ext cx="793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Assume a linear relationship between the maturity score and equity 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C9DE44-B184-1685-DF44-45857A490AC5}"/>
              </a:ext>
            </a:extLst>
          </p:cNvPr>
          <p:cNvSpPr txBox="1"/>
          <p:nvPr/>
        </p:nvSpPr>
        <p:spPr>
          <a:xfrm>
            <a:off x="5251995" y="4231558"/>
            <a:ext cx="250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241460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5EC2B-139D-992E-AED7-ADC02A637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7BC685A-F87B-2466-EDA0-FE6E831014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9656"/>
          <a:stretch>
            <a:fillRect/>
          </a:stretch>
        </p:blipFill>
        <p:spPr>
          <a:xfrm>
            <a:off x="452482" y="1033334"/>
            <a:ext cx="6754585" cy="535460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C7CD1E-2B21-3A14-C3E6-AB3F7097F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42</a:t>
            </a:fld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1BFE71E4-AE82-C18E-EB65-C7D783520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9230" y="362477"/>
            <a:ext cx="7184570" cy="576119"/>
          </a:xfrm>
        </p:spPr>
        <p:txBody>
          <a:bodyPr>
            <a:noAutofit/>
          </a:bodyPr>
          <a:lstStyle/>
          <a:p>
            <a:r>
              <a:rPr lang="en-US" sz="3200" dirty="0"/>
              <a:t>Company Position Factors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B8A2F2-CC09-1D67-F5D6-EB8656946D7E}"/>
              </a:ext>
            </a:extLst>
          </p:cNvPr>
          <p:cNvSpPr/>
          <p:nvPr/>
        </p:nvSpPr>
        <p:spPr>
          <a:xfrm>
            <a:off x="2514600" y="498137"/>
            <a:ext cx="2623458" cy="3047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USE AT YOUR OWN RISK!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F9155D-1640-7EBE-6C48-2C6433BA8064}"/>
              </a:ext>
            </a:extLst>
          </p:cNvPr>
          <p:cNvSpPr txBox="1"/>
          <p:nvPr/>
        </p:nvSpPr>
        <p:spPr>
          <a:xfrm>
            <a:off x="7919358" y="2495889"/>
            <a:ext cx="33963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Rate each category, 1 thru 5 based on the closest description from the drop-down choices.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1D05494-C4AA-9D77-CF9C-838F56A9E971}"/>
              </a:ext>
            </a:extLst>
          </p:cNvPr>
          <p:cNvSpPr txBox="1"/>
          <p:nvPr/>
        </p:nvSpPr>
        <p:spPr>
          <a:xfrm>
            <a:off x="7663544" y="1424512"/>
            <a:ext cx="3907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Create Categories and corresponding five status choices based on your market and the business.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D7BE4A1-4380-F0B5-95D4-776C7ADEF088}"/>
              </a:ext>
            </a:extLst>
          </p:cNvPr>
          <p:cNvCxnSpPr/>
          <p:nvPr/>
        </p:nvCxnSpPr>
        <p:spPr>
          <a:xfrm flipH="1">
            <a:off x="2982686" y="1894114"/>
            <a:ext cx="4833257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7B27D8C-50CD-5D51-6055-AC8E0CC14D5B}"/>
              </a:ext>
            </a:extLst>
          </p:cNvPr>
          <p:cNvCxnSpPr>
            <a:cxnSpLocks/>
          </p:cNvCxnSpPr>
          <p:nvPr/>
        </p:nvCxnSpPr>
        <p:spPr>
          <a:xfrm flipH="1">
            <a:off x="5486400" y="2830288"/>
            <a:ext cx="248194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7471FBF-3987-5AAF-063F-91059551222F}"/>
              </a:ext>
            </a:extLst>
          </p:cNvPr>
          <p:cNvSpPr txBox="1"/>
          <p:nvPr/>
        </p:nvSpPr>
        <p:spPr>
          <a:xfrm>
            <a:off x="7968343" y="6078458"/>
            <a:ext cx="3396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Overall “Score”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9651FB4E-41C2-28DB-34F8-0A2275EF3DDB}"/>
              </a:ext>
            </a:extLst>
          </p:cNvPr>
          <p:cNvCxnSpPr>
            <a:cxnSpLocks/>
          </p:cNvCxnSpPr>
          <p:nvPr/>
        </p:nvCxnSpPr>
        <p:spPr>
          <a:xfrm flipH="1">
            <a:off x="6977744" y="6274738"/>
            <a:ext cx="1839685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7AB286BF-17BF-23D6-B294-CF71E4C1C9A2}"/>
              </a:ext>
            </a:extLst>
          </p:cNvPr>
          <p:cNvSpPr txBox="1"/>
          <p:nvPr/>
        </p:nvSpPr>
        <p:spPr>
          <a:xfrm>
            <a:off x="7957458" y="3567266"/>
            <a:ext cx="33963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method is “better than nothing” and shows a good faith effort in determining the valuation of a very early-stage company.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D5D2C4F-8DAF-FFA5-1E86-864786FD5732}"/>
              </a:ext>
            </a:extLst>
          </p:cNvPr>
          <p:cNvSpPr txBox="1"/>
          <p:nvPr/>
        </p:nvSpPr>
        <p:spPr>
          <a:xfrm>
            <a:off x="7897586" y="4915642"/>
            <a:ext cx="3396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Could be useful in initial discussions with potential investors.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028F39-30BB-F392-B0D3-6DB829F05A13}"/>
              </a:ext>
            </a:extLst>
          </p:cNvPr>
          <p:cNvSpPr txBox="1"/>
          <p:nvPr/>
        </p:nvSpPr>
        <p:spPr>
          <a:xfrm>
            <a:off x="8402320" y="810487"/>
            <a:ext cx="2072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6482752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63753-1BC5-878C-9938-689915DE8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4C7CB-06BC-8570-F5E3-A2723B21B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288" y="362477"/>
            <a:ext cx="6556512" cy="576119"/>
          </a:xfrm>
        </p:spPr>
        <p:txBody>
          <a:bodyPr>
            <a:normAutofit fontScale="90000"/>
          </a:bodyPr>
          <a:lstStyle/>
          <a:p>
            <a:r>
              <a:rPr lang="en-US" dirty="0"/>
              <a:t>Equity for a Given Assessment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1E26CB-97B4-A4B0-D18E-5F6F2C588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43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9638C7-A9C9-94EC-E526-52E9F5306D85}"/>
              </a:ext>
            </a:extLst>
          </p:cNvPr>
          <p:cNvSpPr txBox="1"/>
          <p:nvPr/>
        </p:nvSpPr>
        <p:spPr>
          <a:xfrm>
            <a:off x="876299" y="1158540"/>
            <a:ext cx="5504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Assume there is linear relationship between equity and assessment.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75319B-59F1-7155-65E9-34098F22B0E6}"/>
              </a:ext>
            </a:extLst>
          </p:cNvPr>
          <p:cNvSpPr txBox="1"/>
          <p:nvPr/>
        </p:nvSpPr>
        <p:spPr>
          <a:xfrm>
            <a:off x="6918960" y="1326591"/>
            <a:ext cx="1691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 = mX + 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ACBC13-8FAE-3B2A-6BD8-AAD303FB6423}"/>
              </a:ext>
            </a:extLst>
          </p:cNvPr>
          <p:cNvSpPr txBox="1"/>
          <p:nvPr/>
        </p:nvSpPr>
        <p:spPr>
          <a:xfrm>
            <a:off x="3668956" y="6156295"/>
            <a:ext cx="2732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Abscissa (x axis)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F4549B-78D2-C98F-B3B0-F67F398E0D77}"/>
              </a:ext>
            </a:extLst>
          </p:cNvPr>
          <p:cNvSpPr txBox="1"/>
          <p:nvPr/>
        </p:nvSpPr>
        <p:spPr>
          <a:xfrm>
            <a:off x="859909" y="4974718"/>
            <a:ext cx="206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Ordinate (y axis)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C5F1D6-B423-CD78-D2B2-AAFF35A72AA1}"/>
              </a:ext>
            </a:extLst>
          </p:cNvPr>
          <p:cNvSpPr txBox="1"/>
          <p:nvPr/>
        </p:nvSpPr>
        <p:spPr>
          <a:xfrm rot="2106208">
            <a:off x="3730551" y="4415699"/>
            <a:ext cx="157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Slope (m)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AC0649-0630-B028-5583-D6CCAC191C3A}"/>
              </a:ext>
            </a:extLst>
          </p:cNvPr>
          <p:cNvSpPr txBox="1"/>
          <p:nvPr/>
        </p:nvSpPr>
        <p:spPr>
          <a:xfrm>
            <a:off x="710184" y="3043719"/>
            <a:ext cx="2130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Y axis crossing (b)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128B989-BA79-BDFE-3565-FA3941CA4519}"/>
              </a:ext>
            </a:extLst>
          </p:cNvPr>
          <p:cNvCxnSpPr>
            <a:cxnSpLocks/>
          </p:cNvCxnSpPr>
          <p:nvPr/>
        </p:nvCxnSpPr>
        <p:spPr>
          <a:xfrm>
            <a:off x="2715768" y="2706624"/>
            <a:ext cx="17335" cy="3410712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2B4382E-31E5-3593-5473-573E336746AF}"/>
              </a:ext>
            </a:extLst>
          </p:cNvPr>
          <p:cNvCxnSpPr>
            <a:cxnSpLocks/>
          </p:cNvCxnSpPr>
          <p:nvPr/>
        </p:nvCxnSpPr>
        <p:spPr>
          <a:xfrm flipH="1" flipV="1">
            <a:off x="2733103" y="6108192"/>
            <a:ext cx="5359337" cy="9144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6A57437-5CC8-4253-560F-160A61FEC6A9}"/>
              </a:ext>
            </a:extLst>
          </p:cNvPr>
          <p:cNvSpPr txBox="1"/>
          <p:nvPr/>
        </p:nvSpPr>
        <p:spPr>
          <a:xfrm>
            <a:off x="2026412" y="2239365"/>
            <a:ext cx="1397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Equity 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1A958F-D963-2B8A-8C26-5954AF6D1AAD}"/>
              </a:ext>
            </a:extLst>
          </p:cNvPr>
          <p:cNvSpPr txBox="1"/>
          <p:nvPr/>
        </p:nvSpPr>
        <p:spPr>
          <a:xfrm>
            <a:off x="8172831" y="5886503"/>
            <a:ext cx="18996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Assessment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06759E6-F572-DDBD-9A75-3703BEDC28B6}"/>
              </a:ext>
            </a:extLst>
          </p:cNvPr>
          <p:cNvCxnSpPr>
            <a:cxnSpLocks/>
          </p:cNvCxnSpPr>
          <p:nvPr/>
        </p:nvCxnSpPr>
        <p:spPr>
          <a:xfrm>
            <a:off x="2733103" y="3231350"/>
            <a:ext cx="4298633" cy="2885986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6279749-E17D-B3B4-5849-3C85C24F30ED}"/>
              </a:ext>
            </a:extLst>
          </p:cNvPr>
          <p:cNvCxnSpPr>
            <a:cxnSpLocks/>
          </p:cNvCxnSpPr>
          <p:nvPr/>
        </p:nvCxnSpPr>
        <p:spPr>
          <a:xfrm>
            <a:off x="3448062" y="3700769"/>
            <a:ext cx="2778737" cy="1869475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5A040F9-C98A-BDAE-BDC6-993B5C0C46AA}"/>
              </a:ext>
            </a:extLst>
          </p:cNvPr>
          <p:cNvSpPr txBox="1"/>
          <p:nvPr/>
        </p:nvSpPr>
        <p:spPr>
          <a:xfrm>
            <a:off x="6501384" y="1975104"/>
            <a:ext cx="56906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Investor Logic: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Wants more equity for lower assessment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Will accept lower equity for higher assessment</a:t>
            </a:r>
          </a:p>
        </p:txBody>
      </p:sp>
      <p:sp>
        <p:nvSpPr>
          <p:cNvPr id="39" name="Arrow: Striped Right 38">
            <a:extLst>
              <a:ext uri="{FF2B5EF4-FFF2-40B4-BE49-F238E27FC236}">
                <a16:creationId xmlns:a16="http://schemas.microsoft.com/office/drawing/2014/main" id="{5F79BA74-3CAC-89D2-0486-95560CFFD308}"/>
              </a:ext>
            </a:extLst>
          </p:cNvPr>
          <p:cNvSpPr/>
          <p:nvPr/>
        </p:nvSpPr>
        <p:spPr>
          <a:xfrm>
            <a:off x="5958839" y="1278612"/>
            <a:ext cx="844297" cy="557624"/>
          </a:xfrm>
          <a:prstGeom prst="stripedRightArrow">
            <a:avLst>
              <a:gd name="adj1" fmla="val 43441"/>
              <a:gd name="adj2" fmla="val 50000"/>
            </a:avLst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0CDF93B-3099-D981-D886-0C5486BCE006}"/>
              </a:ext>
            </a:extLst>
          </p:cNvPr>
          <p:cNvGrpSpPr/>
          <p:nvPr/>
        </p:nvGrpSpPr>
        <p:grpSpPr>
          <a:xfrm>
            <a:off x="842022" y="3502312"/>
            <a:ext cx="8023189" cy="2609975"/>
            <a:chOff x="842022" y="3502312"/>
            <a:chExt cx="8023189" cy="260997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167AD1-6993-3C42-3350-39C75826D560}"/>
                </a:ext>
              </a:extLst>
            </p:cNvPr>
            <p:cNvSpPr txBox="1"/>
            <p:nvPr/>
          </p:nvSpPr>
          <p:spPr>
            <a:xfrm>
              <a:off x="842022" y="3773274"/>
              <a:ext cx="309067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/>
                <a:t>Minimum Assessment 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870C199-691B-C2CB-9E33-7F6830C270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8836" y="3780924"/>
              <a:ext cx="0" cy="228830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03A8715-5E90-9E74-E1DA-90407A32682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33102" y="3715296"/>
              <a:ext cx="1088136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73AA306-FF9F-F54E-9C0E-675079CC25EB}"/>
                </a:ext>
              </a:extLst>
            </p:cNvPr>
            <p:cNvSpPr txBox="1"/>
            <p:nvPr/>
          </p:nvSpPr>
          <p:spPr>
            <a:xfrm>
              <a:off x="3834119" y="3502312"/>
              <a:ext cx="240182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/>
                <a:t>Maximum Equity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903D785-FED5-BED3-FED2-00D6CCB085AC}"/>
                </a:ext>
              </a:extLst>
            </p:cNvPr>
            <p:cNvSpPr txBox="1"/>
            <p:nvPr/>
          </p:nvSpPr>
          <p:spPr>
            <a:xfrm>
              <a:off x="4583224" y="5495769"/>
              <a:ext cx="136722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2000" dirty="0"/>
                <a:t>Min Equity 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323A853-7138-6D1C-CFD0-25FAD3B7EB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07399" y="5531361"/>
              <a:ext cx="352854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0A977A7-5A18-B69B-EEB0-726BE135EC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35943" y="5174773"/>
              <a:ext cx="0" cy="93751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7E3C127-E749-97B9-EB11-93C473A2E7D8}"/>
                </a:ext>
              </a:extLst>
            </p:cNvPr>
            <p:cNvSpPr txBox="1"/>
            <p:nvPr/>
          </p:nvSpPr>
          <p:spPr>
            <a:xfrm>
              <a:off x="6463387" y="5302723"/>
              <a:ext cx="240182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/>
                <a:t>Max Assessment </a:t>
              </a: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A0B197BD-2A69-8EE1-18E1-70EA17A35A92}"/>
              </a:ext>
            </a:extLst>
          </p:cNvPr>
          <p:cNvSpPr/>
          <p:nvPr/>
        </p:nvSpPr>
        <p:spPr>
          <a:xfrm>
            <a:off x="3244031" y="3508899"/>
            <a:ext cx="439534" cy="43953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EDA498B-C24A-3A71-19AE-D7D12AA6FA7C}"/>
              </a:ext>
            </a:extLst>
          </p:cNvPr>
          <p:cNvSpPr/>
          <p:nvPr/>
        </p:nvSpPr>
        <p:spPr>
          <a:xfrm>
            <a:off x="6006281" y="5318649"/>
            <a:ext cx="439534" cy="43953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91E450-FD2D-EFF1-6BAE-9FA4792EC23C}"/>
              </a:ext>
            </a:extLst>
          </p:cNvPr>
          <p:cNvSpPr txBox="1"/>
          <p:nvPr/>
        </p:nvSpPr>
        <p:spPr>
          <a:xfrm rot="2106208">
            <a:off x="4371756" y="4402209"/>
            <a:ext cx="179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Decreasing Risk</a:t>
            </a:r>
          </a:p>
        </p:txBody>
      </p:sp>
    </p:spTree>
    <p:extLst>
      <p:ext uri="{BB962C8B-B14F-4D97-AF65-F5344CB8AC3E}">
        <p14:creationId xmlns:p14="http://schemas.microsoft.com/office/powerpoint/2010/main" val="232007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0E19A-F258-54E3-E2BB-3BA1DBBBC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70711-8E59-C251-6D2E-028EDC11E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7417" y="220017"/>
            <a:ext cx="5750442" cy="576119"/>
          </a:xfrm>
        </p:spPr>
        <p:txBody>
          <a:bodyPr>
            <a:noAutofit/>
          </a:bodyPr>
          <a:lstStyle/>
          <a:p>
            <a:r>
              <a:rPr lang="en-US" sz="2800" dirty="0"/>
              <a:t>Equity Calculation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A79900-30BB-8014-A309-A9521D460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DF28D3-48BD-4648-9818-9E78F593EEE9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77D36-D59D-371D-E122-9DD6FEE64F7C}"/>
              </a:ext>
            </a:extLst>
          </p:cNvPr>
          <p:cNvSpPr txBox="1"/>
          <p:nvPr/>
        </p:nvSpPr>
        <p:spPr>
          <a:xfrm>
            <a:off x="3794038" y="1664675"/>
            <a:ext cx="1124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Equity 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F5327D-44F6-1DD8-D887-FDD40AB56016}"/>
              </a:ext>
            </a:extLst>
          </p:cNvPr>
          <p:cNvSpPr txBox="1"/>
          <p:nvPr/>
        </p:nvSpPr>
        <p:spPr>
          <a:xfrm>
            <a:off x="8353907" y="4877911"/>
            <a:ext cx="18996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Assessment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CBCA623-CC13-F6AB-266E-B883EA0C602C}"/>
              </a:ext>
            </a:extLst>
          </p:cNvPr>
          <p:cNvGrpSpPr/>
          <p:nvPr/>
        </p:nvGrpSpPr>
        <p:grpSpPr>
          <a:xfrm>
            <a:off x="4225230" y="2001966"/>
            <a:ext cx="4150319" cy="3076670"/>
            <a:chOff x="2624328" y="2706624"/>
            <a:chExt cx="4758000" cy="3410712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B9F19CA-E360-CB7C-A94B-78507B6D796E}"/>
                </a:ext>
              </a:extLst>
            </p:cNvPr>
            <p:cNvCxnSpPr>
              <a:cxnSpLocks/>
            </p:cNvCxnSpPr>
            <p:nvPr/>
          </p:nvCxnSpPr>
          <p:spPr>
            <a:xfrm>
              <a:off x="2624328" y="2706624"/>
              <a:ext cx="17335" cy="3410712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81EDF2D-99D2-BA94-FF05-BECD086E93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41663" y="6108192"/>
              <a:ext cx="4740665" cy="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0CF84C1-08A8-2A79-E096-BBEAC8E52B1B}"/>
                </a:ext>
              </a:extLst>
            </p:cNvPr>
            <p:cNvCxnSpPr>
              <a:cxnSpLocks/>
            </p:cNvCxnSpPr>
            <p:nvPr/>
          </p:nvCxnSpPr>
          <p:spPr>
            <a:xfrm>
              <a:off x="2641663" y="3231350"/>
              <a:ext cx="4006025" cy="2876842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23DBAD3-B083-4E79-35AC-04E1485E1448}"/>
                </a:ext>
              </a:extLst>
            </p:cNvPr>
            <p:cNvCxnSpPr>
              <a:cxnSpLocks/>
            </p:cNvCxnSpPr>
            <p:nvPr/>
          </p:nvCxnSpPr>
          <p:spPr>
            <a:xfrm>
              <a:off x="3338334" y="3719057"/>
              <a:ext cx="2469391" cy="1777825"/>
            </a:xfrm>
            <a:prstGeom prst="line">
              <a:avLst/>
            </a:prstGeom>
            <a:ln w="762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D1FFC5F-3511-E886-11BE-82E5F3BDBE7F}"/>
              </a:ext>
            </a:extLst>
          </p:cNvPr>
          <p:cNvSpPr txBox="1"/>
          <p:nvPr/>
        </p:nvSpPr>
        <p:spPr>
          <a:xfrm>
            <a:off x="1344284" y="3716242"/>
            <a:ext cx="3199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Rating of 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63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: Equity = 26%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76FD89-1FBE-DABF-0A8B-70D7A48515F8}"/>
              </a:ext>
            </a:extLst>
          </p:cNvPr>
          <p:cNvSpPr/>
          <p:nvPr/>
        </p:nvSpPr>
        <p:spPr>
          <a:xfrm>
            <a:off x="7945843" y="5461619"/>
            <a:ext cx="2307730" cy="5761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If the Assessment = 100%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DD615B37-DEE1-44CC-9624-5E0F6E1580E7}"/>
              </a:ext>
            </a:extLst>
          </p:cNvPr>
          <p:cNvCxnSpPr>
            <a:stCxn id="4" idx="1"/>
          </p:cNvCxnSpPr>
          <p:nvPr/>
        </p:nvCxnSpPr>
        <p:spPr>
          <a:xfrm rot="10800000">
            <a:off x="7734737" y="5139367"/>
            <a:ext cx="211107" cy="610312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E116BDBF-FE5E-B0DB-A6A2-A0A9E0EFCF4A}"/>
              </a:ext>
            </a:extLst>
          </p:cNvPr>
          <p:cNvSpPr/>
          <p:nvPr/>
        </p:nvSpPr>
        <p:spPr>
          <a:xfrm>
            <a:off x="4771183" y="5517613"/>
            <a:ext cx="2307730" cy="5761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Investor Equity = 0%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CF4D41AB-A491-5876-51F0-ABC33D08F646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3926744" y="5046672"/>
            <a:ext cx="844439" cy="759001"/>
          </a:xfrm>
          <a:prstGeom prst="bentConnector3">
            <a:avLst>
              <a:gd name="adj1" fmla="val 670"/>
            </a:avLst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E8F6B02-4F2B-3F9B-260A-345070A32B40}"/>
              </a:ext>
            </a:extLst>
          </p:cNvPr>
          <p:cNvCxnSpPr/>
          <p:nvPr/>
        </p:nvCxnSpPr>
        <p:spPr>
          <a:xfrm>
            <a:off x="3926744" y="5046672"/>
            <a:ext cx="29848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1170B041-5846-09CC-7806-C4E155FE1A56}"/>
              </a:ext>
            </a:extLst>
          </p:cNvPr>
          <p:cNvSpPr/>
          <p:nvPr/>
        </p:nvSpPr>
        <p:spPr>
          <a:xfrm>
            <a:off x="1066257" y="4314078"/>
            <a:ext cx="2307730" cy="57611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If the Assessment = 0%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2312E87-2691-42DD-88EC-5F32A7BDEA1B}"/>
              </a:ext>
            </a:extLst>
          </p:cNvPr>
          <p:cNvCxnSpPr>
            <a:cxnSpLocks/>
          </p:cNvCxnSpPr>
          <p:nvPr/>
        </p:nvCxnSpPr>
        <p:spPr>
          <a:xfrm flipH="1">
            <a:off x="4326524" y="4587202"/>
            <a:ext cx="345019" cy="409393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063E8F49-D6A2-1BF7-3E39-7A42CF73CDA4}"/>
              </a:ext>
            </a:extLst>
          </p:cNvPr>
          <p:cNvCxnSpPr>
            <a:stCxn id="62" idx="3"/>
          </p:cNvCxnSpPr>
          <p:nvPr/>
        </p:nvCxnSpPr>
        <p:spPr>
          <a:xfrm flipV="1">
            <a:off x="3373987" y="4602137"/>
            <a:ext cx="1274427" cy="1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64895E44-5D54-FF7C-1B79-B70664398D34}"/>
              </a:ext>
            </a:extLst>
          </p:cNvPr>
          <p:cNvSpPr/>
          <p:nvPr/>
        </p:nvSpPr>
        <p:spPr>
          <a:xfrm>
            <a:off x="1066257" y="2173326"/>
            <a:ext cx="2307730" cy="57611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Investor Equity = 53%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D13EF65F-9963-F53C-D3A8-59ACB2B3F123}"/>
              </a:ext>
            </a:extLst>
          </p:cNvPr>
          <p:cNvCxnSpPr>
            <a:cxnSpLocks/>
          </p:cNvCxnSpPr>
          <p:nvPr/>
        </p:nvCxnSpPr>
        <p:spPr>
          <a:xfrm>
            <a:off x="3321872" y="2534879"/>
            <a:ext cx="903358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D3CBC08-B633-8B7A-0954-119ECCBAD417}"/>
              </a:ext>
            </a:extLst>
          </p:cNvPr>
          <p:cNvCxnSpPr/>
          <p:nvPr/>
        </p:nvCxnSpPr>
        <p:spPr>
          <a:xfrm flipV="1">
            <a:off x="6248400" y="3921760"/>
            <a:ext cx="0" cy="114862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10D76DBC-53B2-562C-4633-E7B9DD312DBA}"/>
              </a:ext>
            </a:extLst>
          </p:cNvPr>
          <p:cNvCxnSpPr>
            <a:cxnSpLocks/>
          </p:cNvCxnSpPr>
          <p:nvPr/>
        </p:nvCxnSpPr>
        <p:spPr>
          <a:xfrm flipH="1">
            <a:off x="4266171" y="3938341"/>
            <a:ext cx="1974051" cy="0"/>
          </a:xfrm>
          <a:prstGeom prst="line">
            <a:avLst/>
          </a:prstGeom>
          <a:ln w="38100">
            <a:prstDash val="dash"/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01F84B1B-0F38-77A2-C928-B94408275E14}"/>
              </a:ext>
            </a:extLst>
          </p:cNvPr>
          <p:cNvSpPr txBox="1"/>
          <p:nvPr/>
        </p:nvSpPr>
        <p:spPr>
          <a:xfrm>
            <a:off x="6001462" y="5044413"/>
            <a:ext cx="47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63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03B8EF8-C9A6-DEEF-431E-CD97B079B86A}"/>
              </a:ext>
            </a:extLst>
          </p:cNvPr>
          <p:cNvSpPr txBox="1"/>
          <p:nvPr/>
        </p:nvSpPr>
        <p:spPr>
          <a:xfrm>
            <a:off x="7725618" y="4121815"/>
            <a:ext cx="174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Equity % too low for investors</a:t>
            </a: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663D704F-8C2A-681F-F8B5-783BB7C5546A}"/>
              </a:ext>
            </a:extLst>
          </p:cNvPr>
          <p:cNvCxnSpPr/>
          <p:nvPr/>
        </p:nvCxnSpPr>
        <p:spPr>
          <a:xfrm flipH="1">
            <a:off x="7518400" y="4518948"/>
            <a:ext cx="321890" cy="2491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39884B6B-392A-83A2-C4E8-799038FDB90C}"/>
              </a:ext>
            </a:extLst>
          </p:cNvPr>
          <p:cNvSpPr txBox="1"/>
          <p:nvPr/>
        </p:nvSpPr>
        <p:spPr>
          <a:xfrm>
            <a:off x="4777701" y="1935875"/>
            <a:ext cx="201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Equity % too high for company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02CE99E-C47C-2522-B810-29848833F605}"/>
              </a:ext>
            </a:extLst>
          </p:cNvPr>
          <p:cNvCxnSpPr/>
          <p:nvPr/>
        </p:nvCxnSpPr>
        <p:spPr>
          <a:xfrm flipH="1">
            <a:off x="4683760" y="2365028"/>
            <a:ext cx="321890" cy="2491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DA9D662-BBDF-D121-0F88-BAD78A1D1989}"/>
              </a:ext>
            </a:extLst>
          </p:cNvPr>
          <p:cNvGrpSpPr/>
          <p:nvPr/>
        </p:nvGrpSpPr>
        <p:grpSpPr>
          <a:xfrm flipH="1">
            <a:off x="609683" y="2507805"/>
            <a:ext cx="648428" cy="2126836"/>
            <a:chOff x="312607" y="3250660"/>
            <a:chExt cx="648428" cy="2126836"/>
          </a:xfrm>
        </p:grpSpPr>
        <p:sp>
          <p:nvSpPr>
            <p:cNvPr id="128" name="Arc 127">
              <a:extLst>
                <a:ext uri="{FF2B5EF4-FFF2-40B4-BE49-F238E27FC236}">
                  <a16:creationId xmlns:a16="http://schemas.microsoft.com/office/drawing/2014/main" id="{7CBEFA73-7D51-BEF9-2244-43D941AAF98C}"/>
                </a:ext>
              </a:extLst>
            </p:cNvPr>
            <p:cNvSpPr/>
            <p:nvPr/>
          </p:nvSpPr>
          <p:spPr>
            <a:xfrm>
              <a:off x="314589" y="3250660"/>
              <a:ext cx="646446" cy="2126836"/>
            </a:xfrm>
            <a:prstGeom prst="arc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Arc 129">
              <a:extLst>
                <a:ext uri="{FF2B5EF4-FFF2-40B4-BE49-F238E27FC236}">
                  <a16:creationId xmlns:a16="http://schemas.microsoft.com/office/drawing/2014/main" id="{C88767FE-6D73-DC53-269F-C5DB49628A5E}"/>
                </a:ext>
              </a:extLst>
            </p:cNvPr>
            <p:cNvSpPr/>
            <p:nvPr/>
          </p:nvSpPr>
          <p:spPr>
            <a:xfrm flipV="1">
              <a:off x="312607" y="3250660"/>
              <a:ext cx="646446" cy="212683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96CC0F1-1495-C9F3-B1DE-32FFD667FCF5}"/>
              </a:ext>
            </a:extLst>
          </p:cNvPr>
          <p:cNvGrpSpPr/>
          <p:nvPr/>
        </p:nvGrpSpPr>
        <p:grpSpPr>
          <a:xfrm rot="16200000" flipH="1">
            <a:off x="7220862" y="4622950"/>
            <a:ext cx="703738" cy="3142538"/>
            <a:chOff x="312607" y="3250660"/>
            <a:chExt cx="648428" cy="2126836"/>
          </a:xfrm>
        </p:grpSpPr>
        <p:sp>
          <p:nvSpPr>
            <p:cNvPr id="133" name="Arc 132">
              <a:extLst>
                <a:ext uri="{FF2B5EF4-FFF2-40B4-BE49-F238E27FC236}">
                  <a16:creationId xmlns:a16="http://schemas.microsoft.com/office/drawing/2014/main" id="{E733CC21-77F0-966E-1AD3-97AC383C33E5}"/>
                </a:ext>
              </a:extLst>
            </p:cNvPr>
            <p:cNvSpPr/>
            <p:nvPr/>
          </p:nvSpPr>
          <p:spPr>
            <a:xfrm>
              <a:off x="314589" y="3250660"/>
              <a:ext cx="646446" cy="2126836"/>
            </a:xfrm>
            <a:prstGeom prst="arc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Arc 133">
              <a:extLst>
                <a:ext uri="{FF2B5EF4-FFF2-40B4-BE49-F238E27FC236}">
                  <a16:creationId xmlns:a16="http://schemas.microsoft.com/office/drawing/2014/main" id="{B07C10D1-685C-48C6-C778-610B33803191}"/>
                </a:ext>
              </a:extLst>
            </p:cNvPr>
            <p:cNvSpPr/>
            <p:nvPr/>
          </p:nvSpPr>
          <p:spPr>
            <a:xfrm flipV="1">
              <a:off x="312607" y="3250660"/>
              <a:ext cx="646446" cy="212683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F55B1C5-B2DF-3C68-9499-C1EB6A703DB7}"/>
              </a:ext>
            </a:extLst>
          </p:cNvPr>
          <p:cNvGrpSpPr/>
          <p:nvPr/>
        </p:nvGrpSpPr>
        <p:grpSpPr>
          <a:xfrm>
            <a:off x="7121297" y="945594"/>
            <a:ext cx="4970564" cy="1135333"/>
            <a:chOff x="6818458" y="741788"/>
            <a:chExt cx="4970564" cy="1135333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1657C84A-836D-9000-0885-F2DB2DBDF060}"/>
                </a:ext>
              </a:extLst>
            </p:cNvPr>
            <p:cNvGrpSpPr/>
            <p:nvPr/>
          </p:nvGrpSpPr>
          <p:grpSpPr>
            <a:xfrm>
              <a:off x="6818458" y="1113229"/>
              <a:ext cx="4970564" cy="763892"/>
              <a:chOff x="6481194" y="939486"/>
              <a:chExt cx="4970564" cy="763892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E08550CE-85F3-31DD-A4A5-E467D6F3C44D}"/>
                  </a:ext>
                </a:extLst>
              </p:cNvPr>
              <p:cNvGrpSpPr/>
              <p:nvPr/>
            </p:nvGrpSpPr>
            <p:grpSpPr>
              <a:xfrm>
                <a:off x="6481195" y="939486"/>
                <a:ext cx="4970563" cy="733175"/>
                <a:chOff x="6481195" y="939486"/>
                <a:chExt cx="4970563" cy="733175"/>
              </a:xfrm>
            </p:grpSpPr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E5ADDEEE-531F-50A2-35EF-CCE3257AD9CC}"/>
                    </a:ext>
                  </a:extLst>
                </p:cNvPr>
                <p:cNvSpPr txBox="1"/>
                <p:nvPr/>
              </p:nvSpPr>
              <p:spPr>
                <a:xfrm>
                  <a:off x="9147082" y="952467"/>
                  <a:ext cx="2304676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dirty="0"/>
                    <a:t>Min Equity = 10% </a:t>
                  </a:r>
                </a:p>
              </p:txBody>
            </p: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CF082775-5C3F-9656-14E4-A5917CB89DA3}"/>
                    </a:ext>
                  </a:extLst>
                </p:cNvPr>
                <p:cNvSpPr txBox="1"/>
                <p:nvPr/>
              </p:nvSpPr>
              <p:spPr>
                <a:xfrm>
                  <a:off x="6481195" y="1303329"/>
                  <a:ext cx="266588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dirty="0"/>
                    <a:t>Min Assessment =30% </a:t>
                  </a:r>
                  <a:r>
                    <a:rPr lang="en-US" dirty="0">
                      <a:sym typeface="Wingdings" panose="05000000000000000000" pitchFamily="2" charset="2"/>
                    </a:rPr>
                    <a:t></a:t>
                  </a:r>
                  <a:endParaRPr lang="en-US" dirty="0"/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EF5887A7-B6C8-E6A9-1235-299B26E8C3F9}"/>
                    </a:ext>
                  </a:extLst>
                </p:cNvPr>
                <p:cNvSpPr txBox="1"/>
                <p:nvPr/>
              </p:nvSpPr>
              <p:spPr>
                <a:xfrm>
                  <a:off x="8968639" y="1303329"/>
                  <a:ext cx="202712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dirty="0"/>
                    <a:t>Max Equity = 40% </a:t>
                  </a:r>
                </a:p>
              </p:txBody>
            </p:sp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578C5A07-EB7D-3CF5-CF3C-2AFE5D369E85}"/>
                    </a:ext>
                  </a:extLst>
                </p:cNvPr>
                <p:cNvSpPr txBox="1"/>
                <p:nvPr/>
              </p:nvSpPr>
              <p:spPr>
                <a:xfrm>
                  <a:off x="6481623" y="939486"/>
                  <a:ext cx="288544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800" dirty="0"/>
                    <a:t>Max Assessment = 100% </a:t>
                  </a:r>
                  <a:r>
                    <a:rPr lang="en-US" sz="1800" dirty="0">
                      <a:sym typeface="Wingdings" panose="05000000000000000000" pitchFamily="2" charset="2"/>
                    </a:rPr>
                    <a:t></a:t>
                  </a:r>
                  <a:r>
                    <a:rPr lang="en-US" sz="1800" dirty="0"/>
                    <a:t> </a:t>
                  </a:r>
                </a:p>
              </p:txBody>
            </p:sp>
          </p:grp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822E340E-4B00-4697-908D-A2F43EF0A4D2}"/>
                  </a:ext>
                </a:extLst>
              </p:cNvPr>
              <p:cNvSpPr/>
              <p:nvPr/>
            </p:nvSpPr>
            <p:spPr>
              <a:xfrm>
                <a:off x="6481194" y="970203"/>
                <a:ext cx="4613525" cy="7331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AF553C8-643C-383E-92CA-40F122A65D9B}"/>
                </a:ext>
              </a:extLst>
            </p:cNvPr>
            <p:cNvSpPr txBox="1"/>
            <p:nvPr/>
          </p:nvSpPr>
          <p:spPr>
            <a:xfrm>
              <a:off x="7331758" y="741788"/>
              <a:ext cx="35869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Using these user-set parameters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15446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89395-5636-C8BC-7899-F67661F32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E8F45-39B3-76C0-746D-CDBC6268B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7417" y="220017"/>
            <a:ext cx="5750442" cy="576119"/>
          </a:xfrm>
        </p:spPr>
        <p:txBody>
          <a:bodyPr>
            <a:noAutofit/>
          </a:bodyPr>
          <a:lstStyle/>
          <a:p>
            <a:r>
              <a:rPr lang="en-US" sz="2800" dirty="0"/>
              <a:t>Determining the Relationship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5E3EB9-D8C7-ACDA-F225-B60ECCD1C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DF28D3-48BD-4648-9818-9E78F593EEE9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980B4C-917F-23E1-47E1-C82916ED68A2}"/>
              </a:ext>
            </a:extLst>
          </p:cNvPr>
          <p:cNvSpPr txBox="1"/>
          <p:nvPr/>
        </p:nvSpPr>
        <p:spPr>
          <a:xfrm rot="16200000">
            <a:off x="4051688" y="2804922"/>
            <a:ext cx="3063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Ordinate (y axis)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2CB9C6-379A-7421-B7A8-FE08BDD35CA1}"/>
              </a:ext>
            </a:extLst>
          </p:cNvPr>
          <p:cNvSpPr txBox="1"/>
          <p:nvPr/>
        </p:nvSpPr>
        <p:spPr>
          <a:xfrm>
            <a:off x="5358678" y="1502994"/>
            <a:ext cx="1124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Equity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17D6E8-E64C-257D-4EFF-CD0803192E7D}"/>
              </a:ext>
            </a:extLst>
          </p:cNvPr>
          <p:cNvSpPr txBox="1"/>
          <p:nvPr/>
        </p:nvSpPr>
        <p:spPr>
          <a:xfrm>
            <a:off x="9918547" y="4716230"/>
            <a:ext cx="18996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Assessment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CEEE012-FF4C-D444-FDB0-9C0096927A7A}"/>
              </a:ext>
            </a:extLst>
          </p:cNvPr>
          <p:cNvGrpSpPr/>
          <p:nvPr/>
        </p:nvGrpSpPr>
        <p:grpSpPr>
          <a:xfrm>
            <a:off x="7059415" y="1483338"/>
            <a:ext cx="5174271" cy="2270687"/>
            <a:chOff x="4090534" y="1051521"/>
            <a:chExt cx="5174271" cy="227068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9485EDF-9C58-2274-0167-57CF1954F343}"/>
                </a:ext>
              </a:extLst>
            </p:cNvPr>
            <p:cNvGrpSpPr/>
            <p:nvPr/>
          </p:nvGrpSpPr>
          <p:grpSpPr>
            <a:xfrm>
              <a:off x="4090534" y="1051521"/>
              <a:ext cx="5174271" cy="1381559"/>
              <a:chOff x="4575166" y="1051521"/>
              <a:chExt cx="5174271" cy="1381559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7AE2B01C-D53D-ED78-81A8-0E8E4A497A63}"/>
                  </a:ext>
                </a:extLst>
              </p:cNvPr>
              <p:cNvGrpSpPr/>
              <p:nvPr/>
            </p:nvGrpSpPr>
            <p:grpSpPr>
              <a:xfrm>
                <a:off x="4575166" y="1611713"/>
                <a:ext cx="2019335" cy="777300"/>
                <a:chOff x="3473451" y="1356893"/>
                <a:chExt cx="2019335" cy="777300"/>
              </a:xfrm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B2D786C-634D-0150-A8EF-AB882B51D61C}"/>
                    </a:ext>
                  </a:extLst>
                </p:cNvPr>
                <p:cNvSpPr txBox="1"/>
                <p:nvPr/>
              </p:nvSpPr>
              <p:spPr>
                <a:xfrm>
                  <a:off x="3656723" y="1356893"/>
                  <a:ext cx="165279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00B050"/>
                      </a:solidFill>
                    </a:rPr>
                    <a:t>Max Equity </a:t>
                  </a:r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F44A033A-075E-2A0E-827D-F799DE336030}"/>
                    </a:ext>
                  </a:extLst>
                </p:cNvPr>
                <p:cNvSpPr txBox="1"/>
                <p:nvPr/>
              </p:nvSpPr>
              <p:spPr>
                <a:xfrm>
                  <a:off x="3473451" y="1764861"/>
                  <a:ext cx="201933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00B050"/>
                      </a:solidFill>
                    </a:rPr>
                    <a:t>Min Assessment </a:t>
                  </a:r>
                </a:p>
              </p:txBody>
            </p: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C567015A-238D-9512-0034-C478FD313B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74056" y="1766147"/>
                  <a:ext cx="1818125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3491A3B-A4EB-1EA2-20FF-7FBF566FAA32}"/>
                  </a:ext>
                </a:extLst>
              </p:cNvPr>
              <p:cNvGrpSpPr/>
              <p:nvPr/>
            </p:nvGrpSpPr>
            <p:grpSpPr>
              <a:xfrm>
                <a:off x="7730102" y="1611713"/>
                <a:ext cx="2019335" cy="777300"/>
                <a:chOff x="7085587" y="1356893"/>
                <a:chExt cx="2019335" cy="777300"/>
              </a:xfrm>
            </p:grpSpPr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0CA51B29-CA24-014A-0CC8-9A286C837F2E}"/>
                    </a:ext>
                  </a:extLst>
                </p:cNvPr>
                <p:cNvSpPr txBox="1"/>
                <p:nvPr/>
              </p:nvSpPr>
              <p:spPr>
                <a:xfrm>
                  <a:off x="7363347" y="1356893"/>
                  <a:ext cx="146381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rPr>
                    <a:t>Min Equity 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38E9A17-2C80-3BA6-A913-0CBD123559D3}"/>
                    </a:ext>
                  </a:extLst>
                </p:cNvPr>
                <p:cNvSpPr txBox="1"/>
                <p:nvPr/>
              </p:nvSpPr>
              <p:spPr>
                <a:xfrm>
                  <a:off x="7085587" y="1764861"/>
                  <a:ext cx="201933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rPr>
                    <a:t>Max Assessment </a:t>
                  </a:r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EF11D534-657E-1CC3-51A9-5A97712CAD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186192" y="1782742"/>
                  <a:ext cx="1818125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CAFF911-047A-E2AF-0F21-4D7F350F9D9A}"/>
                  </a:ext>
                </a:extLst>
              </p:cNvPr>
              <p:cNvSpPr txBox="1"/>
              <p:nvPr/>
            </p:nvSpPr>
            <p:spPr>
              <a:xfrm>
                <a:off x="5957190" y="1051521"/>
                <a:ext cx="26426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Two Data Points</a:t>
                </a:r>
              </a:p>
            </p:txBody>
          </p:sp>
          <p:cxnSp>
            <p:nvCxnSpPr>
              <p:cNvPr id="39" name="Connector: Elbow 38">
                <a:extLst>
                  <a:ext uri="{FF2B5EF4-FFF2-40B4-BE49-F238E27FC236}">
                    <a16:creationId xmlns:a16="http://schemas.microsoft.com/office/drawing/2014/main" id="{D342035A-CDA1-1E68-AF64-D93A03DE7429}"/>
                  </a:ext>
                </a:extLst>
              </p:cNvPr>
              <p:cNvCxnSpPr>
                <a:stCxn id="45" idx="0"/>
                <a:endCxn id="42" idx="0"/>
              </p:cNvCxnSpPr>
              <p:nvPr/>
            </p:nvCxnSpPr>
            <p:spPr>
              <a:xfrm rot="5400000" flipH="1" flipV="1">
                <a:off x="7162302" y="34245"/>
                <a:ext cx="12700" cy="3154936"/>
              </a:xfrm>
              <a:prstGeom prst="bentConnector3">
                <a:avLst>
                  <a:gd name="adj1" fmla="val 1800000"/>
                </a:avLst>
              </a:prstGeom>
              <a:ln w="28575">
                <a:solidFill>
                  <a:schemeClr val="tx1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E105882-E1B2-E121-86A3-7A2F9289DE03}"/>
                  </a:ext>
                </a:extLst>
              </p:cNvPr>
              <p:cNvSpPr txBox="1"/>
              <p:nvPr/>
            </p:nvSpPr>
            <p:spPr>
              <a:xfrm>
                <a:off x="6375852" y="1631193"/>
                <a:ext cx="14210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en-US" b="1" dirty="0">
                    <a:solidFill>
                      <a:srgbClr val="FFFF00"/>
                    </a:solidFill>
                  </a:rPr>
                  <a:t>40% - 10%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9A24D1E-725F-65EC-60FC-9B5325F7A780}"/>
                  </a:ext>
                </a:extLst>
              </p:cNvPr>
              <p:cNvSpPr txBox="1"/>
              <p:nvPr/>
            </p:nvSpPr>
            <p:spPr>
              <a:xfrm>
                <a:off x="6448176" y="2063748"/>
                <a:ext cx="14210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en-US" b="1" dirty="0">
                    <a:solidFill>
                      <a:srgbClr val="FFFF00"/>
                    </a:solidFill>
                  </a:rPr>
                  <a:t>30% - 100%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4376F03-7A11-4449-0FE1-47C689EBB645}"/>
                </a:ext>
              </a:extLst>
            </p:cNvPr>
            <p:cNvGrpSpPr/>
            <p:nvPr/>
          </p:nvGrpSpPr>
          <p:grpSpPr>
            <a:xfrm>
              <a:off x="5926968" y="2572201"/>
              <a:ext cx="1421007" cy="750007"/>
              <a:chOff x="6591395" y="2606553"/>
              <a:chExt cx="1421007" cy="75000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A9CD298-9503-0B11-60C2-F0B8D5372A9A}"/>
                  </a:ext>
                </a:extLst>
              </p:cNvPr>
              <p:cNvSpPr txBox="1"/>
              <p:nvPr/>
            </p:nvSpPr>
            <p:spPr>
              <a:xfrm>
                <a:off x="6591395" y="2606553"/>
                <a:ext cx="14210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en-US" b="1" dirty="0">
                    <a:solidFill>
                      <a:srgbClr val="FFFF00"/>
                    </a:solidFill>
                  </a:rPr>
                  <a:t>30%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41DE7F6-80B6-4739-489D-89F6D51B34B4}"/>
                  </a:ext>
                </a:extLst>
              </p:cNvPr>
              <p:cNvSpPr txBox="1"/>
              <p:nvPr/>
            </p:nvSpPr>
            <p:spPr>
              <a:xfrm>
                <a:off x="6591395" y="2987228"/>
                <a:ext cx="14210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en-US" b="1" dirty="0">
                    <a:solidFill>
                      <a:srgbClr val="FFFF00"/>
                    </a:solidFill>
                  </a:rPr>
                  <a:t>-70%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839AF6AC-5610-CAB0-460C-3B46F1C4CA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40349" y="2996945"/>
                <a:ext cx="923098" cy="0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BD34594-E1C4-1EA7-86A2-4EBC57323C31}"/>
                </a:ext>
              </a:extLst>
            </p:cNvPr>
            <p:cNvGrpSpPr/>
            <p:nvPr/>
          </p:nvGrpSpPr>
          <p:grpSpPr>
            <a:xfrm>
              <a:off x="5910335" y="2892323"/>
              <a:ext cx="138705" cy="140541"/>
              <a:chOff x="5538126" y="3233865"/>
              <a:chExt cx="278144" cy="152400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7001AEEC-CEC0-EF39-DC55-C2F775C215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38178" y="3233865"/>
                <a:ext cx="278092" cy="0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0B4CF62-73F4-4459-AB21-D75CC1CF9F4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38126" y="3386265"/>
                <a:ext cx="278092" cy="0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6B1F4B5-7AB7-C4BF-C0D5-0B81F088510A}"/>
                </a:ext>
              </a:extLst>
            </p:cNvPr>
            <p:cNvSpPr txBox="1"/>
            <p:nvPr/>
          </p:nvSpPr>
          <p:spPr>
            <a:xfrm>
              <a:off x="4502672" y="2762137"/>
              <a:ext cx="137401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b="1" dirty="0">
                  <a:solidFill>
                    <a:srgbClr val="FFFF00"/>
                  </a:solidFill>
                </a:rPr>
                <a:t>-0.43 Slope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1AB8790-687C-E2C5-DB88-B9ED780C978D}"/>
              </a:ext>
            </a:extLst>
          </p:cNvPr>
          <p:cNvGrpSpPr/>
          <p:nvPr/>
        </p:nvGrpSpPr>
        <p:grpSpPr>
          <a:xfrm>
            <a:off x="5789870" y="1840285"/>
            <a:ext cx="4150319" cy="3444973"/>
            <a:chOff x="2624328" y="2706624"/>
            <a:chExt cx="4758000" cy="38190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E709C41-69AB-4D98-F68C-0E524DC89173}"/>
                </a:ext>
              </a:extLst>
            </p:cNvPr>
            <p:cNvSpPr txBox="1"/>
            <p:nvPr/>
          </p:nvSpPr>
          <p:spPr>
            <a:xfrm>
              <a:off x="3577516" y="6156295"/>
              <a:ext cx="27321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Abscissa (x axis)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23198C-87D0-CA51-4287-F35483EF0D61}"/>
                </a:ext>
              </a:extLst>
            </p:cNvPr>
            <p:cNvSpPr txBox="1"/>
            <p:nvPr/>
          </p:nvSpPr>
          <p:spPr>
            <a:xfrm rot="2106208">
              <a:off x="3556815" y="4476808"/>
              <a:ext cx="1572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Slope (m)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01B3F35-2433-39F0-019C-4CFF817DDFC7}"/>
                </a:ext>
              </a:extLst>
            </p:cNvPr>
            <p:cNvCxnSpPr>
              <a:cxnSpLocks/>
            </p:cNvCxnSpPr>
            <p:nvPr/>
          </p:nvCxnSpPr>
          <p:spPr>
            <a:xfrm>
              <a:off x="2624328" y="2706624"/>
              <a:ext cx="17335" cy="3410712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9C86066-3F8D-74C2-5B41-022A512D34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41663" y="6108192"/>
              <a:ext cx="4740665" cy="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F50EDA6-378B-FDFF-9E0B-ACC76E550408}"/>
                </a:ext>
              </a:extLst>
            </p:cNvPr>
            <p:cNvCxnSpPr>
              <a:cxnSpLocks/>
            </p:cNvCxnSpPr>
            <p:nvPr/>
          </p:nvCxnSpPr>
          <p:spPr>
            <a:xfrm>
              <a:off x="2641663" y="3231350"/>
              <a:ext cx="4006025" cy="2876842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A9AE581-C592-4ADB-1D0A-C5103AB989B4}"/>
                </a:ext>
              </a:extLst>
            </p:cNvPr>
            <p:cNvCxnSpPr>
              <a:cxnSpLocks/>
            </p:cNvCxnSpPr>
            <p:nvPr/>
          </p:nvCxnSpPr>
          <p:spPr>
            <a:xfrm>
              <a:off x="3338334" y="3719057"/>
              <a:ext cx="2469391" cy="1777825"/>
            </a:xfrm>
            <a:prstGeom prst="line">
              <a:avLst/>
            </a:prstGeom>
            <a:ln w="762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079452D-11E2-D568-FFE7-E5CE406C6206}"/>
                </a:ext>
              </a:extLst>
            </p:cNvPr>
            <p:cNvSpPr/>
            <p:nvPr/>
          </p:nvSpPr>
          <p:spPr>
            <a:xfrm>
              <a:off x="3152591" y="3508899"/>
              <a:ext cx="439534" cy="439534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1087BE2-8AF5-06F5-C1C2-E42256F33F6C}"/>
                </a:ext>
              </a:extLst>
            </p:cNvPr>
            <p:cNvSpPr/>
            <p:nvPr/>
          </p:nvSpPr>
          <p:spPr>
            <a:xfrm>
              <a:off x="5619566" y="5299599"/>
              <a:ext cx="439534" cy="439534"/>
            </a:xfrm>
            <a:prstGeom prst="ellips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1ABB980-0E6E-1FC1-13B2-B3A223D9C1DF}"/>
              </a:ext>
            </a:extLst>
          </p:cNvPr>
          <p:cNvGrpSpPr/>
          <p:nvPr/>
        </p:nvGrpSpPr>
        <p:grpSpPr>
          <a:xfrm>
            <a:off x="654303" y="1339190"/>
            <a:ext cx="4948424" cy="1154295"/>
            <a:chOff x="654303" y="1339190"/>
            <a:chExt cx="4948424" cy="115429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D1751D-A6A0-A58B-62FE-A009BE721AD0}"/>
                </a:ext>
              </a:extLst>
            </p:cNvPr>
            <p:cNvSpPr txBox="1"/>
            <p:nvPr/>
          </p:nvSpPr>
          <p:spPr>
            <a:xfrm>
              <a:off x="3621858" y="1964624"/>
              <a:ext cx="1598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/>
                <a:t>Crossing (b)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5816AEC-2FCA-8535-7EEE-9CC2DEEB8179}"/>
                </a:ext>
              </a:extLst>
            </p:cNvPr>
            <p:cNvGrpSpPr/>
            <p:nvPr/>
          </p:nvGrpSpPr>
          <p:grpSpPr>
            <a:xfrm>
              <a:off x="654303" y="1339190"/>
              <a:ext cx="4505471" cy="1154295"/>
              <a:chOff x="7674665" y="3865666"/>
              <a:chExt cx="4505471" cy="1154295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6C28E42-13F9-0A8F-BE4B-5DCE94172E77}"/>
                  </a:ext>
                </a:extLst>
              </p:cNvPr>
              <p:cNvSpPr txBox="1"/>
              <p:nvPr/>
            </p:nvSpPr>
            <p:spPr>
              <a:xfrm>
                <a:off x="8007405" y="3865666"/>
                <a:ext cx="41727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/>
                  <a:t>Max Equity - (Slope x Min Assessment)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88541D1-FECE-814B-366D-E28C330B5926}"/>
                  </a:ext>
                </a:extLst>
              </p:cNvPr>
              <p:cNvSpPr txBox="1"/>
              <p:nvPr/>
            </p:nvSpPr>
            <p:spPr>
              <a:xfrm>
                <a:off x="7717364" y="4277670"/>
                <a:ext cx="41727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/>
                  <a:t>40% - (-0.43 x 30%) 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5C80526-F029-27CA-9FEF-D142B57295EF}"/>
                  </a:ext>
                </a:extLst>
              </p:cNvPr>
              <p:cNvSpPr txBox="1"/>
              <p:nvPr/>
            </p:nvSpPr>
            <p:spPr>
              <a:xfrm>
                <a:off x="7674665" y="4650629"/>
                <a:ext cx="41727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/>
                  <a:t>40% + 13% = 53% </a:t>
                </a:r>
              </a:p>
            </p:txBody>
          </p:sp>
        </p:grp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14EF187F-51A8-85CE-AE7B-8AFFBFBCF889}"/>
                </a:ext>
              </a:extLst>
            </p:cNvPr>
            <p:cNvCxnSpPr>
              <a:cxnSpLocks/>
            </p:cNvCxnSpPr>
            <p:nvPr/>
          </p:nvCxnSpPr>
          <p:spPr>
            <a:xfrm>
              <a:off x="3596256" y="2343352"/>
              <a:ext cx="2006471" cy="1241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208E48B-E9AF-58F6-B11C-C433A2EBE9B2}"/>
              </a:ext>
            </a:extLst>
          </p:cNvPr>
          <p:cNvSpPr txBox="1"/>
          <p:nvPr/>
        </p:nvSpPr>
        <p:spPr>
          <a:xfrm>
            <a:off x="7684411" y="1047922"/>
            <a:ext cx="36486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FFFF00"/>
                </a:solidFill>
              </a:rPr>
              <a:t>Yellow values are examples only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092C5F-CE59-317F-123D-6CDEA606A2EB}"/>
              </a:ext>
            </a:extLst>
          </p:cNvPr>
          <p:cNvSpPr txBox="1"/>
          <p:nvPr/>
        </p:nvSpPr>
        <p:spPr>
          <a:xfrm>
            <a:off x="436410" y="3415298"/>
            <a:ext cx="4743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Assuming a linear relationship between the Rating Score and Equity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1478908-59AE-F580-64C2-22184D43E573}"/>
              </a:ext>
            </a:extLst>
          </p:cNvPr>
          <p:cNvSpPr txBox="1"/>
          <p:nvPr/>
        </p:nvSpPr>
        <p:spPr>
          <a:xfrm>
            <a:off x="562733" y="5355932"/>
            <a:ext cx="444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Equity = -</a:t>
            </a:r>
            <a:r>
              <a:rPr lang="en-US" b="1" dirty="0">
                <a:solidFill>
                  <a:srgbClr val="FFFF00"/>
                </a:solidFill>
              </a:rPr>
              <a:t>0.43 </a:t>
            </a:r>
            <a:r>
              <a:rPr lang="en-US" dirty="0"/>
              <a:t>times </a:t>
            </a:r>
            <a:r>
              <a:rPr lang="en-US" b="1" dirty="0">
                <a:solidFill>
                  <a:srgbClr val="FFFF00"/>
                </a:solidFill>
              </a:rPr>
              <a:t>Rating</a:t>
            </a:r>
            <a:r>
              <a:rPr lang="en-US" dirty="0"/>
              <a:t> plus </a:t>
            </a:r>
            <a:r>
              <a:rPr lang="en-US" b="1" dirty="0">
                <a:solidFill>
                  <a:srgbClr val="FFFF00"/>
                </a:solidFill>
              </a:rPr>
              <a:t>53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664F73A-EB73-29D8-72DB-9753DCC5228A}"/>
              </a:ext>
            </a:extLst>
          </p:cNvPr>
          <p:cNvSpPr txBox="1"/>
          <p:nvPr/>
        </p:nvSpPr>
        <p:spPr>
          <a:xfrm>
            <a:off x="346592" y="5802020"/>
            <a:ext cx="4874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For a Rating of </a:t>
            </a:r>
            <a:r>
              <a:rPr lang="en-US" b="1" dirty="0">
                <a:solidFill>
                  <a:srgbClr val="FFFF00"/>
                </a:solidFill>
              </a:rPr>
              <a:t>63</a:t>
            </a:r>
            <a:r>
              <a:rPr lang="en-US" dirty="0"/>
              <a:t>: Equity = -</a:t>
            </a:r>
            <a:r>
              <a:rPr lang="en-US" b="1" dirty="0">
                <a:solidFill>
                  <a:srgbClr val="FFFF00"/>
                </a:solidFill>
              </a:rPr>
              <a:t>0.43</a:t>
            </a:r>
            <a:r>
              <a:rPr lang="en-US" b="1" dirty="0"/>
              <a:t> </a:t>
            </a:r>
            <a:r>
              <a:rPr lang="en-US" dirty="0"/>
              <a:t>x </a:t>
            </a:r>
            <a:r>
              <a:rPr lang="en-US" dirty="0">
                <a:solidFill>
                  <a:srgbClr val="FFFF00"/>
                </a:solidFill>
              </a:rPr>
              <a:t>63</a:t>
            </a:r>
            <a:r>
              <a:rPr lang="en-US" dirty="0"/>
              <a:t> + </a:t>
            </a:r>
            <a:r>
              <a:rPr lang="en-US" dirty="0">
                <a:solidFill>
                  <a:srgbClr val="FFFF00"/>
                </a:solidFill>
              </a:rPr>
              <a:t>53 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= </a:t>
            </a:r>
            <a:r>
              <a:rPr lang="en-US" dirty="0">
                <a:solidFill>
                  <a:srgbClr val="FFFF00"/>
                </a:solidFill>
              </a:rPr>
              <a:t>26%</a:t>
            </a:r>
          </a:p>
          <a:p>
            <a:pPr algn="ctr"/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47995FC-8B61-3077-EDC2-77544092A6AE}"/>
              </a:ext>
            </a:extLst>
          </p:cNvPr>
          <p:cNvGrpSpPr/>
          <p:nvPr/>
        </p:nvGrpSpPr>
        <p:grpSpPr>
          <a:xfrm>
            <a:off x="562733" y="4230108"/>
            <a:ext cx="4441861" cy="932244"/>
            <a:chOff x="593285" y="4415106"/>
            <a:chExt cx="4441861" cy="93224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BC0A3E1-688C-9417-F5F7-99180773DB3D}"/>
                </a:ext>
              </a:extLst>
            </p:cNvPr>
            <p:cNvSpPr txBox="1"/>
            <p:nvPr/>
          </p:nvSpPr>
          <p:spPr>
            <a:xfrm>
              <a:off x="593285" y="4978018"/>
              <a:ext cx="4441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Equity = slope times Rating plus Y crossing</a:t>
              </a: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7EF9ED5-0443-E705-CE4D-9DDF09210E69}"/>
                </a:ext>
              </a:extLst>
            </p:cNvPr>
            <p:cNvGrpSpPr/>
            <p:nvPr/>
          </p:nvGrpSpPr>
          <p:grpSpPr>
            <a:xfrm>
              <a:off x="1431180" y="4415106"/>
              <a:ext cx="2620422" cy="660783"/>
              <a:chOff x="1431180" y="4415106"/>
              <a:chExt cx="2620422" cy="660783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7697149-FE8A-EA80-E3FF-CDB3C59C9604}"/>
                  </a:ext>
                </a:extLst>
              </p:cNvPr>
              <p:cNvSpPr txBox="1"/>
              <p:nvPr/>
            </p:nvSpPr>
            <p:spPr>
              <a:xfrm>
                <a:off x="1838855" y="4415106"/>
                <a:ext cx="19507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Y = mX + B</a:t>
                </a:r>
              </a:p>
            </p:txBody>
          </p: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8F638352-BF55-1600-6B7E-92B5E87BDF6A}"/>
                  </a:ext>
                </a:extLst>
              </p:cNvPr>
              <p:cNvCxnSpPr>
                <a:cxnSpLocks/>
                <a:stCxn id="22" idx="1"/>
              </p:cNvCxnSpPr>
              <p:nvPr/>
            </p:nvCxnSpPr>
            <p:spPr>
              <a:xfrm flipH="1">
                <a:off x="1431180" y="4599772"/>
                <a:ext cx="407675" cy="346204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6278942A-0967-E3C5-31BB-350899A8DA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18860" y="4729685"/>
                <a:ext cx="407675" cy="346204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EEA027FE-9BA0-6372-6A17-7318384891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30372" y="4729685"/>
                <a:ext cx="407675" cy="346204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8D0FED6B-BE3D-F6F0-92E3-41976F8A04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38047" y="4620510"/>
                <a:ext cx="1113555" cy="449479"/>
              </a:xfrm>
              <a:prstGeom prst="straightConnector1">
                <a:avLst/>
              </a:prstGeom>
              <a:ln w="28575">
                <a:solidFill>
                  <a:schemeClr val="tx1">
                    <a:lumMod val="9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0718783F-DC91-3EB1-0515-A03B34C7E32E}"/>
              </a:ext>
            </a:extLst>
          </p:cNvPr>
          <p:cNvSpPr/>
          <p:nvPr/>
        </p:nvSpPr>
        <p:spPr>
          <a:xfrm>
            <a:off x="458037" y="3415298"/>
            <a:ext cx="4711124" cy="2761976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13CF404E-9609-C2C7-38F3-D261A30E8C05}"/>
              </a:ext>
            </a:extLst>
          </p:cNvPr>
          <p:cNvCxnSpPr>
            <a:cxnSpLocks/>
          </p:cNvCxnSpPr>
          <p:nvPr/>
        </p:nvCxnSpPr>
        <p:spPr>
          <a:xfrm rot="5400000">
            <a:off x="9281252" y="2451687"/>
            <a:ext cx="1593944" cy="2291590"/>
          </a:xfrm>
          <a:prstGeom prst="bentConnector2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7D072983-8F9B-707C-41D9-B68109FD1A1E}"/>
              </a:ext>
            </a:extLst>
          </p:cNvPr>
          <p:cNvCxnSpPr>
            <a:cxnSpLocks/>
          </p:cNvCxnSpPr>
          <p:nvPr/>
        </p:nvCxnSpPr>
        <p:spPr>
          <a:xfrm flipH="1">
            <a:off x="6638875" y="2403266"/>
            <a:ext cx="429867" cy="21878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B1CBC092-F4AB-476D-1548-A96CCEE1BE42}"/>
              </a:ext>
            </a:extLst>
          </p:cNvPr>
          <p:cNvCxnSpPr>
            <a:cxnSpLocks/>
          </p:cNvCxnSpPr>
          <p:nvPr/>
        </p:nvCxnSpPr>
        <p:spPr>
          <a:xfrm flipH="1">
            <a:off x="9124483" y="2449530"/>
            <a:ext cx="923098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AF96C83E-3668-22AE-EC94-41D8FC315E32}"/>
              </a:ext>
            </a:extLst>
          </p:cNvPr>
          <p:cNvSpPr txBox="1"/>
          <p:nvPr/>
        </p:nvSpPr>
        <p:spPr>
          <a:xfrm>
            <a:off x="7013751" y="5502860"/>
            <a:ext cx="3301206" cy="923330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Extremes (using </a:t>
            </a:r>
            <a:r>
              <a:rPr lang="en-US" dirty="0">
                <a:solidFill>
                  <a:srgbClr val="FFFF00"/>
                </a:solidFill>
              </a:rPr>
              <a:t>Yellow </a:t>
            </a:r>
            <a:r>
              <a:rPr lang="en-US" dirty="0"/>
              <a:t>Data):</a:t>
            </a:r>
          </a:p>
          <a:p>
            <a:r>
              <a:rPr lang="en-US" dirty="0"/>
              <a:t>For a 100% Score </a:t>
            </a:r>
            <a:r>
              <a:rPr lang="en-US" dirty="0">
                <a:sym typeface="Wingdings" panose="05000000000000000000" pitchFamily="2" charset="2"/>
              </a:rPr>
              <a:t> 10% Equity</a:t>
            </a:r>
          </a:p>
          <a:p>
            <a:r>
              <a:rPr lang="en-US" dirty="0">
                <a:sym typeface="Wingdings" panose="05000000000000000000" pitchFamily="2" charset="2"/>
              </a:rPr>
              <a:t>For a 30% Score    40% Equity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62CEF5-CFEC-9CA8-0289-DA793981C2CA}"/>
              </a:ext>
            </a:extLst>
          </p:cNvPr>
          <p:cNvSpPr/>
          <p:nvPr/>
        </p:nvSpPr>
        <p:spPr>
          <a:xfrm>
            <a:off x="5358678" y="965200"/>
            <a:ext cx="6774403" cy="4320058"/>
          </a:xfrm>
          <a:prstGeom prst="rect">
            <a:avLst/>
          </a:prstGeom>
          <a:noFill/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94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3" grpId="0"/>
      <p:bldP spid="64" grpId="0"/>
      <p:bldP spid="7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E0CA9-375C-C13D-6417-CC5FA5FFB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C519F07E-8939-2FD9-3301-550792AF27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286" r="1"/>
          <a:stretch>
            <a:fillRect/>
          </a:stretch>
        </p:blipFill>
        <p:spPr>
          <a:xfrm>
            <a:off x="4563115" y="1049514"/>
            <a:ext cx="4054929" cy="530683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AAEFEB-E11C-CFA7-FE79-0D895138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46</a:t>
            </a:fld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4A9A4CA7-143C-CA76-30C0-396CBB3BA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9230" y="362477"/>
            <a:ext cx="7184570" cy="576119"/>
          </a:xfrm>
        </p:spPr>
        <p:txBody>
          <a:bodyPr>
            <a:noAutofit/>
          </a:bodyPr>
          <a:lstStyle/>
          <a:p>
            <a:r>
              <a:rPr lang="en-US" sz="3200" dirty="0"/>
              <a:t>The Result…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853736-CCCB-E669-BBCB-214BD41FDC45}"/>
              </a:ext>
            </a:extLst>
          </p:cNvPr>
          <p:cNvSpPr/>
          <p:nvPr/>
        </p:nvSpPr>
        <p:spPr>
          <a:xfrm>
            <a:off x="576947" y="1219878"/>
            <a:ext cx="3657600" cy="5486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Model Parameters used to set equity versus score equation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16D88E-8BE4-683B-910D-1E8F53964628}"/>
              </a:ext>
            </a:extLst>
          </p:cNvPr>
          <p:cNvSpPr/>
          <p:nvPr/>
        </p:nvSpPr>
        <p:spPr>
          <a:xfrm>
            <a:off x="9176658" y="5545743"/>
            <a:ext cx="2377440" cy="5486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Rationalized FMV at the Time of the Evaluation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82FE2A-DF0C-D500-DF56-C66874F038DE}"/>
              </a:ext>
            </a:extLst>
          </p:cNvPr>
          <p:cNvSpPr/>
          <p:nvPr/>
        </p:nvSpPr>
        <p:spPr>
          <a:xfrm>
            <a:off x="576947" y="2120808"/>
            <a:ext cx="3657600" cy="3870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Total Score of 20 Rating Categories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A770E98-0351-7DD2-ED52-F12811DA1D23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8384719" y="5820063"/>
            <a:ext cx="791939" cy="4274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A08B17-687F-BBD4-F35C-087D01B55FFA}"/>
              </a:ext>
            </a:extLst>
          </p:cNvPr>
          <p:cNvSpPr/>
          <p:nvPr/>
        </p:nvSpPr>
        <p:spPr>
          <a:xfrm>
            <a:off x="9176658" y="1192399"/>
            <a:ext cx="2377440" cy="5761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Calculated Equity % Based on Score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F96FDF1-CF0D-0465-17A1-D22AFFAA8F3B}"/>
              </a:ext>
            </a:extLst>
          </p:cNvPr>
          <p:cNvSpPr/>
          <p:nvPr/>
        </p:nvSpPr>
        <p:spPr>
          <a:xfrm>
            <a:off x="576947" y="2663110"/>
            <a:ext cx="3657600" cy="3870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Assumed Investment $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44D2B4-2811-B05B-06AE-F59646FD064A}"/>
              </a:ext>
            </a:extLst>
          </p:cNvPr>
          <p:cNvSpPr/>
          <p:nvPr/>
        </p:nvSpPr>
        <p:spPr>
          <a:xfrm>
            <a:off x="9176658" y="2508850"/>
            <a:ext cx="2377440" cy="5761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Investment $ divided by Equity %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F68ACDA-64BD-E3D3-21D8-65BF928E53DA}"/>
              </a:ext>
            </a:extLst>
          </p:cNvPr>
          <p:cNvSpPr/>
          <p:nvPr/>
        </p:nvSpPr>
        <p:spPr>
          <a:xfrm>
            <a:off x="576947" y="3255883"/>
            <a:ext cx="3657600" cy="3870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Arbitrary Number of Shares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DCD257-9996-8AC6-0DF3-20705A83DB35}"/>
              </a:ext>
            </a:extLst>
          </p:cNvPr>
          <p:cNvSpPr/>
          <p:nvPr/>
        </p:nvSpPr>
        <p:spPr>
          <a:xfrm>
            <a:off x="9176658" y="3293297"/>
            <a:ext cx="2377440" cy="4906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Valuation divided by No. of Shares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6C4CF3-722E-FC39-EED7-E43E2407D428}"/>
              </a:ext>
            </a:extLst>
          </p:cNvPr>
          <p:cNvSpPr/>
          <p:nvPr/>
        </p:nvSpPr>
        <p:spPr>
          <a:xfrm>
            <a:off x="576947" y="3872405"/>
            <a:ext cx="3657600" cy="3870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 Money minus Investment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D6B0A2D-9FE5-A04B-9A28-A24ABCC1CD7A}"/>
              </a:ext>
            </a:extLst>
          </p:cNvPr>
          <p:cNvSpPr/>
          <p:nvPr/>
        </p:nvSpPr>
        <p:spPr>
          <a:xfrm>
            <a:off x="9176658" y="4063563"/>
            <a:ext cx="2377440" cy="5132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Pre-Mony divided by No. of Shares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22249F7-9063-9ADF-5474-CDEDF0558ED5}"/>
              </a:ext>
            </a:extLst>
          </p:cNvPr>
          <p:cNvSpPr/>
          <p:nvPr/>
        </p:nvSpPr>
        <p:spPr>
          <a:xfrm>
            <a:off x="571499" y="4998578"/>
            <a:ext cx="3657600" cy="5761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Typical Values for an Early-Stage Company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F043630-79D9-6043-6119-A015A9092219}"/>
              </a:ext>
            </a:extLst>
          </p:cNvPr>
          <p:cNvCxnSpPr>
            <a:cxnSpLocks/>
          </p:cNvCxnSpPr>
          <p:nvPr/>
        </p:nvCxnSpPr>
        <p:spPr>
          <a:xfrm>
            <a:off x="4169230" y="1515479"/>
            <a:ext cx="68036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2459AB9-18CB-8F2C-AC6C-0E0A318D7064}"/>
              </a:ext>
            </a:extLst>
          </p:cNvPr>
          <p:cNvCxnSpPr>
            <a:cxnSpLocks/>
          </p:cNvCxnSpPr>
          <p:nvPr/>
        </p:nvCxnSpPr>
        <p:spPr>
          <a:xfrm>
            <a:off x="4229099" y="2331909"/>
            <a:ext cx="68036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23458F6-E518-61BB-E79C-DFADB53FCE11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4234547" y="2778224"/>
            <a:ext cx="838198" cy="784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B029DE4-13B8-530A-CA22-0B5F1844DFF5}"/>
              </a:ext>
            </a:extLst>
          </p:cNvPr>
          <p:cNvCxnSpPr>
            <a:cxnSpLocks/>
          </p:cNvCxnSpPr>
          <p:nvPr/>
        </p:nvCxnSpPr>
        <p:spPr>
          <a:xfrm flipV="1">
            <a:off x="4229099" y="3226134"/>
            <a:ext cx="620492" cy="2420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7505CCD-82BC-BC98-C97B-E884C77D6CB6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4234547" y="3928866"/>
            <a:ext cx="1197424" cy="1370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3A03C0A-9426-B146-03D5-FF9C3EBB6D1E}"/>
              </a:ext>
            </a:extLst>
          </p:cNvPr>
          <p:cNvCxnSpPr>
            <a:cxnSpLocks/>
          </p:cNvCxnSpPr>
          <p:nvPr/>
        </p:nvCxnSpPr>
        <p:spPr>
          <a:xfrm>
            <a:off x="4199161" y="5286637"/>
            <a:ext cx="68036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0654A021-1282-C61F-86DC-9A18D3D09D82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6566806" y="1480459"/>
            <a:ext cx="2609852" cy="9965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946C57D-210C-D1BB-93A0-A0DA90F58E35}"/>
              </a:ext>
            </a:extLst>
          </p:cNvPr>
          <p:cNvCxnSpPr>
            <a:cxnSpLocks/>
            <a:stCxn id="27" idx="1"/>
          </p:cNvCxnSpPr>
          <p:nvPr/>
        </p:nvCxnSpPr>
        <p:spPr>
          <a:xfrm flipH="1">
            <a:off x="8354785" y="2796910"/>
            <a:ext cx="821873" cy="1979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8896DF7-5E72-696F-2FA7-374D7FED894A}"/>
              </a:ext>
            </a:extLst>
          </p:cNvPr>
          <p:cNvCxnSpPr>
            <a:cxnSpLocks/>
          </p:cNvCxnSpPr>
          <p:nvPr/>
        </p:nvCxnSpPr>
        <p:spPr>
          <a:xfrm flipH="1" flipV="1">
            <a:off x="8273143" y="3445887"/>
            <a:ext cx="903515" cy="10213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F145D2D-8F14-9A74-DDD3-FEC20B38DFD4}"/>
              </a:ext>
            </a:extLst>
          </p:cNvPr>
          <p:cNvCxnSpPr>
            <a:cxnSpLocks/>
            <a:stCxn id="37" idx="1"/>
          </p:cNvCxnSpPr>
          <p:nvPr/>
        </p:nvCxnSpPr>
        <p:spPr>
          <a:xfrm flipH="1" flipV="1">
            <a:off x="8313963" y="4115858"/>
            <a:ext cx="862695" cy="2043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11E4CBA4-9A42-EA36-F59F-5693B0D56382}"/>
              </a:ext>
            </a:extLst>
          </p:cNvPr>
          <p:cNvSpPr/>
          <p:nvPr/>
        </p:nvSpPr>
        <p:spPr>
          <a:xfrm>
            <a:off x="4790797" y="1192399"/>
            <a:ext cx="543204" cy="85144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8166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24E8B-4DDC-E958-A30B-B38CEE9FF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788BA1-FB58-70B7-E26A-7D52BDCBD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47</a:t>
            </a:fld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8EB6B82-6C70-2952-12BD-3E445FF3C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9230" y="362477"/>
            <a:ext cx="7184570" cy="576119"/>
          </a:xfrm>
        </p:spPr>
        <p:txBody>
          <a:bodyPr>
            <a:noAutofit/>
          </a:bodyPr>
          <a:lstStyle/>
          <a:p>
            <a:r>
              <a:rPr lang="en-US" sz="3200" dirty="0"/>
              <a:t>Putting it all together…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9B9F88-FBCA-F3D7-D5AB-5CBD2357C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" y="1074256"/>
            <a:ext cx="11104880" cy="52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631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76944-A1FD-EF79-0821-F253CA86A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7EAB416A-C428-18E0-E08A-D5AB47B2BE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286" r="1"/>
          <a:stretch>
            <a:fillRect/>
          </a:stretch>
        </p:blipFill>
        <p:spPr>
          <a:xfrm>
            <a:off x="5302793" y="941563"/>
            <a:ext cx="2992849" cy="530683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437B94-2864-78E1-6796-C67EE86D3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48</a:t>
            </a:fld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BA7A135-65F8-0409-F703-03D1229C7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9230" y="362477"/>
            <a:ext cx="7184570" cy="576119"/>
          </a:xfrm>
        </p:spPr>
        <p:txBody>
          <a:bodyPr>
            <a:noAutofit/>
          </a:bodyPr>
          <a:lstStyle/>
          <a:p>
            <a:r>
              <a:rPr lang="en-US" sz="3200" dirty="0"/>
              <a:t>What this means?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17FEB1-9736-CDFE-CE44-3A845B52857E}"/>
              </a:ext>
            </a:extLst>
          </p:cNvPr>
          <p:cNvSpPr/>
          <p:nvPr/>
        </p:nvSpPr>
        <p:spPr>
          <a:xfrm>
            <a:off x="238948" y="938596"/>
            <a:ext cx="4668332" cy="5309803"/>
          </a:xfrm>
          <a:prstGeom prst="rect">
            <a:avLst/>
          </a:prstGeom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b="1" dirty="0"/>
              <a:t>Investor’s Perspective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The company scored 63 out of 100.  If they scored 100, they would have been in great shape and we would have asked for 10% equity (and the company would say No.)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Using our 40, 10, 30 model parameters, we will ask for 26% equity based on their score.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Of course, we will negotiate hard on the other deal terms.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With their requested investment of $500K,  the value of the company after our investment would b $1,934.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This equates to a pre-money valuation of $1,434K.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Are we comfortable in thinking their efforts to date are worth $1,434K?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ECD619-813C-F232-1670-01F5D2849D7E}"/>
              </a:ext>
            </a:extLst>
          </p:cNvPr>
          <p:cNvSpPr/>
          <p:nvPr/>
        </p:nvSpPr>
        <p:spPr>
          <a:xfrm>
            <a:off x="8691155" y="955041"/>
            <a:ext cx="2992849" cy="5313678"/>
          </a:xfrm>
          <a:prstGeom prst="rect">
            <a:avLst/>
          </a:prstGeom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dirty="0"/>
              <a:t>Company’s Thoughts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We didn't do a 409A but we think this model will be defensible to the IRS if ever asked.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We are an early-stage company with few comparables that would be useful in a 409A study.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We believe we can use the discount factors shown to set our option price now at $.05, well before seeking an outside investment.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We will raise it to $.15 after we receive funding.</a:t>
            </a:r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34C7AA4D-3AC5-BA82-7212-9226480ACDFD}"/>
              </a:ext>
            </a:extLst>
          </p:cNvPr>
          <p:cNvSpPr/>
          <p:nvPr/>
        </p:nvSpPr>
        <p:spPr>
          <a:xfrm>
            <a:off x="4795521" y="985520"/>
            <a:ext cx="589280" cy="3139440"/>
          </a:xfrm>
          <a:prstGeom prst="lef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5E33ED79-D74D-AF4C-F0B6-6BACA21EDBD9}"/>
              </a:ext>
            </a:extLst>
          </p:cNvPr>
          <p:cNvSpPr/>
          <p:nvPr/>
        </p:nvSpPr>
        <p:spPr>
          <a:xfrm flipH="1">
            <a:off x="8228149" y="4428889"/>
            <a:ext cx="589280" cy="1768108"/>
          </a:xfrm>
          <a:prstGeom prst="lef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56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CE027-BC52-4838-85D1-B8C5CEC4A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Who are the Others, With What, and When?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14CC72-4FF5-410E-895D-4B16A102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5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8EC2F9-DCCA-1F31-88E4-D982E79E6F73}"/>
              </a:ext>
            </a:extLst>
          </p:cNvPr>
          <p:cNvSpPr txBox="1"/>
          <p:nvPr/>
        </p:nvSpPr>
        <p:spPr>
          <a:xfrm>
            <a:off x="886968" y="915130"/>
            <a:ext cx="56154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You!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Co-Founders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Later Founders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Key Employees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First Wave Employees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Later Employees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Part-Timers (1099ers)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Consultants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Advisors (Boards)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Mentors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Partners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Service Providers </a:t>
            </a:r>
            <a:r>
              <a:rPr lang="en-US" sz="1600" dirty="0"/>
              <a:t>(Mkting, Finance, Attorneys, etc.)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Influencers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Goods &amp; Services Providers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Investors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D156CD-2565-8378-A61A-958C12A5A375}"/>
              </a:ext>
            </a:extLst>
          </p:cNvPr>
          <p:cNvSpPr txBox="1"/>
          <p:nvPr/>
        </p:nvSpPr>
        <p:spPr>
          <a:xfrm>
            <a:off x="7762240" y="1469127"/>
            <a:ext cx="4226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en-US" sz="2400" dirty="0"/>
              <a:t>Cash Now and/or Later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Common Stock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Preferred Stock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Restricted Stock Shares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Restricted Stock Units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Qualified Options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Non-Qualified Options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Warrants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Debt Instruments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Promises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D68576-E294-05ED-48AB-D10B0A8FB4BF}"/>
              </a:ext>
            </a:extLst>
          </p:cNvPr>
          <p:cNvGrpSpPr/>
          <p:nvPr/>
        </p:nvGrpSpPr>
        <p:grpSpPr>
          <a:xfrm>
            <a:off x="4734561" y="2052318"/>
            <a:ext cx="2306320" cy="2306320"/>
            <a:chOff x="4511040" y="2321593"/>
            <a:chExt cx="2306320" cy="2306320"/>
          </a:xfrm>
        </p:grpSpPr>
        <p:sp>
          <p:nvSpPr>
            <p:cNvPr id="18" name="Arrow: Left-Right 17">
              <a:extLst>
                <a:ext uri="{FF2B5EF4-FFF2-40B4-BE49-F238E27FC236}">
                  <a16:creationId xmlns:a16="http://schemas.microsoft.com/office/drawing/2014/main" id="{86B95163-1C3C-AC40-C3F4-3665715281A3}"/>
                </a:ext>
              </a:extLst>
            </p:cNvPr>
            <p:cNvSpPr/>
            <p:nvPr/>
          </p:nvSpPr>
          <p:spPr>
            <a:xfrm>
              <a:off x="4511040" y="3312192"/>
              <a:ext cx="2306320" cy="325120"/>
            </a:xfrm>
            <a:prstGeom prst="left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5AB6613F-DCED-DBEA-FD62-54A6702DF5C6}"/>
                </a:ext>
              </a:extLst>
            </p:cNvPr>
            <p:cNvSpPr/>
            <p:nvPr/>
          </p:nvSpPr>
          <p:spPr>
            <a:xfrm rot="16200000">
              <a:off x="4511040" y="3312193"/>
              <a:ext cx="2306320" cy="325120"/>
            </a:xfrm>
            <a:prstGeom prst="left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0D52BB9-727B-0C2D-2002-94D58B72A1A2}"/>
              </a:ext>
            </a:extLst>
          </p:cNvPr>
          <p:cNvGrpSpPr/>
          <p:nvPr/>
        </p:nvGrpSpPr>
        <p:grpSpPr>
          <a:xfrm rot="2700000">
            <a:off x="4744721" y="2052319"/>
            <a:ext cx="2306320" cy="2306320"/>
            <a:chOff x="4511040" y="2321593"/>
            <a:chExt cx="2306320" cy="2306320"/>
          </a:xfrm>
        </p:grpSpPr>
        <p:sp>
          <p:nvSpPr>
            <p:cNvPr id="29" name="Arrow: Left-Right 28">
              <a:extLst>
                <a:ext uri="{FF2B5EF4-FFF2-40B4-BE49-F238E27FC236}">
                  <a16:creationId xmlns:a16="http://schemas.microsoft.com/office/drawing/2014/main" id="{486B2181-C393-351A-8F73-B26166BBC048}"/>
                </a:ext>
              </a:extLst>
            </p:cNvPr>
            <p:cNvSpPr/>
            <p:nvPr/>
          </p:nvSpPr>
          <p:spPr>
            <a:xfrm>
              <a:off x="4511040" y="3312192"/>
              <a:ext cx="2306320" cy="325120"/>
            </a:xfrm>
            <a:prstGeom prst="leftRight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Arrow: Left-Right 29">
              <a:extLst>
                <a:ext uri="{FF2B5EF4-FFF2-40B4-BE49-F238E27FC236}">
                  <a16:creationId xmlns:a16="http://schemas.microsoft.com/office/drawing/2014/main" id="{FCE9A5D4-004C-7EF2-0F12-D11D34BB9C56}"/>
                </a:ext>
              </a:extLst>
            </p:cNvPr>
            <p:cNvSpPr/>
            <p:nvPr/>
          </p:nvSpPr>
          <p:spPr>
            <a:xfrm rot="16200000">
              <a:off x="4511040" y="3312193"/>
              <a:ext cx="2306320" cy="325120"/>
            </a:xfrm>
            <a:prstGeom prst="leftRight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7489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A916C-64EB-1639-4F8C-7DFA2BB5C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7DF5-8975-E563-4148-BF696424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Commitments Will Vary…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53E7C9-054A-ABFC-220F-AAA6EED54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24E376-A461-3281-CAC3-49DD8BA24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" y="938596"/>
            <a:ext cx="10112829" cy="52336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C3F10B-591D-7297-92D9-F69CF222EE69}"/>
              </a:ext>
            </a:extLst>
          </p:cNvPr>
          <p:cNvSpPr txBox="1"/>
          <p:nvPr/>
        </p:nvSpPr>
        <p:spPr>
          <a:xfrm>
            <a:off x="4713512" y="1145383"/>
            <a:ext cx="138248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Cofounders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75F37D-D4D5-5561-202D-08696700E064}"/>
              </a:ext>
            </a:extLst>
          </p:cNvPr>
          <p:cNvSpPr txBox="1"/>
          <p:nvPr/>
        </p:nvSpPr>
        <p:spPr>
          <a:xfrm>
            <a:off x="1891501" y="4900954"/>
            <a:ext cx="112384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Later Founders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98E422-00BD-480E-BBA0-E3AAA37EA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4" t="2049" r="22228" b="90894"/>
          <a:stretch>
            <a:fillRect/>
          </a:stretch>
        </p:blipFill>
        <p:spPr>
          <a:xfrm>
            <a:off x="9018814" y="960717"/>
            <a:ext cx="2133600" cy="3693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087677-4B7E-6449-DD97-F48FF9839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4" t="2049" r="22228" b="90894"/>
          <a:stretch>
            <a:fillRect/>
          </a:stretch>
        </p:blipFill>
        <p:spPr>
          <a:xfrm>
            <a:off x="6770914" y="1045811"/>
            <a:ext cx="2133600" cy="3693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C873EFF-A082-BC34-0D72-AFBEDE64A0BE}"/>
              </a:ext>
            </a:extLst>
          </p:cNvPr>
          <p:cNvSpPr txBox="1"/>
          <p:nvPr/>
        </p:nvSpPr>
        <p:spPr>
          <a:xfrm>
            <a:off x="6770914" y="5627523"/>
            <a:ext cx="17961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Early Employees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6246E1-E186-78EF-60B5-C16EA451D908}"/>
              </a:ext>
            </a:extLst>
          </p:cNvPr>
          <p:cNvSpPr txBox="1"/>
          <p:nvPr/>
        </p:nvSpPr>
        <p:spPr>
          <a:xfrm>
            <a:off x="9028502" y="3244334"/>
            <a:ext cx="148307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Everyone Else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6AD53A-07D3-063A-E496-82F1849ABD11}"/>
              </a:ext>
            </a:extLst>
          </p:cNvPr>
          <p:cNvSpPr txBox="1"/>
          <p:nvPr/>
        </p:nvSpPr>
        <p:spPr>
          <a:xfrm>
            <a:off x="651944" y="1289726"/>
            <a:ext cx="123955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Mentors &amp; Advisors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1F6D05-9DA8-4BF2-11C0-72BBA1D0E8CE}"/>
              </a:ext>
            </a:extLst>
          </p:cNvPr>
          <p:cNvSpPr txBox="1"/>
          <p:nvPr/>
        </p:nvSpPr>
        <p:spPr>
          <a:xfrm>
            <a:off x="7119258" y="875043"/>
            <a:ext cx="4147456" cy="41468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32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>So should compensation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4E0DBC-EFB5-F063-5CC7-CFA0CD67F40A}"/>
              </a:ext>
            </a:extLst>
          </p:cNvPr>
          <p:cNvSpPr txBox="1"/>
          <p:nvPr/>
        </p:nvSpPr>
        <p:spPr>
          <a:xfrm>
            <a:off x="4572000" y="4577788"/>
            <a:ext cx="1944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Rocks, sharks, shallow, or deep?</a:t>
            </a:r>
          </a:p>
        </p:txBody>
      </p:sp>
    </p:spTree>
    <p:extLst>
      <p:ext uri="{BB962C8B-B14F-4D97-AF65-F5344CB8AC3E}">
        <p14:creationId xmlns:p14="http://schemas.microsoft.com/office/powerpoint/2010/main" val="487007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AF6B3-BA80-6CAF-5E3F-119B001BB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9EA6A-1C6B-F466-04A5-07405D0BE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Biggest Mistake (by far!)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12EF19-5198-705D-5CDE-81107EE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7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9A3FF9-630D-382D-68D8-CACA4F66E017}"/>
              </a:ext>
            </a:extLst>
          </p:cNvPr>
          <p:cNvSpPr txBox="1"/>
          <p:nvPr/>
        </p:nvSpPr>
        <p:spPr>
          <a:xfrm>
            <a:off x="1212088" y="988437"/>
            <a:ext cx="4955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Making verbal promises!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270564-018D-36C9-5D2F-3DB57144EAEA}"/>
              </a:ext>
            </a:extLst>
          </p:cNvPr>
          <p:cNvSpPr txBox="1"/>
          <p:nvPr/>
        </p:nvSpPr>
        <p:spPr>
          <a:xfrm>
            <a:off x="670560" y="1488195"/>
            <a:ext cx="596392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We all will be rich!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I’ll give you stock options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I’ll give you X% of the company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We have the same goals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Join now, we will make up $ later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There will be just a few of us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A handshake is all we need now, trust me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 will treat everyone equally and fairly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 feel confident we will “go public”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863363-47B5-8158-9D44-A1D511661B23}"/>
              </a:ext>
            </a:extLst>
          </p:cNvPr>
          <p:cNvSpPr txBox="1"/>
          <p:nvPr/>
        </p:nvSpPr>
        <p:spPr>
          <a:xfrm>
            <a:off x="6888480" y="988437"/>
            <a:ext cx="422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Second Biggest Mistake…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E5676D-DA8A-9B07-B791-39E6B856C0E4}"/>
              </a:ext>
            </a:extLst>
          </p:cNvPr>
          <p:cNvSpPr txBox="1"/>
          <p:nvPr/>
        </p:nvSpPr>
        <p:spPr>
          <a:xfrm>
            <a:off x="5994400" y="1488195"/>
            <a:ext cx="44094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200" b="1" dirty="0"/>
              <a:t>Believing that others are as…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200" dirty="0"/>
              <a:t>Passionate about the business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200" dirty="0"/>
              <a:t>Convinced of its success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200" dirty="0"/>
              <a:t>Patient for outcomes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200" dirty="0"/>
              <a:t>Committed to the business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2200" dirty="0"/>
              <a:t>Willing to make sacrifices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4C1F1461-0389-7F99-97E2-A9342C65051B}"/>
              </a:ext>
            </a:extLst>
          </p:cNvPr>
          <p:cNvSpPr/>
          <p:nvPr/>
        </p:nvSpPr>
        <p:spPr>
          <a:xfrm>
            <a:off x="9659620" y="2034092"/>
            <a:ext cx="543560" cy="2263588"/>
          </a:xfrm>
          <a:prstGeom prst="rightBrace">
            <a:avLst>
              <a:gd name="adj1" fmla="val 8333"/>
              <a:gd name="adj2" fmla="val 50539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B714C3-092E-773E-54D4-41BA4202AD9D}"/>
              </a:ext>
            </a:extLst>
          </p:cNvPr>
          <p:cNvSpPr txBox="1"/>
          <p:nvPr/>
        </p:nvSpPr>
        <p:spPr>
          <a:xfrm>
            <a:off x="9745980" y="2939052"/>
            <a:ext cx="254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as YOU are.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6A25DB-7A4C-DF16-CC9A-E4761D79EA38}"/>
              </a:ext>
            </a:extLst>
          </p:cNvPr>
          <p:cNvSpPr txBox="1"/>
          <p:nvPr/>
        </p:nvSpPr>
        <p:spPr>
          <a:xfrm>
            <a:off x="6545580" y="4750626"/>
            <a:ext cx="3200400" cy="110799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/>
              <a:t>Always remember: </a:t>
            </a:r>
          </a:p>
          <a:p>
            <a:pPr algn="ctr"/>
            <a:r>
              <a:rPr lang="en-US" sz="2200" i="1" dirty="0"/>
              <a:t>“They are not you,</a:t>
            </a:r>
          </a:p>
          <a:p>
            <a:pPr algn="ctr"/>
            <a:r>
              <a:rPr lang="en-US" sz="2200" i="1" dirty="0"/>
              <a:t>do not expect them to be.”</a:t>
            </a:r>
          </a:p>
        </p:txBody>
      </p:sp>
    </p:spTree>
    <p:extLst>
      <p:ext uri="{BB962C8B-B14F-4D97-AF65-F5344CB8AC3E}">
        <p14:creationId xmlns:p14="http://schemas.microsoft.com/office/powerpoint/2010/main" val="36779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9905A-009E-78DE-B161-D6E5FA76B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AFC8E-38F6-C9E1-E066-58451290E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Third Biggest Mistake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24D9F7-1D49-C153-79F4-C3F2006B1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8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980FFD-6006-C84C-C97C-7E9485411387}"/>
              </a:ext>
            </a:extLst>
          </p:cNvPr>
          <p:cNvSpPr txBox="1"/>
          <p:nvPr/>
        </p:nvSpPr>
        <p:spPr>
          <a:xfrm>
            <a:off x="754888" y="910997"/>
            <a:ext cx="5209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Not having a vesting schedule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13205D-0A41-7748-65C7-F11B0C40F438}"/>
              </a:ext>
            </a:extLst>
          </p:cNvPr>
          <p:cNvSpPr txBox="1"/>
          <p:nvPr/>
        </p:nvSpPr>
        <p:spPr>
          <a:xfrm>
            <a:off x="2692654" y="1479298"/>
            <a:ext cx="717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 should be based on results not efforts or only time.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B9A418-B9A7-5886-6F7D-6BADE57107C0}"/>
              </a:ext>
            </a:extLst>
          </p:cNvPr>
          <p:cNvSpPr txBox="1"/>
          <p:nvPr/>
        </p:nvSpPr>
        <p:spPr>
          <a:xfrm>
            <a:off x="1433068" y="2039417"/>
            <a:ext cx="969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 is not unusual.</a:t>
            </a:r>
          </a:p>
          <a:p>
            <a:pPr algn="ctr"/>
            <a:r>
              <a:rPr lang="en-US" sz="2400" i="1" dirty="0"/>
              <a:t>Do companies pay employees their annual salaries in advance, assuming they will show up and do what is expected?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7A6732-F84A-1872-A785-0927BE2CEFB8}"/>
              </a:ext>
            </a:extLst>
          </p:cNvPr>
          <p:cNvSpPr txBox="1"/>
          <p:nvPr/>
        </p:nvSpPr>
        <p:spPr>
          <a:xfrm>
            <a:off x="849884" y="3781589"/>
            <a:ext cx="43891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i="1" u="sng" dirty="0"/>
              <a:t>You have every right to expect others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To do what they were hired to do,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 an acceptable time frame,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Ethically, and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With high quality.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C95664-0DDD-9490-B2E5-309E7479826E}"/>
              </a:ext>
            </a:extLst>
          </p:cNvPr>
          <p:cNvSpPr txBox="1"/>
          <p:nvPr/>
        </p:nvSpPr>
        <p:spPr>
          <a:xfrm>
            <a:off x="7086600" y="3781589"/>
            <a:ext cx="4683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i="1" u="sng" dirty="0"/>
              <a:t>In return, they should expect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To be treated with dignity and respect,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Listened to, and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Be fairly compensated for their efforts,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 a healthy and trusting environment.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D9F581-BA57-1DD6-C400-4D8B43C4F04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273" y="3895423"/>
            <a:ext cx="2209293" cy="171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0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DC6F6-592E-D352-526A-0297A3745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8DB6C-1C2E-9552-5468-CEFB2052C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216" y="362477"/>
            <a:ext cx="8482584" cy="576119"/>
          </a:xfrm>
        </p:spPr>
        <p:txBody>
          <a:bodyPr>
            <a:noAutofit/>
          </a:bodyPr>
          <a:lstStyle/>
          <a:p>
            <a:r>
              <a:rPr lang="en-US" sz="3200" dirty="0"/>
              <a:t>Methods of Compensation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CB4D53-BA4E-0288-02D5-29AEA1FC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28D3-48BD-4648-9818-9E78F593EEE9}" type="slidenum">
              <a:rPr lang="en-US" smtClean="0"/>
              <a:t>9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2C62F0-BD1A-9D3B-2574-E940D19AB26C}"/>
              </a:ext>
            </a:extLst>
          </p:cNvPr>
          <p:cNvSpPr txBox="1"/>
          <p:nvPr/>
        </p:nvSpPr>
        <p:spPr>
          <a:xfrm>
            <a:off x="1645920" y="1860010"/>
            <a:ext cx="7281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Cash: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EAF592-6BCB-D655-AC47-6C9F7D3835A7}"/>
              </a:ext>
            </a:extLst>
          </p:cNvPr>
          <p:cNvSpPr txBox="1"/>
          <p:nvPr/>
        </p:nvSpPr>
        <p:spPr>
          <a:xfrm>
            <a:off x="2574036" y="1881455"/>
            <a:ext cx="9239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Always in short supply (on-hand, grants, awards, F&amp;F, loans)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6F8A5A-1507-68C6-6439-8662CDBB6D91}"/>
              </a:ext>
            </a:extLst>
          </p:cNvPr>
          <p:cNvSpPr txBox="1"/>
          <p:nvPr/>
        </p:nvSpPr>
        <p:spPr>
          <a:xfrm>
            <a:off x="1645920" y="2702560"/>
            <a:ext cx="218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Equity: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160598-BF0D-195F-7A85-D2DB513029FF}"/>
              </a:ext>
            </a:extLst>
          </p:cNvPr>
          <p:cNvSpPr txBox="1"/>
          <p:nvPr/>
        </p:nvSpPr>
        <p:spPr>
          <a:xfrm>
            <a:off x="2275840" y="3180080"/>
            <a:ext cx="8056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SAFE</a:t>
            </a:r>
            <a:r>
              <a:rPr lang="en-US" sz="2400" dirty="0"/>
              <a:t> (Simple Agreement for Future Equity):  Really only a promise for equity later.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2D21C-BF66-D4C2-0952-5B87851251C2}"/>
              </a:ext>
            </a:extLst>
          </p:cNvPr>
          <p:cNvSpPr txBox="1"/>
          <p:nvPr/>
        </p:nvSpPr>
        <p:spPr>
          <a:xfrm>
            <a:off x="2275840" y="4167429"/>
            <a:ext cx="7437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Convertible Note</a:t>
            </a:r>
            <a:r>
              <a:rPr lang="en-US" sz="2400" dirty="0"/>
              <a:t>:  Really a debt instrument, with plans to pay back with stock “later.”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4868DA-A1CA-4B78-4C8D-D52939254212}"/>
              </a:ext>
            </a:extLst>
          </p:cNvPr>
          <p:cNvSpPr txBox="1"/>
          <p:nvPr/>
        </p:nvSpPr>
        <p:spPr>
          <a:xfrm>
            <a:off x="2275840" y="5154778"/>
            <a:ext cx="767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Stock</a:t>
            </a:r>
            <a:r>
              <a:rPr lang="en-US" sz="2400" dirty="0"/>
              <a:t>: Either outright now or later or right to buy it later.  Lots of variations, with lots of pros and cons.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7DE6E-C31D-E11E-04AE-4E547E44B171}"/>
              </a:ext>
            </a:extLst>
          </p:cNvPr>
          <p:cNvSpPr txBox="1"/>
          <p:nvPr/>
        </p:nvSpPr>
        <p:spPr>
          <a:xfrm>
            <a:off x="635000" y="1011255"/>
            <a:ext cx="3281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Some Combination:</a:t>
            </a:r>
          </a:p>
        </p:txBody>
      </p:sp>
    </p:spTree>
    <p:extLst>
      <p:ext uri="{BB962C8B-B14F-4D97-AF65-F5344CB8AC3E}">
        <p14:creationId xmlns:p14="http://schemas.microsoft.com/office/powerpoint/2010/main" val="493432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49053</TotalTime>
  <Words>4824</Words>
  <Application>Microsoft Office PowerPoint</Application>
  <PresentationFormat>Widescreen</PresentationFormat>
  <Paragraphs>1000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Aptos</vt:lpstr>
      <vt:lpstr>Aptos Narrow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Who I Am and Not!</vt:lpstr>
      <vt:lpstr>The Challenge…</vt:lpstr>
      <vt:lpstr>Finding the Right Mix</vt:lpstr>
      <vt:lpstr>Who are the Others, With What, and When?  </vt:lpstr>
      <vt:lpstr>Commitments Will Vary…  </vt:lpstr>
      <vt:lpstr>Biggest Mistake (by far!)</vt:lpstr>
      <vt:lpstr>Third Biggest Mistake</vt:lpstr>
      <vt:lpstr>Methods of Compensation</vt:lpstr>
      <vt:lpstr>Who Gets What Choices</vt:lpstr>
      <vt:lpstr>Share (Equity) Variations</vt:lpstr>
      <vt:lpstr>Allowable “Legal” Variations</vt:lpstr>
      <vt:lpstr>Who Commonly Gets What (In General)</vt:lpstr>
      <vt:lpstr>Share Details</vt:lpstr>
      <vt:lpstr>How Much for Whom?</vt:lpstr>
      <vt:lpstr>Award Ranges*</vt:lpstr>
      <vt:lpstr>Attach “Strings” </vt:lpstr>
      <vt:lpstr>Time-Based Vesting</vt:lpstr>
      <vt:lpstr>409A Valuation</vt:lpstr>
      <vt:lpstr>409A Valuation Sample</vt:lpstr>
      <vt:lpstr>Stock Options vs Restricted Stock</vt:lpstr>
      <vt:lpstr>Add Performance to Time</vt:lpstr>
      <vt:lpstr>Simple Example</vt:lpstr>
      <vt:lpstr>Multiple Goals per Period</vt:lpstr>
      <vt:lpstr>Goal Form</vt:lpstr>
      <vt:lpstr>Goals Established</vt:lpstr>
      <vt:lpstr>Earned and Graded</vt:lpstr>
      <vt:lpstr>Putting it all Together #1 (example) </vt:lpstr>
      <vt:lpstr>Putting it all Together #2 (example) </vt:lpstr>
      <vt:lpstr>Flexible &amp; Versatile Approach </vt:lpstr>
      <vt:lpstr>Another Compensation Approach</vt:lpstr>
      <vt:lpstr>Convertible Note</vt:lpstr>
      <vt:lpstr>Equity in lieu of Efforts Convertible Note</vt:lpstr>
      <vt:lpstr>Equity in lieu of Efforts Convertible Note</vt:lpstr>
      <vt:lpstr>So…</vt:lpstr>
      <vt:lpstr>So…</vt:lpstr>
      <vt:lpstr>CxO-Atlas Compensation and RelatedValuation Articles</vt:lpstr>
      <vt:lpstr>CxO-Atlas Website Article Organization</vt:lpstr>
      <vt:lpstr>Finding  Articles</vt:lpstr>
      <vt:lpstr>“My” Valuation and FMV Calculation Method </vt:lpstr>
      <vt:lpstr>My “Non-Legal” Valuation Method</vt:lpstr>
      <vt:lpstr>Company Position Factors</vt:lpstr>
      <vt:lpstr>Equity for a Given Assessment</vt:lpstr>
      <vt:lpstr>Equity Calculation Example</vt:lpstr>
      <vt:lpstr>Determining the Relationship</vt:lpstr>
      <vt:lpstr>The Result…</vt:lpstr>
      <vt:lpstr>Putting it all together…</vt:lpstr>
      <vt:lpstr>What this means?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Berger</dc:creator>
  <cp:lastModifiedBy>Tom Berger</cp:lastModifiedBy>
  <cp:revision>380</cp:revision>
  <cp:lastPrinted>2026-08-07T11:28:54Z</cp:lastPrinted>
  <dcterms:created xsi:type="dcterms:W3CDTF">2018-05-18T21:01:25Z</dcterms:created>
  <dcterms:modified xsi:type="dcterms:W3CDTF">2026-08-22T14:12:36Z</dcterms:modified>
</cp:coreProperties>
</file>