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06" r:id="rId2"/>
    <p:sldId id="434" r:id="rId3"/>
    <p:sldId id="423" r:id="rId4"/>
    <p:sldId id="408" r:id="rId5"/>
    <p:sldId id="420" r:id="rId6"/>
    <p:sldId id="333" r:id="rId7"/>
    <p:sldId id="332" r:id="rId8"/>
    <p:sldId id="418" r:id="rId9"/>
    <p:sldId id="419" r:id="rId10"/>
    <p:sldId id="416" r:id="rId11"/>
    <p:sldId id="415" r:id="rId12"/>
    <p:sldId id="339" r:id="rId13"/>
    <p:sldId id="422" r:id="rId14"/>
    <p:sldId id="410" r:id="rId15"/>
    <p:sldId id="411" r:id="rId16"/>
    <p:sldId id="317" r:id="rId17"/>
    <p:sldId id="424" r:id="rId18"/>
    <p:sldId id="307" r:id="rId19"/>
    <p:sldId id="310" r:id="rId20"/>
    <p:sldId id="425" r:id="rId21"/>
    <p:sldId id="313" r:id="rId22"/>
    <p:sldId id="426" r:id="rId23"/>
    <p:sldId id="427" r:id="rId24"/>
    <p:sldId id="412" r:id="rId25"/>
    <p:sldId id="430" r:id="rId26"/>
    <p:sldId id="431" r:id="rId27"/>
    <p:sldId id="432" r:id="rId28"/>
    <p:sldId id="433" r:id="rId29"/>
    <p:sldId id="318" r:id="rId30"/>
    <p:sldId id="413" r:id="rId31"/>
    <p:sldId id="312" r:id="rId32"/>
    <p:sldId id="330" r:id="rId33"/>
    <p:sldId id="349"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9" autoAdjust="0"/>
    <p:restoredTop sz="93856" autoAdjust="0"/>
  </p:normalViewPr>
  <p:slideViewPr>
    <p:cSldViewPr snapToGrid="0">
      <p:cViewPr varScale="1">
        <p:scale>
          <a:sx n="66" d="100"/>
          <a:sy n="66" d="100"/>
        </p:scale>
        <p:origin x="2285" y="278"/>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4099"/>
    </p:cViewPr>
  </p:sorterViewPr>
  <p:notesViewPr>
    <p:cSldViewPr snapToGrid="0">
      <p:cViewPr varScale="1">
        <p:scale>
          <a:sx n="57" d="100"/>
          <a:sy n="57" d="100"/>
        </p:scale>
        <p:origin x="471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BCB3-0186-4FCB-94B5-0AD3A6C48A36}"/>
              </a:ext>
            </a:extLst>
          </p:cNvPr>
          <p:cNvSpPr>
            <a:spLocks noGrp="1"/>
          </p:cNvSpPr>
          <p:nvPr>
            <p:ph type="hdr" sz="quarter"/>
          </p:nvPr>
        </p:nvSpPr>
        <p:spPr>
          <a:xfrm>
            <a:off x="1" y="0"/>
            <a:ext cx="3169196" cy="481370"/>
          </a:xfrm>
          <a:prstGeom prst="rect">
            <a:avLst/>
          </a:prstGeom>
        </p:spPr>
        <p:txBody>
          <a:bodyPr vert="horz" lIns="95107" tIns="47553" rIns="95107" bIns="47553" rtlCol="0"/>
          <a:lstStyle>
            <a:lvl1pPr algn="l">
              <a:defRPr sz="1200"/>
            </a:lvl1pPr>
          </a:lstStyle>
          <a:p>
            <a:r>
              <a:rPr lang="en-US"/>
              <a:t>Negative Thinking to Avoid Negative Results</a:t>
            </a:r>
            <a:endParaRPr lang="en-US" dirty="0"/>
          </a:p>
        </p:txBody>
      </p:sp>
      <p:sp>
        <p:nvSpPr>
          <p:cNvPr id="3" name="Date Placeholder 2">
            <a:extLst>
              <a:ext uri="{FF2B5EF4-FFF2-40B4-BE49-F238E27FC236}">
                <a16:creationId xmlns:a16="http://schemas.microsoft.com/office/drawing/2014/main" id="{3123385B-B65E-4750-8D49-3CEF912FB580}"/>
              </a:ext>
            </a:extLst>
          </p:cNvPr>
          <p:cNvSpPr>
            <a:spLocks noGrp="1"/>
          </p:cNvSpPr>
          <p:nvPr>
            <p:ph type="dt" sz="quarter" idx="1"/>
          </p:nvPr>
        </p:nvSpPr>
        <p:spPr>
          <a:xfrm>
            <a:off x="4144334" y="0"/>
            <a:ext cx="3169196" cy="481370"/>
          </a:xfrm>
          <a:prstGeom prst="rect">
            <a:avLst/>
          </a:prstGeom>
        </p:spPr>
        <p:txBody>
          <a:bodyPr vert="horz" lIns="95107" tIns="47553" rIns="95107" bIns="47553"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EA93D309-DC6F-4FD8-8427-C8337C417DCB}"/>
              </a:ext>
            </a:extLst>
          </p:cNvPr>
          <p:cNvSpPr>
            <a:spLocks noGrp="1"/>
          </p:cNvSpPr>
          <p:nvPr>
            <p:ph type="ftr" sz="quarter" idx="2"/>
          </p:nvPr>
        </p:nvSpPr>
        <p:spPr>
          <a:xfrm>
            <a:off x="1" y="9119831"/>
            <a:ext cx="3169196" cy="481370"/>
          </a:xfrm>
          <a:prstGeom prst="rect">
            <a:avLst/>
          </a:prstGeom>
        </p:spPr>
        <p:txBody>
          <a:bodyPr vert="horz" lIns="95107" tIns="47553" rIns="95107" bIns="47553" rtlCol="0" anchor="b"/>
          <a:lstStyle>
            <a:lvl1pPr algn="l">
              <a:defRPr sz="1200"/>
            </a:lvl1pPr>
          </a:lstStyle>
          <a:p>
            <a:r>
              <a:rPr lang="en-US" dirty="0"/>
              <a:t>RDK Consulting, Inc. (c)</a:t>
            </a:r>
          </a:p>
        </p:txBody>
      </p:sp>
      <p:sp>
        <p:nvSpPr>
          <p:cNvPr id="5" name="Slide Number Placeholder 4">
            <a:extLst>
              <a:ext uri="{FF2B5EF4-FFF2-40B4-BE49-F238E27FC236}">
                <a16:creationId xmlns:a16="http://schemas.microsoft.com/office/drawing/2014/main" id="{48173A05-3758-4C06-8213-25BFFB7099AB}"/>
              </a:ext>
            </a:extLst>
          </p:cNvPr>
          <p:cNvSpPr>
            <a:spLocks noGrp="1"/>
          </p:cNvSpPr>
          <p:nvPr>
            <p:ph type="sldNum" sz="quarter" idx="3"/>
          </p:nvPr>
        </p:nvSpPr>
        <p:spPr>
          <a:xfrm>
            <a:off x="4144334" y="9119831"/>
            <a:ext cx="3169196" cy="481370"/>
          </a:xfrm>
          <a:prstGeom prst="rect">
            <a:avLst/>
          </a:prstGeom>
        </p:spPr>
        <p:txBody>
          <a:bodyPr vert="horz" lIns="95107" tIns="47553" rIns="95107" bIns="47553" rtlCol="0" anchor="b"/>
          <a:lstStyle>
            <a:lvl1pPr algn="r">
              <a:defRPr sz="1200"/>
            </a:lvl1pPr>
          </a:lstStyle>
          <a:p>
            <a:fld id="{5FBAB9DD-4CA7-4471-ABB2-B083B7E4F1F4}" type="slidenum">
              <a:rPr lang="en-US" smtClean="0"/>
              <a:t>‹#›</a:t>
            </a:fld>
            <a:endParaRPr lang="en-US" dirty="0"/>
          </a:p>
        </p:txBody>
      </p:sp>
    </p:spTree>
    <p:extLst>
      <p:ext uri="{BB962C8B-B14F-4D97-AF65-F5344CB8AC3E}">
        <p14:creationId xmlns:p14="http://schemas.microsoft.com/office/powerpoint/2010/main" val="53499459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943" y="94309"/>
            <a:ext cx="3169920" cy="481728"/>
          </a:xfrm>
          <a:prstGeom prst="rect">
            <a:avLst/>
          </a:prstGeom>
        </p:spPr>
        <p:txBody>
          <a:bodyPr vert="horz" lIns="96656" tIns="48328" rIns="96656" bIns="48328" rtlCol="0"/>
          <a:lstStyle>
            <a:lvl1pPr algn="l">
              <a:defRPr sz="1200"/>
            </a:lvl1pPr>
          </a:lstStyle>
          <a:p>
            <a:r>
              <a:rPr lang="en-US"/>
              <a:t>Negative Thinking to Avoid Negative Results</a:t>
            </a:r>
            <a:endParaRPr lang="en-US" dirty="0"/>
          </a:p>
        </p:txBody>
      </p:sp>
      <p:sp>
        <p:nvSpPr>
          <p:cNvPr id="3" name="Date Placeholder 2"/>
          <p:cNvSpPr>
            <a:spLocks noGrp="1"/>
          </p:cNvSpPr>
          <p:nvPr>
            <p:ph type="dt" idx="1"/>
          </p:nvPr>
        </p:nvSpPr>
        <p:spPr>
          <a:xfrm>
            <a:off x="4076264" y="94309"/>
            <a:ext cx="3169920" cy="481728"/>
          </a:xfrm>
          <a:prstGeom prst="rect">
            <a:avLst/>
          </a:prstGeom>
        </p:spPr>
        <p:txBody>
          <a:bodyPr vert="horz" lIns="96656" tIns="48328" rIns="96656" bIns="48328"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71525" y="1200150"/>
            <a:ext cx="5761038" cy="3240088"/>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620577"/>
            <a:ext cx="5852160" cy="3780472"/>
          </a:xfrm>
          <a:prstGeom prst="rect">
            <a:avLst/>
          </a:prstGeom>
          <a:ln>
            <a:solidFill>
              <a:schemeClr val="tx1"/>
            </a:solidFill>
          </a:ln>
        </p:spPr>
        <p:txBody>
          <a:bodyPr vert="horz" lIns="96656" tIns="48328" rIns="96656" bIns="483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34596"/>
            <a:ext cx="3169920" cy="481727"/>
          </a:xfrm>
          <a:prstGeom prst="rect">
            <a:avLst/>
          </a:prstGeom>
        </p:spPr>
        <p:txBody>
          <a:bodyPr vert="horz" lIns="96656" tIns="48328" rIns="96656" bIns="48328" rtlCol="0" anchor="b"/>
          <a:lstStyle>
            <a:lvl1pPr algn="l">
              <a:defRPr sz="1200"/>
            </a:lvl1pPr>
          </a:lstStyle>
          <a:p>
            <a:r>
              <a:rPr lang="en-US" dirty="0"/>
              <a:t>RDK Consulting, Inc. (c)</a:t>
            </a:r>
          </a:p>
        </p:txBody>
      </p:sp>
      <p:sp>
        <p:nvSpPr>
          <p:cNvPr id="7" name="Slide Number Placeholder 6"/>
          <p:cNvSpPr>
            <a:spLocks noGrp="1"/>
          </p:cNvSpPr>
          <p:nvPr>
            <p:ph type="sldNum" sz="quarter" idx="5"/>
          </p:nvPr>
        </p:nvSpPr>
        <p:spPr>
          <a:xfrm>
            <a:off x="4047410" y="9034596"/>
            <a:ext cx="3169920" cy="481727"/>
          </a:xfrm>
          <a:prstGeom prst="rect">
            <a:avLst/>
          </a:prstGeom>
        </p:spPr>
        <p:txBody>
          <a:bodyPr vert="horz" lIns="96656" tIns="48328" rIns="96656" bIns="48328" rtlCol="0" anchor="b"/>
          <a:lstStyle>
            <a:lvl1pPr algn="r">
              <a:defRPr sz="1200"/>
            </a:lvl1pPr>
          </a:lstStyle>
          <a:p>
            <a:fld id="{AFA55F67-C613-4EC2-A7B1-8B2BC8F7163D}" type="slidenum">
              <a:rPr lang="en-US" smtClean="0"/>
              <a:t>‹#›</a:t>
            </a:fld>
            <a:endParaRPr lang="en-US" dirty="0"/>
          </a:p>
        </p:txBody>
      </p:sp>
    </p:spTree>
    <p:extLst>
      <p:ext uri="{BB962C8B-B14F-4D97-AF65-F5344CB8AC3E}">
        <p14:creationId xmlns:p14="http://schemas.microsoft.com/office/powerpoint/2010/main" val="3403204402"/>
      </p:ext>
    </p:extLst>
  </p:cSld>
  <p:clrMap bg1="lt1" tx1="dk1" bg2="lt2" tx2="dk2" accent1="accent1" accent2="accent2" accent3="accent3" accent4="accent4" accent5="accent5" accent6="accent6" hlink="hlink" folHlink="folHlink"/>
  <p:hf dt="0"/>
  <p:notesStyle>
    <a:lvl1pPr marL="0" algn="just" defTabSz="914400" rtl="0" eaLnBrk="1" latinLnBrk="0" hangingPunct="1">
      <a:spcAft>
        <a:spcPts val="600"/>
      </a:spcAft>
      <a:defRPr sz="1100" kern="1200">
        <a:solidFill>
          <a:schemeClr val="tx1"/>
        </a:solidFill>
        <a:latin typeface="+mn-lt"/>
        <a:ea typeface="+mn-ea"/>
        <a:cs typeface="+mn-cs"/>
      </a:defRPr>
    </a:lvl1pPr>
    <a:lvl2pPr marL="457200" algn="just" defTabSz="914400" rtl="0" eaLnBrk="1" latinLnBrk="0" hangingPunct="1">
      <a:spcAft>
        <a:spcPts val="600"/>
      </a:spcAft>
      <a:defRPr sz="1100" kern="1200">
        <a:solidFill>
          <a:schemeClr val="tx1"/>
        </a:solidFill>
        <a:latin typeface="+mn-lt"/>
        <a:ea typeface="+mn-ea"/>
        <a:cs typeface="+mn-cs"/>
      </a:defRPr>
    </a:lvl2pPr>
    <a:lvl3pPr marL="914400" algn="just" defTabSz="914400" rtl="0" eaLnBrk="1" latinLnBrk="0" hangingPunct="1">
      <a:spcAft>
        <a:spcPts val="600"/>
      </a:spcAft>
      <a:defRPr sz="1100" kern="1200">
        <a:solidFill>
          <a:schemeClr val="tx1"/>
        </a:solidFill>
        <a:latin typeface="+mn-lt"/>
        <a:ea typeface="+mn-ea"/>
        <a:cs typeface="+mn-cs"/>
      </a:defRPr>
    </a:lvl3pPr>
    <a:lvl4pPr marL="1371600" algn="just" defTabSz="914400" rtl="0" eaLnBrk="1" latinLnBrk="0" hangingPunct="1">
      <a:spcAft>
        <a:spcPts val="600"/>
      </a:spcAft>
      <a:defRPr sz="1100" kern="1200">
        <a:solidFill>
          <a:schemeClr val="tx1"/>
        </a:solidFill>
        <a:latin typeface="+mn-lt"/>
        <a:ea typeface="+mn-ea"/>
        <a:cs typeface="+mn-cs"/>
      </a:defRPr>
    </a:lvl4pPr>
    <a:lvl5pPr marL="1828800" algn="just" defTabSz="914400" rtl="0" eaLnBrk="1" latinLnBrk="0" hangingPunct="1">
      <a:spcAft>
        <a:spcPts val="60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754063"/>
            <a:ext cx="6202362" cy="3489325"/>
          </a:xfrm>
        </p:spPr>
      </p:sp>
      <p:sp>
        <p:nvSpPr>
          <p:cNvPr id="3" name="Notes Placeholder 2"/>
          <p:cNvSpPr>
            <a:spLocks noGrp="1"/>
          </p:cNvSpPr>
          <p:nvPr>
            <p:ph type="body" idx="1"/>
          </p:nvPr>
        </p:nvSpPr>
        <p:spPr/>
        <p:txBody>
          <a:bodyPr/>
          <a:lstStyle/>
          <a:p>
            <a:r>
              <a:rPr lang="en-US" dirty="0"/>
              <a:t>Despite are best plans and actions, bad things happen. Some of them are total surprises while some can be anticipated.  Further, some of them we can control and some of them we cannot.  This presentation discusses an approach to identify the things and events that, if we think hard enough, we can predict.  It provides a simple numerical method to prioritize issues and events.</a:t>
            </a:r>
          </a:p>
          <a:p>
            <a:endParaRPr lang="en-US" dirty="0"/>
          </a:p>
        </p:txBody>
      </p:sp>
      <p:sp>
        <p:nvSpPr>
          <p:cNvPr id="6" name="Footer Placeholder 5">
            <a:extLst>
              <a:ext uri="{FF2B5EF4-FFF2-40B4-BE49-F238E27FC236}">
                <a16:creationId xmlns:a16="http://schemas.microsoft.com/office/drawing/2014/main" id="{F87D5B56-90D1-4E03-9744-BF91024731DC}"/>
              </a:ext>
            </a:extLst>
          </p:cNvPr>
          <p:cNvSpPr>
            <a:spLocks noGrp="1"/>
          </p:cNvSpPr>
          <p:nvPr>
            <p:ph type="ftr" sz="quarter" idx="4"/>
          </p:nvPr>
        </p:nvSpPr>
        <p:spPr/>
        <p:txBody>
          <a:bodyPr/>
          <a:lstStyle/>
          <a:p>
            <a:r>
              <a:rPr lang="en-US" dirty="0"/>
              <a:t>RDK Consulting, Inc. (c)</a:t>
            </a:r>
          </a:p>
        </p:txBody>
      </p:sp>
      <p:sp>
        <p:nvSpPr>
          <p:cNvPr id="7" name="Header Placeholder 6">
            <a:extLst>
              <a:ext uri="{FF2B5EF4-FFF2-40B4-BE49-F238E27FC236}">
                <a16:creationId xmlns:a16="http://schemas.microsoft.com/office/drawing/2014/main" id="{4ECDFF67-5F75-4330-A11F-BAAF6B8FE159}"/>
              </a:ext>
            </a:extLst>
          </p:cNvPr>
          <p:cNvSpPr>
            <a:spLocks noGrp="1"/>
          </p:cNvSpPr>
          <p:nvPr>
            <p:ph type="hdr" sz="quarter"/>
          </p:nvPr>
        </p:nvSpPr>
        <p:spPr/>
        <p:txBody>
          <a:bodyPr/>
          <a:lstStyle/>
          <a:p>
            <a:r>
              <a:rPr lang="en-US"/>
              <a:t>Negative Thinking to Avoid Negative Results</a:t>
            </a:r>
            <a:endParaRPr lang="en-US" dirty="0"/>
          </a:p>
        </p:txBody>
      </p:sp>
      <p:sp>
        <p:nvSpPr>
          <p:cNvPr id="10" name="Slide Number Placeholder 9">
            <a:extLst>
              <a:ext uri="{FF2B5EF4-FFF2-40B4-BE49-F238E27FC236}">
                <a16:creationId xmlns:a16="http://schemas.microsoft.com/office/drawing/2014/main" id="{433A8F8C-6A66-43BB-86FE-D29B4ACD0021}"/>
              </a:ext>
            </a:extLst>
          </p:cNvPr>
          <p:cNvSpPr>
            <a:spLocks noGrp="1"/>
          </p:cNvSpPr>
          <p:nvPr>
            <p:ph type="sldNum" sz="quarter" idx="5"/>
          </p:nvPr>
        </p:nvSpPr>
        <p:spPr/>
        <p:txBody>
          <a:bodyPr/>
          <a:lstStyle/>
          <a:p>
            <a:fld id="{AFA55F67-C613-4EC2-A7B1-8B2BC8F7163D}" type="slidenum">
              <a:rPr lang="en-US" smtClean="0"/>
              <a:t>1</a:t>
            </a:fld>
            <a:endParaRPr lang="en-US" dirty="0"/>
          </a:p>
        </p:txBody>
      </p:sp>
    </p:spTree>
    <p:extLst>
      <p:ext uri="{BB962C8B-B14F-4D97-AF65-F5344CB8AC3E}">
        <p14:creationId xmlns:p14="http://schemas.microsoft.com/office/powerpoint/2010/main" val="373962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28688" y="593725"/>
            <a:ext cx="5202237" cy="2925763"/>
          </a:xfrm>
          <a:prstGeom prst="rect">
            <a:avLst/>
          </a:prstGeom>
        </p:spPr>
        <p:txBody>
          <a:bodyPr/>
          <a:lstStyle/>
          <a:p>
            <a:endParaRPr dirty="0"/>
          </a:p>
        </p:txBody>
      </p:sp>
      <p:sp>
        <p:nvSpPr>
          <p:cNvPr id="168" name="Shape 168"/>
          <p:cNvSpPr>
            <a:spLocks noGrp="1"/>
          </p:cNvSpPr>
          <p:nvPr>
            <p:ph type="body" sz="quarter" idx="1"/>
          </p:nvPr>
        </p:nvSpPr>
        <p:spPr>
          <a:xfrm>
            <a:off x="695484" y="3819604"/>
            <a:ext cx="5623560" cy="4089838"/>
          </a:xfrm>
          <a:prstGeom prst="rect">
            <a:avLst/>
          </a:prstGeom>
        </p:spPr>
        <p:txBody>
          <a:bodyPr/>
          <a:lstStyle/>
          <a:p>
            <a:r>
              <a:rPr lang="en-US" dirty="0"/>
              <a:t>John Deere’s actions in 1931 is one of the greatest success stories of all businesses.  Their one decision had a profound impact on this entire nation.  The impact that it had on individual farmers in the Midwest and Plains states has been passed down through generations.  It was clearly an unnatural act and flew in the face of every business principle.  </a:t>
            </a:r>
          </a:p>
          <a:p>
            <a:r>
              <a:rPr lang="en-US" dirty="0"/>
              <a:t>It will be interesting to see if some of today’s giant corporations develop a loyal following like John Deere.  How do you feel about your loyalty to airlines, hotel chains, cable companies, cellular companies, and others?</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10</a:t>
            </a:fld>
            <a:endParaRPr lang="en-US" dirty="0"/>
          </a:p>
        </p:txBody>
      </p:sp>
    </p:spTree>
    <p:extLst>
      <p:ext uri="{BB962C8B-B14F-4D97-AF65-F5344CB8AC3E}">
        <p14:creationId xmlns:p14="http://schemas.microsoft.com/office/powerpoint/2010/main" val="402850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630238" y="731838"/>
            <a:ext cx="5688012" cy="3200400"/>
          </a:xfrm>
          <a:prstGeom prst="rect">
            <a:avLst/>
          </a:prstGeom>
        </p:spPr>
        <p:txBody>
          <a:bodyPr/>
          <a:lstStyle/>
          <a:p>
            <a:endParaRPr dirty="0"/>
          </a:p>
        </p:txBody>
      </p:sp>
      <p:sp>
        <p:nvSpPr>
          <p:cNvPr id="168" name="Shape 168"/>
          <p:cNvSpPr>
            <a:spLocks noGrp="1"/>
          </p:cNvSpPr>
          <p:nvPr>
            <p:ph type="body" sz="quarter" idx="1"/>
          </p:nvPr>
        </p:nvSpPr>
        <p:spPr>
          <a:xfrm>
            <a:off x="640080" y="4206239"/>
            <a:ext cx="5669280" cy="4663440"/>
          </a:xfrm>
          <a:prstGeom prst="rect">
            <a:avLst/>
          </a:prstGeom>
        </p:spPr>
        <p:txBody>
          <a:bodyPr/>
          <a:lstStyle/>
          <a:p>
            <a:r>
              <a:rPr lang="en-US" dirty="0"/>
              <a:t>There is a remarkably simple and yet profound notion, put forward by Frank Wapole, retired Motorola Executive, and CEO, that is the key to differentiating between how we behave and how we respond.  It involves the realization that we can control very few of the events around our lives.  But what we can do is decide how we will respond to those events.</a:t>
            </a:r>
          </a:p>
          <a:p>
            <a:r>
              <a:rPr lang="en-US" dirty="0"/>
              <a:t>Clearly, the current COVID-19 crisis falls into that category.  However, the same lack of control occurs all around us:  CEOs can demand, but others perform the tasks – sometimes right, sometimes not.  Customers have different priorities and do not ask for your permission to change them.  Competitors launch new products when it is to their advantage, not yours.  The list goes on and on.</a:t>
            </a:r>
          </a:p>
          <a:p>
            <a:r>
              <a:rPr lang="en-US" dirty="0"/>
              <a:t>When an event occurs, first ask how should I choose to respond?</a:t>
            </a:r>
          </a:p>
          <a:p>
            <a:r>
              <a:rPr lang="en-US" dirty="0"/>
              <a:t>There is a simple process to follow when the terrible news appears.  If the situation could be fatal to the company, drop what you are doing and respond.  If not, slow down and think about the impacts of your potential response.  If you give the new issue priority, all of your other activities automatically drop a notch.  Is this what you really want to happen?</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11</a:t>
            </a:fld>
            <a:endParaRPr lang="en-US" dirty="0"/>
          </a:p>
        </p:txBody>
      </p:sp>
    </p:spTree>
    <p:extLst>
      <p:ext uri="{BB962C8B-B14F-4D97-AF65-F5344CB8AC3E}">
        <p14:creationId xmlns:p14="http://schemas.microsoft.com/office/powerpoint/2010/main" val="232101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28688" y="792163"/>
            <a:ext cx="5202237" cy="2925762"/>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I was Chairman and interim CEO of a telecom startup during the telecom bubble.  Our prospects universally pulled back.  Our short-term outlook looked bleak.  Moral was low.  I pulled my senior staff together and announced we were going to play poker.  I then dealt the cards to the team.</a:t>
            </a:r>
          </a:p>
          <a:p>
            <a:r>
              <a:rPr lang="en-US" dirty="0"/>
              <a:t>After everyone looked at their cards, I asked: “Who has a Royal Flush?” No one did. Then I asked: “How has four of a kind?”  Again, no one did.  I then showed them my hand and asked everyone to show theirs.  I then said: “We have no choice but to play the cards we are dealt.  Let’s figure out how to turn each of these into winning hands.”</a:t>
            </a:r>
          </a:p>
          <a:p>
            <a:r>
              <a:rPr lang="en-US" dirty="0"/>
              <a:t>By the way, my pair of fours was beaten by a pair of nines.</a:t>
            </a:r>
          </a:p>
          <a:p>
            <a:r>
              <a:rPr lang="en-US" dirty="0"/>
              <a:t>Two and a half years later, we sold the company for ninety-five million dollars.  We were successful for one reason; I got out of the way and let the smart and motivated people figure out how to win.</a:t>
            </a:r>
          </a:p>
          <a:p>
            <a:r>
              <a:rPr lang="en-US" dirty="0"/>
              <a:t>I kept my hand.  It is in my top desk draw; I look at it and reflect on it often.</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12</a:t>
            </a:fld>
            <a:endParaRPr lang="en-US" dirty="0"/>
          </a:p>
        </p:txBody>
      </p:sp>
    </p:spTree>
    <p:extLst>
      <p:ext uri="{BB962C8B-B14F-4D97-AF65-F5344CB8AC3E}">
        <p14:creationId xmlns:p14="http://schemas.microsoft.com/office/powerpoint/2010/main" val="69405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There is a culture in business to not talk about bad news.  If someone does, they are labeled as not being a team player.  So, the herd of elephants in the room are often ignored.  It is simply not OK to acknowledge trouble or its potential.  Many times a development team will have their own forecast that differs significantly from the “official” forecast.  The sale with sales.  </a:t>
            </a:r>
          </a:p>
          <a:p>
            <a:r>
              <a:rPr lang="en-US" dirty="0"/>
              <a:t>This situation and a realistic view can be obtained simply by asking people in a non-threatening or judgmental way of what could go wrong.  They will tell you.</a:t>
            </a:r>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13</a:t>
            </a:fld>
            <a:endParaRPr lang="en-US" dirty="0"/>
          </a:p>
        </p:txBody>
      </p:sp>
    </p:spTree>
    <p:extLst>
      <p:ext uri="{BB962C8B-B14F-4D97-AF65-F5344CB8AC3E}">
        <p14:creationId xmlns:p14="http://schemas.microsoft.com/office/powerpoint/2010/main" val="2083159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 process is remarkably simple:  Just ask three questions sequentially.  Reserve all comments and judgement.  Take the inputs as well-meaning concerns that may or may not be valid.  </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14</a:t>
            </a:fld>
            <a:endParaRPr lang="en-US" dirty="0"/>
          </a:p>
        </p:txBody>
      </p:sp>
    </p:spTree>
    <p:extLst>
      <p:ext uri="{BB962C8B-B14F-4D97-AF65-F5344CB8AC3E}">
        <p14:creationId xmlns:p14="http://schemas.microsoft.com/office/powerpoint/2010/main" val="763210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Be sure to ask people from different levels and disci0plines.  A worker on the factory floor may have insight that no one in the C-suite ever thought about.  The sales with sales reps and are close to customers.  We often hear that it is lonely at the top.  The “top” is always isolated as well.</a:t>
            </a:r>
          </a:p>
          <a:p>
            <a:r>
              <a:rPr lang="en-US" dirty="0"/>
              <a:t>When asking the “could” question, do not talk about either of the other two factors.  There will be time for that later.</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15</a:t>
            </a:fld>
            <a:endParaRPr lang="en-US" dirty="0"/>
          </a:p>
        </p:txBody>
      </p:sp>
    </p:spTree>
    <p:extLst>
      <p:ext uri="{BB962C8B-B14F-4D97-AF65-F5344CB8AC3E}">
        <p14:creationId xmlns:p14="http://schemas.microsoft.com/office/powerpoint/2010/main" val="47983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This is a sampling of several business-related issues that may apply to any company.  Of course, this list just scratches the surface of the impediments that could occur.  The unknown impediment is a Black Swan event.  By definition, they cannot be predicted.  Think about the impact of 9/11 on us.  As one example, I was working with a young startup in Fort Lee, New Jersey.  Their office was almost in the shadow of the World Trade Center.  They planned to announce their first product on 9/11.  COVID-19 is today’s example.</a:t>
            </a:r>
          </a:p>
          <a:p>
            <a:endParaRPr lang="en-US" dirty="0"/>
          </a:p>
          <a:p>
            <a:endParaRPr dirty="0"/>
          </a:p>
        </p:txBody>
      </p:sp>
      <p:sp>
        <p:nvSpPr>
          <p:cNvPr id="3" name="Footer Placeholder 2">
            <a:extLst>
              <a:ext uri="{FF2B5EF4-FFF2-40B4-BE49-F238E27FC236}">
                <a16:creationId xmlns:a16="http://schemas.microsoft.com/office/drawing/2014/main" id="{1649F5CD-41FF-45DE-B695-2EDF870CD292}"/>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FDC15639-F54D-4449-A140-A3BDA60EDCA5}"/>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82051F7B-F27A-44D9-B492-622F1D64F841}"/>
              </a:ext>
            </a:extLst>
          </p:cNvPr>
          <p:cNvSpPr>
            <a:spLocks noGrp="1"/>
          </p:cNvSpPr>
          <p:nvPr>
            <p:ph type="sldNum" sz="quarter" idx="5"/>
          </p:nvPr>
        </p:nvSpPr>
        <p:spPr/>
        <p:txBody>
          <a:bodyPr/>
          <a:lstStyle/>
          <a:p>
            <a:fld id="{AFA55F67-C613-4EC2-A7B1-8B2BC8F7163D}" type="slidenum">
              <a:rPr lang="en-US" smtClean="0"/>
              <a:t>16</a:t>
            </a:fld>
            <a:endParaRPr lang="en-US" dirty="0"/>
          </a:p>
        </p:txBody>
      </p:sp>
    </p:spTree>
    <p:extLst>
      <p:ext uri="{BB962C8B-B14F-4D97-AF65-F5344CB8AC3E}">
        <p14:creationId xmlns:p14="http://schemas.microsoft.com/office/powerpoint/2010/main" val="283128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It is important to methodically follow the process as outlines.  Document all of the “could happen” items first before examining the impacts and likelihood of each.  Do not be surprised if more “could happen” issues and events come to mind while documenting the impacts and likelihood. </a:t>
            </a:r>
          </a:p>
          <a:p>
            <a:r>
              <a:rPr lang="en-US" dirty="0"/>
              <a:t>As an example, one possibility is that a key developer leaves.  The immediate impact might be that the next release is delayed.  With that delay, revenue may be delayed and cash availability reduced.  This in turn, may result in not being able to hire a replacement for the person that set off the chain of events.</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17</a:t>
            </a:fld>
            <a:endParaRPr lang="en-US" dirty="0"/>
          </a:p>
        </p:txBody>
      </p:sp>
    </p:spTree>
    <p:extLst>
      <p:ext uri="{BB962C8B-B14F-4D97-AF65-F5344CB8AC3E}">
        <p14:creationId xmlns:p14="http://schemas.microsoft.com/office/powerpoint/2010/main" val="26206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 key to the success of this approach is the buy-in from all participants and their undivided attention.  Some individuals, with their naturally optimistic attitude, may think that it is a waste to time.  Others may be afraid of admitting their vulnerabilities to a larger group.</a:t>
            </a:r>
          </a:p>
          <a:p>
            <a:r>
              <a:rPr lang="en-US" dirty="0"/>
              <a:t>These sessions are not “fix-it” sessions.  Planned action items to monitor the situation and actions to be taken to both avoid and recover from the issues and events require different sessions will, perhaps, different people.</a:t>
            </a:r>
          </a:p>
        </p:txBody>
      </p:sp>
      <p:sp>
        <p:nvSpPr>
          <p:cNvPr id="3" name="Footer Placeholder 2">
            <a:extLst>
              <a:ext uri="{FF2B5EF4-FFF2-40B4-BE49-F238E27FC236}">
                <a16:creationId xmlns:a16="http://schemas.microsoft.com/office/drawing/2014/main" id="{199EEB78-9FD9-4328-917A-F82862C02C54}"/>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979B93E8-B95B-4EAB-ABE0-6AA33D69C312}"/>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2EE72485-5893-470E-BEDA-E6DF8E0907CB}"/>
              </a:ext>
            </a:extLst>
          </p:cNvPr>
          <p:cNvSpPr>
            <a:spLocks noGrp="1"/>
          </p:cNvSpPr>
          <p:nvPr>
            <p:ph type="sldNum" sz="quarter" idx="5"/>
          </p:nvPr>
        </p:nvSpPr>
        <p:spPr/>
        <p:txBody>
          <a:bodyPr/>
          <a:lstStyle/>
          <a:p>
            <a:fld id="{AFA55F67-C613-4EC2-A7B1-8B2BC8F7163D}" type="slidenum">
              <a:rPr lang="en-US" smtClean="0"/>
              <a:t>18</a:t>
            </a:fld>
            <a:endParaRPr lang="en-US" dirty="0"/>
          </a:p>
        </p:txBody>
      </p:sp>
    </p:spTree>
    <p:extLst>
      <p:ext uri="{BB962C8B-B14F-4D97-AF65-F5344CB8AC3E}">
        <p14:creationId xmlns:p14="http://schemas.microsoft.com/office/powerpoint/2010/main" val="87344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 process is simple. The only difficult part is keeping it simple! There is an almost overwhelming desire to discuss and debate each other’s statements and jump to solution discussions. Everyone needs to help enforce the discipline of capturing items as they are stated, hopefully with only a few words.</a:t>
            </a:r>
          </a:p>
        </p:txBody>
      </p:sp>
      <p:sp>
        <p:nvSpPr>
          <p:cNvPr id="3" name="Footer Placeholder 2">
            <a:extLst>
              <a:ext uri="{FF2B5EF4-FFF2-40B4-BE49-F238E27FC236}">
                <a16:creationId xmlns:a16="http://schemas.microsoft.com/office/drawing/2014/main" id="{AF2B7BE5-1322-446D-8F47-7DAFA23D5AB3}"/>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224520C-D72C-41BB-B38C-D8B6160AEBBF}"/>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286FB3AD-AE15-47D6-BD85-71B6FA95447F}"/>
              </a:ext>
            </a:extLst>
          </p:cNvPr>
          <p:cNvSpPr>
            <a:spLocks noGrp="1"/>
          </p:cNvSpPr>
          <p:nvPr>
            <p:ph type="sldNum" sz="quarter" idx="5"/>
          </p:nvPr>
        </p:nvSpPr>
        <p:spPr/>
        <p:txBody>
          <a:bodyPr/>
          <a:lstStyle/>
          <a:p>
            <a:fld id="{AFA55F67-C613-4EC2-A7B1-8B2BC8F7163D}" type="slidenum">
              <a:rPr lang="en-US" smtClean="0"/>
              <a:t>19</a:t>
            </a:fld>
            <a:endParaRPr lang="en-US" dirty="0"/>
          </a:p>
        </p:txBody>
      </p:sp>
    </p:spTree>
    <p:extLst>
      <p:ext uri="{BB962C8B-B14F-4D97-AF65-F5344CB8AC3E}">
        <p14:creationId xmlns:p14="http://schemas.microsoft.com/office/powerpoint/2010/main" val="422988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Unfortunately, in recent years all of us have become familiar with the concept of Black Swans.  In this context, it refers to events or situations that took us totally by surprise.  To be fair, others may have predicted them but most of us were unaware.  Think of the impacts on the business community that each of these events has had.  There were, of course, many others, and we can sure that more will occur in the future – when and where are the big unknowns.</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dirty="0"/>
              <a:t>Negative Thinking to Avoid Negative Results</a:t>
            </a:r>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2</a:t>
            </a:fld>
            <a:endParaRPr lang="en-US" dirty="0"/>
          </a:p>
        </p:txBody>
      </p:sp>
      <p:sp>
        <p:nvSpPr>
          <p:cNvPr id="6" name="Date Placeholder 5">
            <a:extLst>
              <a:ext uri="{FF2B5EF4-FFF2-40B4-BE49-F238E27FC236}">
                <a16:creationId xmlns:a16="http://schemas.microsoft.com/office/drawing/2014/main" id="{BDDAB0DF-ED5E-43FD-AA75-16242127BA91}"/>
              </a:ext>
            </a:extLst>
          </p:cNvPr>
          <p:cNvSpPr>
            <a:spLocks noGrp="1"/>
          </p:cNvSpPr>
          <p:nvPr>
            <p:ph type="dt" idx="1"/>
          </p:nvPr>
        </p:nvSpPr>
        <p:spPr/>
        <p:txBody>
          <a:bodyPr/>
          <a:lstStyle/>
          <a:p>
            <a:r>
              <a:rPr lang="en-US" dirty="0"/>
              <a:t>Brain Trust  08/23/22</a:t>
            </a:r>
          </a:p>
        </p:txBody>
      </p:sp>
    </p:spTree>
    <p:extLst>
      <p:ext uri="{BB962C8B-B14F-4D97-AF65-F5344CB8AC3E}">
        <p14:creationId xmlns:p14="http://schemas.microsoft.com/office/powerpoint/2010/main" val="3971153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Although I will describe a tool to use to document this process, it can be done with almost anything from sticky notes, easily sheets, someone acting as a scribe, or with a software tools.</a:t>
            </a:r>
          </a:p>
        </p:txBody>
      </p:sp>
      <p:sp>
        <p:nvSpPr>
          <p:cNvPr id="3" name="Footer Placeholder 2">
            <a:extLst>
              <a:ext uri="{FF2B5EF4-FFF2-40B4-BE49-F238E27FC236}">
                <a16:creationId xmlns:a16="http://schemas.microsoft.com/office/drawing/2014/main" id="{AF2B7BE5-1322-446D-8F47-7DAFA23D5AB3}"/>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224520C-D72C-41BB-B38C-D8B6160AEBBF}"/>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286FB3AD-AE15-47D6-BD85-71B6FA95447F}"/>
              </a:ext>
            </a:extLst>
          </p:cNvPr>
          <p:cNvSpPr>
            <a:spLocks noGrp="1"/>
          </p:cNvSpPr>
          <p:nvPr>
            <p:ph type="sldNum" sz="quarter" idx="5"/>
          </p:nvPr>
        </p:nvSpPr>
        <p:spPr/>
        <p:txBody>
          <a:bodyPr/>
          <a:lstStyle/>
          <a:p>
            <a:fld id="{AFA55F67-C613-4EC2-A7B1-8B2BC8F7163D}" type="slidenum">
              <a:rPr lang="en-US" smtClean="0"/>
              <a:t>20</a:t>
            </a:fld>
            <a:endParaRPr lang="en-US" dirty="0"/>
          </a:p>
        </p:txBody>
      </p:sp>
    </p:spTree>
    <p:extLst>
      <p:ext uri="{BB962C8B-B14F-4D97-AF65-F5344CB8AC3E}">
        <p14:creationId xmlns:p14="http://schemas.microsoft.com/office/powerpoint/2010/main" val="5976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A rank order, numeric rating systems helps to add a degree of objectivity to the analysis.</a:t>
            </a:r>
          </a:p>
          <a:p>
            <a:r>
              <a:rPr lang="en-US" dirty="0"/>
              <a:t>This step involves examining the potential list of impediments previously developed and assigning two numerical values to each.  Using a whole number grading system as shown provides a method of prioritizing the impediments.  Whole number granularity is all that is required.  When establishing the various grades, expect differences of opinions.  In the scheme of things do not argue if there is a one-point difference. However, if there is a significant difference, say a 1 and a 4, probe to understand why both grades are being proposed.  It could be that some individuals have better insight than others or some have historical biases.  In any case, avoid compromise grades; obtain agreement.</a:t>
            </a:r>
          </a:p>
          <a:p>
            <a:endParaRPr dirty="0"/>
          </a:p>
        </p:txBody>
      </p:sp>
      <p:sp>
        <p:nvSpPr>
          <p:cNvPr id="3" name="Footer Placeholder 2">
            <a:extLst>
              <a:ext uri="{FF2B5EF4-FFF2-40B4-BE49-F238E27FC236}">
                <a16:creationId xmlns:a16="http://schemas.microsoft.com/office/drawing/2014/main" id="{C21918EE-4538-4FFE-A60E-DA9DE77F8B37}"/>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F8F82004-DB36-44A2-A765-B5A75CD74E59}"/>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805C200E-4DD7-4247-9F71-1E597CB53CCF}"/>
              </a:ext>
            </a:extLst>
          </p:cNvPr>
          <p:cNvSpPr>
            <a:spLocks noGrp="1"/>
          </p:cNvSpPr>
          <p:nvPr>
            <p:ph type="sldNum" sz="quarter" idx="5"/>
          </p:nvPr>
        </p:nvSpPr>
        <p:spPr/>
        <p:txBody>
          <a:bodyPr/>
          <a:lstStyle/>
          <a:p>
            <a:fld id="{AFA55F67-C613-4EC2-A7B1-8B2BC8F7163D}" type="slidenum">
              <a:rPr lang="en-US" smtClean="0"/>
              <a:t>21</a:t>
            </a:fld>
            <a:endParaRPr lang="en-US" dirty="0"/>
          </a:p>
        </p:txBody>
      </p:sp>
    </p:spTree>
    <p:extLst>
      <p:ext uri="{BB962C8B-B14F-4D97-AF65-F5344CB8AC3E}">
        <p14:creationId xmlns:p14="http://schemas.microsoft.com/office/powerpoint/2010/main" val="1484824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Multiplying the Likelihood and Impact grades together will provide a rank order of impediments.  </a:t>
            </a:r>
            <a:endParaRPr dirty="0"/>
          </a:p>
        </p:txBody>
      </p:sp>
      <p:sp>
        <p:nvSpPr>
          <p:cNvPr id="3" name="Footer Placeholder 2">
            <a:extLst>
              <a:ext uri="{FF2B5EF4-FFF2-40B4-BE49-F238E27FC236}">
                <a16:creationId xmlns:a16="http://schemas.microsoft.com/office/drawing/2014/main" id="{C21918EE-4538-4FFE-A60E-DA9DE77F8B37}"/>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F8F82004-DB36-44A2-A765-B5A75CD74E59}"/>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805C200E-4DD7-4247-9F71-1E597CB53CCF}"/>
              </a:ext>
            </a:extLst>
          </p:cNvPr>
          <p:cNvSpPr>
            <a:spLocks noGrp="1"/>
          </p:cNvSpPr>
          <p:nvPr>
            <p:ph type="sldNum" sz="quarter" idx="5"/>
          </p:nvPr>
        </p:nvSpPr>
        <p:spPr/>
        <p:txBody>
          <a:bodyPr/>
          <a:lstStyle/>
          <a:p>
            <a:fld id="{AFA55F67-C613-4EC2-A7B1-8B2BC8F7163D}" type="slidenum">
              <a:rPr lang="en-US" smtClean="0"/>
              <a:t>22</a:t>
            </a:fld>
            <a:endParaRPr lang="en-US" dirty="0"/>
          </a:p>
        </p:txBody>
      </p:sp>
    </p:spTree>
    <p:extLst>
      <p:ext uri="{BB962C8B-B14F-4D97-AF65-F5344CB8AC3E}">
        <p14:creationId xmlns:p14="http://schemas.microsoft.com/office/powerpoint/2010/main" val="247229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 result is a listing that can be sorted by highest total to the lowest total.  Every organization has limited resources, it is highly unlikely that any company could address every possible risk.  Instead, focusing on the potentially fatal issues with the highest likelihood makes sense.  </a:t>
            </a:r>
          </a:p>
          <a:p>
            <a:r>
              <a:rPr lang="en-US" dirty="0"/>
              <a:t>Prioritizing the Unknown Likelihoods and Impacts is also important to avoid potentially nasty surprises.  In these cases, replacing the “unknowns” with factual data is critical and then reprioritizing the list accordingly.</a:t>
            </a:r>
            <a:endParaRPr dirty="0"/>
          </a:p>
        </p:txBody>
      </p:sp>
      <p:sp>
        <p:nvSpPr>
          <p:cNvPr id="3" name="Footer Placeholder 2">
            <a:extLst>
              <a:ext uri="{FF2B5EF4-FFF2-40B4-BE49-F238E27FC236}">
                <a16:creationId xmlns:a16="http://schemas.microsoft.com/office/drawing/2014/main" id="{C21918EE-4538-4FFE-A60E-DA9DE77F8B37}"/>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F8F82004-DB36-44A2-A765-B5A75CD74E59}"/>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805C200E-4DD7-4247-9F71-1E597CB53CCF}"/>
              </a:ext>
            </a:extLst>
          </p:cNvPr>
          <p:cNvSpPr>
            <a:spLocks noGrp="1"/>
          </p:cNvSpPr>
          <p:nvPr>
            <p:ph type="sldNum" sz="quarter" idx="5"/>
          </p:nvPr>
        </p:nvSpPr>
        <p:spPr/>
        <p:txBody>
          <a:bodyPr/>
          <a:lstStyle/>
          <a:p>
            <a:fld id="{AFA55F67-C613-4EC2-A7B1-8B2BC8F7163D}" type="slidenum">
              <a:rPr lang="en-US" smtClean="0"/>
              <a:t>23</a:t>
            </a:fld>
            <a:endParaRPr lang="en-US" dirty="0"/>
          </a:p>
        </p:txBody>
      </p:sp>
    </p:spTree>
    <p:extLst>
      <p:ext uri="{BB962C8B-B14F-4D97-AF65-F5344CB8AC3E}">
        <p14:creationId xmlns:p14="http://schemas.microsoft.com/office/powerpoint/2010/main" val="1450843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It can be useful to include other factors for each identified risk.  This list was created for a company that I was running.  Other items or other considerations may be important to other organizations.</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24</a:t>
            </a:fld>
            <a:endParaRPr lang="en-US" dirty="0"/>
          </a:p>
        </p:txBody>
      </p:sp>
    </p:spTree>
    <p:extLst>
      <p:ext uri="{BB962C8B-B14F-4D97-AF65-F5344CB8AC3E}">
        <p14:creationId xmlns:p14="http://schemas.microsoft.com/office/powerpoint/2010/main" val="1611015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By adding a few more data fields, the risk analysis methodology can become a useful management tool and impact the entire culture of the organization.  It can involve individuals at all levels in all areas of responsibility.  It will help to establish common goals and a feeling that we are all in this together.</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dirty="0"/>
              <a:t>Negative Thinking to Avoid Negative Results</a:t>
            </a:r>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25</a:t>
            </a:fld>
            <a:endParaRPr lang="en-US" dirty="0"/>
          </a:p>
        </p:txBody>
      </p:sp>
    </p:spTree>
    <p:extLst>
      <p:ext uri="{BB962C8B-B14F-4D97-AF65-F5344CB8AC3E}">
        <p14:creationId xmlns:p14="http://schemas.microsoft.com/office/powerpoint/2010/main" val="1681074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It is not hard to implement this system.  In fact, virtually any paper or software product can be used.  The most important implementation issue to consider is that this should be a working tool used by operational people to help run the business.</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dirty="0"/>
              <a:t>Negative Thinking to Avoid Negative Results</a:t>
            </a:r>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26</a:t>
            </a:fld>
            <a:endParaRPr lang="en-US" dirty="0"/>
          </a:p>
        </p:txBody>
      </p:sp>
    </p:spTree>
    <p:extLst>
      <p:ext uri="{BB962C8B-B14F-4D97-AF65-F5344CB8AC3E}">
        <p14:creationId xmlns:p14="http://schemas.microsoft.com/office/powerpoint/2010/main" val="161333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This is one example, using PowerPoint™.  Even the “who” column is optional.  Other data fields can easily be added.</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dirty="0"/>
              <a:t>Negative Thinking to Avoid Negative Results</a:t>
            </a:r>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27</a:t>
            </a:fld>
            <a:endParaRPr lang="en-US" dirty="0"/>
          </a:p>
        </p:txBody>
      </p:sp>
    </p:spTree>
    <p:extLst>
      <p:ext uri="{BB962C8B-B14F-4D97-AF65-F5344CB8AC3E}">
        <p14:creationId xmlns:p14="http://schemas.microsoft.com/office/powerpoint/2010/main" val="2261004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 risks can be very specific and, in fact, should be.  This is an example of some of the risks that a company faced with their new product intended to track the activities of first responders at the scene of an incident.  The company identified fifty-six risk factors.  Three of the risk factors had weighted scores of 25 and fourteen had weighted scores of 15.  </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dirty="0"/>
              <a:t>Negative Thinking to Avoid Negative Results</a:t>
            </a:r>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28</a:t>
            </a:fld>
            <a:endParaRPr lang="en-US" dirty="0"/>
          </a:p>
        </p:txBody>
      </p:sp>
    </p:spTree>
    <p:extLst>
      <p:ext uri="{BB962C8B-B14F-4D97-AF65-F5344CB8AC3E}">
        <p14:creationId xmlns:p14="http://schemas.microsoft.com/office/powerpoint/2010/main" val="2784807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This chart shows a snapshot of a tool that is available on the CxO-Altas website.  It is a simple Excel™ workbook.  Registered site users can download it and the associated user guide.</a:t>
            </a:r>
          </a:p>
          <a:p>
            <a:r>
              <a:rPr lang="en-US" dirty="0"/>
              <a:t>It is an Excel™ workbook  Three versions are available:  The Advanced Version as shown, a Basic Version, and a version that can be used as a training guide.</a:t>
            </a:r>
          </a:p>
          <a:p>
            <a:r>
              <a:rPr lang="en-US" dirty="0"/>
              <a:t>Several years ago, I became involved in a startup that had recently been funded by three highly respected venture capital firms.  I knew the space fairly well and conducted a risk analysis.  I identified 17 issues that could negatively impact the company.  Within a few months, 13 negative impacts did occur, 2 turned out to be non-issues, and the remaining two were unknown.  The investors correctly pulled the plug. It turned out to be the right thing to do, although it was difficult for the founders to accept when the decision was made.</a:t>
            </a:r>
          </a:p>
          <a:p>
            <a:endParaRPr dirty="0"/>
          </a:p>
        </p:txBody>
      </p:sp>
      <p:sp>
        <p:nvSpPr>
          <p:cNvPr id="3" name="Footer Placeholder 2">
            <a:extLst>
              <a:ext uri="{FF2B5EF4-FFF2-40B4-BE49-F238E27FC236}">
                <a16:creationId xmlns:a16="http://schemas.microsoft.com/office/drawing/2014/main" id="{4DF4BB3C-8797-42F9-AA6D-4C4A3E066481}"/>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A3E074CA-112B-49B1-90F2-690984B458AE}"/>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78EC5A02-36D6-4991-AC02-C6FBA6169CBD}"/>
              </a:ext>
            </a:extLst>
          </p:cNvPr>
          <p:cNvSpPr>
            <a:spLocks noGrp="1"/>
          </p:cNvSpPr>
          <p:nvPr>
            <p:ph type="sldNum" sz="quarter" idx="5"/>
          </p:nvPr>
        </p:nvSpPr>
        <p:spPr/>
        <p:txBody>
          <a:bodyPr/>
          <a:lstStyle/>
          <a:p>
            <a:fld id="{AFA55F67-C613-4EC2-A7B1-8B2BC8F7163D}" type="slidenum">
              <a:rPr lang="en-US" smtClean="0"/>
              <a:t>29</a:t>
            </a:fld>
            <a:endParaRPr lang="en-US" dirty="0"/>
          </a:p>
        </p:txBody>
      </p:sp>
    </p:spTree>
    <p:extLst>
      <p:ext uri="{BB962C8B-B14F-4D97-AF65-F5344CB8AC3E}">
        <p14:creationId xmlns:p14="http://schemas.microsoft.com/office/powerpoint/2010/main" val="41604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Unfortunately, in recent years all of us have become familiar with the concept of Black Swans.  In this context, it refers to events or situations that took us totally by surprise.  To be fair, others may have predicted them but most of us were unaware.  Think of the impacts on the business community that each of these events has had.  There were, of course, many others, and we can sure that more will occur in the future – when and where are the big unknowns.</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3</a:t>
            </a:fld>
            <a:endParaRPr lang="en-US" dirty="0"/>
          </a:p>
        </p:txBody>
      </p:sp>
    </p:spTree>
    <p:extLst>
      <p:ext uri="{BB962C8B-B14F-4D97-AF65-F5344CB8AC3E}">
        <p14:creationId xmlns:p14="http://schemas.microsoft.com/office/powerpoint/2010/main" val="3971153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These are snapshots of some of the worksheets included in the training guide version of the tool. </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30</a:t>
            </a:fld>
            <a:endParaRPr lang="en-US" dirty="0"/>
          </a:p>
        </p:txBody>
      </p:sp>
    </p:spTree>
    <p:extLst>
      <p:ext uri="{BB962C8B-B14F-4D97-AF65-F5344CB8AC3E}">
        <p14:creationId xmlns:p14="http://schemas.microsoft.com/office/powerpoint/2010/main" val="1680413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The process is remarkably easy to implement but can quickly be derailed by any number of conscious or unconscious acts by almost anyone involved in the process.  The most critical element is the involvement and total support of the CEO.  They must set the standard for everyone else to follow.</a:t>
            </a:r>
          </a:p>
          <a:p>
            <a:endParaRPr dirty="0"/>
          </a:p>
        </p:txBody>
      </p:sp>
      <p:sp>
        <p:nvSpPr>
          <p:cNvPr id="3" name="Footer Placeholder 2">
            <a:extLst>
              <a:ext uri="{FF2B5EF4-FFF2-40B4-BE49-F238E27FC236}">
                <a16:creationId xmlns:a16="http://schemas.microsoft.com/office/drawing/2014/main" id="{D7D8B331-08EF-4267-8F0D-E8CCF9D4E1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38609E71-915C-4475-8DD2-3B7441EA885F}"/>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AB4DB91E-8A29-4A09-8A42-E6A5F20C0008}"/>
              </a:ext>
            </a:extLst>
          </p:cNvPr>
          <p:cNvSpPr>
            <a:spLocks noGrp="1"/>
          </p:cNvSpPr>
          <p:nvPr>
            <p:ph type="sldNum" sz="quarter" idx="5"/>
          </p:nvPr>
        </p:nvSpPr>
        <p:spPr/>
        <p:txBody>
          <a:bodyPr/>
          <a:lstStyle/>
          <a:p>
            <a:fld id="{AFA55F67-C613-4EC2-A7B1-8B2BC8F7163D}" type="slidenum">
              <a:rPr lang="en-US" smtClean="0"/>
              <a:t>31</a:t>
            </a:fld>
            <a:endParaRPr lang="en-US" dirty="0"/>
          </a:p>
        </p:txBody>
      </p:sp>
    </p:spTree>
    <p:extLst>
      <p:ext uri="{BB962C8B-B14F-4D97-AF65-F5344CB8AC3E}">
        <p14:creationId xmlns:p14="http://schemas.microsoft.com/office/powerpoint/2010/main" val="3367200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xfrm>
            <a:off x="762057" y="4469005"/>
            <a:ext cx="5914942" cy="4218169"/>
          </a:xfrm>
          <a:prstGeom prst="rect">
            <a:avLst/>
          </a:prstGeom>
        </p:spPr>
        <p:txBody>
          <a:bodyPr/>
          <a:lstStyle/>
          <a:p>
            <a:r>
              <a:rPr lang="en-US" dirty="0"/>
              <a:t>This presentation with the slide notes is available on the website.</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F1428E65-FAD9-4286-A2BC-B8FA65043948}"/>
              </a:ext>
            </a:extLst>
          </p:cNvPr>
          <p:cNvSpPr>
            <a:spLocks noGrp="1"/>
          </p:cNvSpPr>
          <p:nvPr>
            <p:ph type="sldNum" sz="quarter" idx="5"/>
          </p:nvPr>
        </p:nvSpPr>
        <p:spPr/>
        <p:txBody>
          <a:bodyPr/>
          <a:lstStyle/>
          <a:p>
            <a:fld id="{AFA55F67-C613-4EC2-A7B1-8B2BC8F7163D}" type="slidenum">
              <a:rPr lang="en-US" smtClean="0"/>
              <a:t>32</a:t>
            </a:fld>
            <a:endParaRPr lang="en-US" dirty="0"/>
          </a:p>
        </p:txBody>
      </p:sp>
    </p:spTree>
    <p:extLst>
      <p:ext uri="{BB962C8B-B14F-4D97-AF65-F5344CB8AC3E}">
        <p14:creationId xmlns:p14="http://schemas.microsoft.com/office/powerpoint/2010/main" val="164811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754063"/>
            <a:ext cx="6202362" cy="3489325"/>
          </a:xfrm>
        </p:spPr>
      </p:sp>
      <p:sp>
        <p:nvSpPr>
          <p:cNvPr id="3" name="Notes Placeholder 2"/>
          <p:cNvSpPr>
            <a:spLocks noGrp="1"/>
          </p:cNvSpPr>
          <p:nvPr>
            <p:ph type="body" idx="1"/>
          </p:nvPr>
        </p:nvSpPr>
        <p:spPr/>
        <p:txBody>
          <a:bodyPr/>
          <a:lstStyle/>
          <a:p>
            <a:r>
              <a:rPr lang="en-US" dirty="0"/>
              <a:t>The CxO-Atlas website content is free to browse and read each Article’s Abstract.  Members can browse, read and download any of the articles, tools, or presentations on the site.  Members can also interact with a private AI chatbot by asking questions and then interacting with the responses.  The chatbot’s responses are based on the site’s uploaded content.</a:t>
            </a:r>
          </a:p>
          <a:p>
            <a:r>
              <a:rPr lang="en-US" dirty="0"/>
              <a:t> </a:t>
            </a:r>
          </a:p>
        </p:txBody>
      </p:sp>
      <p:sp>
        <p:nvSpPr>
          <p:cNvPr id="4" name="Header Placeholder 3"/>
          <p:cNvSpPr>
            <a:spLocks noGrp="1"/>
          </p:cNvSpPr>
          <p:nvPr>
            <p:ph type="hdr" sz="quarter"/>
          </p:nvPr>
        </p:nvSpPr>
        <p:spPr>
          <a:xfrm>
            <a:off x="76943" y="94309"/>
            <a:ext cx="3169920" cy="481728"/>
          </a:xfrm>
          <a:prstGeom prst="rect">
            <a:avLst/>
          </a:prstGeom>
        </p:spPr>
        <p:txBody>
          <a:bodyPr/>
          <a:lstStyle/>
          <a:p>
            <a:r>
              <a:rPr lang="en-US" dirty="0"/>
              <a:t>Seven Principles</a:t>
            </a:r>
          </a:p>
        </p:txBody>
      </p:sp>
      <p:sp>
        <p:nvSpPr>
          <p:cNvPr id="5" name="Date Placeholder 4"/>
          <p:cNvSpPr>
            <a:spLocks noGrp="1"/>
          </p:cNvSpPr>
          <p:nvPr>
            <p:ph type="dt" idx="1"/>
          </p:nvPr>
        </p:nvSpPr>
        <p:spPr/>
        <p:txBody>
          <a:bodyPr/>
          <a:lstStyle/>
          <a:p>
            <a:r>
              <a:rPr lang="en-US" dirty="0"/>
              <a:t>08/10/2020</a:t>
            </a:r>
          </a:p>
        </p:txBody>
      </p:sp>
      <p:sp>
        <p:nvSpPr>
          <p:cNvPr id="6" name="Footer Placeholder 5"/>
          <p:cNvSpPr>
            <a:spLocks noGrp="1"/>
          </p:cNvSpPr>
          <p:nvPr>
            <p:ph type="ftr" sz="quarter" idx="4"/>
          </p:nvPr>
        </p:nvSpPr>
        <p:spPr/>
        <p:txBody>
          <a:bodyPr/>
          <a:lstStyle/>
          <a:p>
            <a:r>
              <a:rPr lang="en-US" dirty="0"/>
              <a:t>RDK Consulting, Inc.</a:t>
            </a:r>
          </a:p>
        </p:txBody>
      </p:sp>
      <p:sp>
        <p:nvSpPr>
          <p:cNvPr id="10" name="Slide Number Placeholder 9">
            <a:extLst>
              <a:ext uri="{FF2B5EF4-FFF2-40B4-BE49-F238E27FC236}">
                <a16:creationId xmlns:a16="http://schemas.microsoft.com/office/drawing/2014/main" id="{CB7F3685-C1E8-4C16-955E-9E126E486828}"/>
              </a:ext>
            </a:extLst>
          </p:cNvPr>
          <p:cNvSpPr>
            <a:spLocks noGrp="1"/>
          </p:cNvSpPr>
          <p:nvPr>
            <p:ph type="sldNum" sz="quarter" idx="5"/>
          </p:nvPr>
        </p:nvSpPr>
        <p:spPr/>
        <p:txBody>
          <a:bodyPr/>
          <a:lstStyle/>
          <a:p>
            <a:fld id="{AFA55F67-C613-4EC2-A7B1-8B2BC8F7163D}" type="slidenum">
              <a:rPr lang="en-US" smtClean="0"/>
              <a:t>33</a:t>
            </a:fld>
            <a:endParaRPr lang="en-US" dirty="0"/>
          </a:p>
        </p:txBody>
      </p:sp>
    </p:spTree>
    <p:extLst>
      <p:ext uri="{BB962C8B-B14F-4D97-AF65-F5344CB8AC3E}">
        <p14:creationId xmlns:p14="http://schemas.microsoft.com/office/powerpoint/2010/main" val="160904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554038" y="754063"/>
            <a:ext cx="6202362" cy="3489325"/>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When the unexpected or even the expected bad news occurs, there are three and only three responses that we can make.</a:t>
            </a:r>
          </a:p>
          <a:p>
            <a:r>
              <a:rPr lang="en-US" dirty="0"/>
              <a:t>Ignoring them seldom works.  Negative issues are not like fine wine; they do not get better with age.</a:t>
            </a:r>
          </a:p>
          <a:p>
            <a:r>
              <a:rPr lang="en-US" dirty="0"/>
              <a:t>Thanks to being always online we seem to be deluged almost instantly with new information.  Somehow, we have gotten into the habit of feeling that we must immediately respond to whatever stimulus we receive from anyone.  Often, we do not have to think, but we often have plenty of time to regret our quick response.  Reacting often leads us down the wrong path.</a:t>
            </a:r>
          </a:p>
          <a:p>
            <a:r>
              <a:rPr lang="en-US" dirty="0"/>
              <a:t>Responding is a timed-delay to knee-jerk responses.  The difference is “think and reflect” time.  Imagine the change in corporate culture if it were not possible to respond immediately to an email!  Instead, the recipient would have to wait ten minutes!  Productivity would probably jump up everywhere.  The advice that we give our children to stop, look, and listen is equally applicable to all of us: stop, think, respond.</a:t>
            </a:r>
            <a:endParaRPr dirty="0"/>
          </a:p>
        </p:txBody>
      </p:sp>
      <p:sp>
        <p:nvSpPr>
          <p:cNvPr id="3" name="Footer Placeholder 2">
            <a:extLst>
              <a:ext uri="{FF2B5EF4-FFF2-40B4-BE49-F238E27FC236}">
                <a16:creationId xmlns:a16="http://schemas.microsoft.com/office/drawing/2014/main" id="{54372248-5A8B-4557-8D55-991011B272E8}"/>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1D74BE05-5B31-493F-AECA-35D9BEB6C58B}"/>
              </a:ext>
            </a:extLst>
          </p:cNvPr>
          <p:cNvSpPr>
            <a:spLocks noGrp="1"/>
          </p:cNvSpPr>
          <p:nvPr>
            <p:ph type="hdr" sz="quarter"/>
          </p:nvPr>
        </p:nvSpPr>
        <p:spPr/>
        <p:txBody>
          <a:bodyPr/>
          <a:lstStyle/>
          <a:p>
            <a:r>
              <a:rPr lang="en-US"/>
              <a:t>Negative Thinking to Avoid Negative Results</a:t>
            </a:r>
            <a:endParaRPr lang="en-US" dirty="0"/>
          </a:p>
        </p:txBody>
      </p:sp>
      <p:sp>
        <p:nvSpPr>
          <p:cNvPr id="8" name="Slide Number Placeholder 7">
            <a:extLst>
              <a:ext uri="{FF2B5EF4-FFF2-40B4-BE49-F238E27FC236}">
                <a16:creationId xmlns:a16="http://schemas.microsoft.com/office/drawing/2014/main" id="{4144CDF5-82FC-47C6-8BCD-E45D0795CFC9}"/>
              </a:ext>
            </a:extLst>
          </p:cNvPr>
          <p:cNvSpPr>
            <a:spLocks noGrp="1"/>
          </p:cNvSpPr>
          <p:nvPr>
            <p:ph type="sldNum" sz="quarter" idx="5"/>
          </p:nvPr>
        </p:nvSpPr>
        <p:spPr/>
        <p:txBody>
          <a:bodyPr/>
          <a:lstStyle/>
          <a:p>
            <a:fld id="{AFA55F67-C613-4EC2-A7B1-8B2BC8F7163D}" type="slidenum">
              <a:rPr lang="en-US" smtClean="0"/>
              <a:t>4</a:t>
            </a:fld>
            <a:endParaRPr lang="en-US" dirty="0"/>
          </a:p>
        </p:txBody>
      </p:sp>
    </p:spTree>
    <p:extLst>
      <p:ext uri="{BB962C8B-B14F-4D97-AF65-F5344CB8AC3E}">
        <p14:creationId xmlns:p14="http://schemas.microsoft.com/office/powerpoint/2010/main" val="78066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28688" y="695325"/>
            <a:ext cx="5202237" cy="2925763"/>
          </a:xfrm>
          <a:prstGeom prst="rect">
            <a:avLst/>
          </a:prstGeom>
        </p:spPr>
        <p:txBody>
          <a:bodyPr/>
          <a:lstStyle/>
          <a:p>
            <a:endParaRPr dirty="0"/>
          </a:p>
        </p:txBody>
      </p:sp>
      <p:sp>
        <p:nvSpPr>
          <p:cNvPr id="168" name="Shape 168"/>
          <p:cNvSpPr>
            <a:spLocks noGrp="1"/>
          </p:cNvSpPr>
          <p:nvPr>
            <p:ph type="body" sz="quarter" idx="1"/>
          </p:nvPr>
        </p:nvSpPr>
        <p:spPr>
          <a:prstGeom prst="rect">
            <a:avLst/>
          </a:prstGeom>
        </p:spPr>
        <p:txBody>
          <a:bodyPr/>
          <a:lstStyle/>
          <a:p>
            <a:r>
              <a:rPr lang="en-US" dirty="0"/>
              <a:t>Reacting invariably involves formulating quick tactical responses.  Today, many companies are dramatically pulling back, expecting the worst to occur.  Similar to consumers buying giant quantities of toilet paper!</a:t>
            </a:r>
          </a:p>
          <a:p>
            <a:r>
              <a:rPr lang="en-US" dirty="0"/>
              <a:t>Responding may result in taking the same quick actions as reacting but will be tempered with thoughts about the long-term impacts of those decisions.  It is not hard to simply ask: “If we do this today, what will tomorrow’s impacts?”  We often hear of “unintended consequences” when we really mean “unforeseen consequences” that were the result of not taking the time to think about what could happen.  Someone always knows – take the time to ask them.</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5</a:t>
            </a:fld>
            <a:endParaRPr lang="en-US" dirty="0"/>
          </a:p>
        </p:txBody>
      </p:sp>
      <p:sp>
        <p:nvSpPr>
          <p:cNvPr id="8" name="Slide Number Placeholder 6">
            <a:extLst>
              <a:ext uri="{FF2B5EF4-FFF2-40B4-BE49-F238E27FC236}">
                <a16:creationId xmlns:a16="http://schemas.microsoft.com/office/drawing/2014/main" id="{7EAF3B2A-50C6-4803-81EE-04E6ABFBAAC4}"/>
              </a:ext>
            </a:extLst>
          </p:cNvPr>
          <p:cNvSpPr txBox="1">
            <a:spLocks/>
          </p:cNvSpPr>
          <p:nvPr/>
        </p:nvSpPr>
        <p:spPr>
          <a:xfrm>
            <a:off x="4000426" y="8912134"/>
            <a:ext cx="3013763" cy="467071"/>
          </a:xfrm>
          <a:prstGeom prst="rect">
            <a:avLst/>
          </a:prstGeom>
        </p:spPr>
        <p:txBody>
          <a:bodyPr vert="horz" lIns="92930" tIns="46465" rIns="92930" bIns="46465"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55F67-C613-4EC2-A7B1-8B2BC8F7163D}" type="slidenum">
              <a:rPr lang="en-US" smtClean="0"/>
              <a:pPr/>
              <a:t>5</a:t>
            </a:fld>
            <a:endParaRPr lang="en-US" dirty="0"/>
          </a:p>
        </p:txBody>
      </p:sp>
    </p:spTree>
    <p:extLst>
      <p:ext uri="{BB962C8B-B14F-4D97-AF65-F5344CB8AC3E}">
        <p14:creationId xmlns:p14="http://schemas.microsoft.com/office/powerpoint/2010/main" val="253007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890588" y="695325"/>
            <a:ext cx="5202237" cy="2925763"/>
          </a:xfrm>
          <a:prstGeom prst="rect">
            <a:avLst/>
          </a:prstGeom>
        </p:spPr>
        <p:txBody>
          <a:bodyPr/>
          <a:lstStyle/>
          <a:p>
            <a:endParaRPr dirty="0"/>
          </a:p>
        </p:txBody>
      </p:sp>
      <p:sp>
        <p:nvSpPr>
          <p:cNvPr id="168" name="Shape 168"/>
          <p:cNvSpPr>
            <a:spLocks noGrp="1"/>
          </p:cNvSpPr>
          <p:nvPr>
            <p:ph type="body" sz="quarter" idx="1"/>
          </p:nvPr>
        </p:nvSpPr>
        <p:spPr>
          <a:xfrm>
            <a:off x="642779" y="3904411"/>
            <a:ext cx="5669280" cy="4572000"/>
          </a:xfrm>
          <a:prstGeom prst="rect">
            <a:avLst/>
          </a:prstGeom>
        </p:spPr>
        <p:txBody>
          <a:bodyPr/>
          <a:lstStyle/>
          <a:p>
            <a:r>
              <a:rPr lang="en-US" dirty="0"/>
              <a:t>Revenue delays are predicable; worst case never turns out to be worse enough!  However, bills including rent, utilities, and salaries occur with almost one hundred percent predictability.  When revenue storm clouds appear, or worse, when lightning strikes, we feel compelled to take immediate action by reducing costs.</a:t>
            </a:r>
          </a:p>
          <a:p>
            <a:r>
              <a:rPr lang="en-US" dirty="0"/>
              <a:t>The cost reduction process is predictable:  An Excel spreadsheet listing expenses from highest to lowest is “examined” and cost-cutting occurs.  The mechanical logic involves attempting to reduce cost that provide the “most bang for the buck” the quickest.  Often, little thought is given to how to recover after the storm passes.  For example, laying off contractors is a quick and easy step to take.  However, will those same contractors with their institutional knowledge be available when you need them?  How long will it take you to find replacements, and how long will it take them to get up-to-speed?  The same considerations should be given to other programs.  If, for example, you stop advertising or marketing efforts that you have consistently done in the past, what will prospects think?  Will they assume that you have gone out of business?</a:t>
            </a:r>
          </a:p>
          <a:p>
            <a:r>
              <a:rPr lang="en-US" dirty="0"/>
              <a:t>On the other hand, slowing done a new product or a next-generation product that will not significantly increase short-term revenue may be entirely appropriate.</a:t>
            </a:r>
          </a:p>
          <a:p>
            <a:r>
              <a:rPr lang="en-US" dirty="0"/>
              <a:t>What is for certain is that looking backward at the business and past expenses is not appropriate.  Instead, re-thinking where the business is today, where it is likely to be in the short-term, and what are the long-term implications should provide cost-cutting guidance. </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6</a:t>
            </a:fld>
            <a:endParaRPr lang="en-US" dirty="0"/>
          </a:p>
        </p:txBody>
      </p:sp>
    </p:spTree>
    <p:extLst>
      <p:ext uri="{BB962C8B-B14F-4D97-AF65-F5344CB8AC3E}">
        <p14:creationId xmlns:p14="http://schemas.microsoft.com/office/powerpoint/2010/main" val="310139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868363" y="730250"/>
            <a:ext cx="5202237" cy="2925763"/>
          </a:xfrm>
          <a:prstGeom prst="rect">
            <a:avLst/>
          </a:prstGeom>
        </p:spPr>
        <p:txBody>
          <a:bodyPr/>
          <a:lstStyle/>
          <a:p>
            <a:endParaRPr dirty="0"/>
          </a:p>
        </p:txBody>
      </p:sp>
      <p:sp>
        <p:nvSpPr>
          <p:cNvPr id="168" name="Shape 168"/>
          <p:cNvSpPr>
            <a:spLocks noGrp="1"/>
          </p:cNvSpPr>
          <p:nvPr>
            <p:ph type="body" sz="quarter" idx="1"/>
          </p:nvPr>
        </p:nvSpPr>
        <p:spPr>
          <a:xfrm>
            <a:off x="695484" y="3959304"/>
            <a:ext cx="5623560" cy="4089838"/>
          </a:xfrm>
          <a:prstGeom prst="rect">
            <a:avLst/>
          </a:prstGeom>
        </p:spPr>
        <p:txBody>
          <a:bodyPr/>
          <a:lstStyle/>
          <a:p>
            <a:r>
              <a:rPr lang="en-US" dirty="0"/>
              <a:t>In times like these, the first thought is always about survival as it should be.  In fact, the first principle is my list of Seven Business Principles is “Stay in Business.”  I adopted the Seven Business Principles over twenty years ago and have them printed on the back of my business card.</a:t>
            </a:r>
          </a:p>
          <a:p>
            <a:r>
              <a:rPr lang="en-US" dirty="0"/>
              <a:t>Invariably, for small cash-starved companies, survival is equated to cutting costs.  To be fair, when the coffers are empty, it is hard to stay in business!  However, one cannot save their way to profitability; it’s all about revenue.</a:t>
            </a:r>
          </a:p>
          <a:p>
            <a:r>
              <a:rPr lang="en-US" dirty="0"/>
              <a:t>In today’s crisis environment, there may be other sources of cash:  SBA and special government-backed loans, delayed vendor payment, vendor financing, and ask for cash with order or for advances may all be possible.  One thing is for certain:  If you don’t ask, you won’t get it!</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7</a:t>
            </a:fld>
            <a:endParaRPr lang="en-US" dirty="0"/>
          </a:p>
        </p:txBody>
      </p:sp>
      <p:sp>
        <p:nvSpPr>
          <p:cNvPr id="8" name="Slide Number Placeholder 6">
            <a:extLst>
              <a:ext uri="{FF2B5EF4-FFF2-40B4-BE49-F238E27FC236}">
                <a16:creationId xmlns:a16="http://schemas.microsoft.com/office/drawing/2014/main" id="{7EAF3B2A-50C6-4803-81EE-04E6ABFBAAC4}"/>
              </a:ext>
            </a:extLst>
          </p:cNvPr>
          <p:cNvSpPr txBox="1">
            <a:spLocks/>
          </p:cNvSpPr>
          <p:nvPr/>
        </p:nvSpPr>
        <p:spPr>
          <a:xfrm>
            <a:off x="4000426" y="8912134"/>
            <a:ext cx="3013763" cy="467071"/>
          </a:xfrm>
          <a:prstGeom prst="rect">
            <a:avLst/>
          </a:prstGeom>
        </p:spPr>
        <p:txBody>
          <a:bodyPr vert="horz" lIns="92930" tIns="46465" rIns="92930" bIns="46465"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7210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28688" y="671513"/>
            <a:ext cx="5202237" cy="2925762"/>
          </a:xfrm>
          <a:prstGeom prst="rect">
            <a:avLst/>
          </a:prstGeom>
        </p:spPr>
        <p:txBody>
          <a:bodyPr/>
          <a:lstStyle/>
          <a:p>
            <a:endParaRPr dirty="0"/>
          </a:p>
        </p:txBody>
      </p:sp>
      <p:sp>
        <p:nvSpPr>
          <p:cNvPr id="168" name="Shape 168"/>
          <p:cNvSpPr>
            <a:spLocks noGrp="1"/>
          </p:cNvSpPr>
          <p:nvPr>
            <p:ph type="body" sz="quarter" idx="1"/>
          </p:nvPr>
        </p:nvSpPr>
        <p:spPr>
          <a:xfrm>
            <a:off x="695484" y="3794204"/>
            <a:ext cx="5563870" cy="4089838"/>
          </a:xfrm>
          <a:prstGeom prst="rect">
            <a:avLst/>
          </a:prstGeom>
        </p:spPr>
        <p:txBody>
          <a:bodyPr/>
          <a:lstStyle/>
          <a:p>
            <a:r>
              <a:rPr lang="en-US" dirty="0"/>
              <a:t>Once a company comes out of their shell-shocked state, they begin to focus on revenue – the most obvious source of cash required to sustain operations.  However, customers may be in the same internally focused state and not willing to consider your offering; they are too busy trying to state in business.  Who can blame them?</a:t>
            </a:r>
          </a:p>
          <a:p>
            <a:r>
              <a:rPr lang="en-US" dirty="0"/>
              <a:t>Continuing with your business, using your tried and true past successful approaches, probably won’t work.</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8</a:t>
            </a:fld>
            <a:endParaRPr lang="en-US" dirty="0"/>
          </a:p>
        </p:txBody>
      </p:sp>
    </p:spTree>
    <p:extLst>
      <p:ext uri="{BB962C8B-B14F-4D97-AF65-F5344CB8AC3E}">
        <p14:creationId xmlns:p14="http://schemas.microsoft.com/office/powerpoint/2010/main" val="171398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03288" y="677863"/>
            <a:ext cx="5202237" cy="2925762"/>
          </a:xfrm>
          <a:prstGeom prst="rect">
            <a:avLst/>
          </a:prstGeom>
        </p:spPr>
        <p:txBody>
          <a:bodyPr/>
          <a:lstStyle/>
          <a:p>
            <a:endParaRPr dirty="0"/>
          </a:p>
        </p:txBody>
      </p:sp>
      <p:sp>
        <p:nvSpPr>
          <p:cNvPr id="168" name="Shape 168"/>
          <p:cNvSpPr>
            <a:spLocks noGrp="1"/>
          </p:cNvSpPr>
          <p:nvPr>
            <p:ph type="body" sz="quarter" idx="1"/>
          </p:nvPr>
        </p:nvSpPr>
        <p:spPr>
          <a:xfrm>
            <a:off x="695484" y="3692604"/>
            <a:ext cx="5623560" cy="4089838"/>
          </a:xfrm>
          <a:prstGeom prst="rect">
            <a:avLst/>
          </a:prstGeom>
        </p:spPr>
        <p:txBody>
          <a:bodyPr/>
          <a:lstStyle/>
          <a:p>
            <a:r>
              <a:rPr lang="en-US" dirty="0"/>
              <a:t>As mentioned before, move to within the “customer’s box.”  Focus on their efforts to be successful with their customers.  Remember, the customer’s customer may be an internal group.</a:t>
            </a:r>
          </a:p>
          <a:p>
            <a:r>
              <a:rPr lang="en-US" dirty="0"/>
              <a:t>Don’t simply take up space in your customer’s box.  Avoid being a distraction; figure out how to provide true value-add that is readily apparent to customers.</a:t>
            </a:r>
          </a:p>
          <a:p>
            <a:endParaRPr dirty="0"/>
          </a:p>
        </p:txBody>
      </p:sp>
      <p:sp>
        <p:nvSpPr>
          <p:cNvPr id="3" name="Footer Placeholder 2">
            <a:extLst>
              <a:ext uri="{FF2B5EF4-FFF2-40B4-BE49-F238E27FC236}">
                <a16:creationId xmlns:a16="http://schemas.microsoft.com/office/drawing/2014/main" id="{C8FC2F15-1714-48D7-9B34-CB2A8C1B9FE6}"/>
              </a:ext>
            </a:extLst>
          </p:cNvPr>
          <p:cNvSpPr>
            <a:spLocks noGrp="1"/>
          </p:cNvSpPr>
          <p:nvPr>
            <p:ph type="ftr" sz="quarter" idx="4"/>
          </p:nvPr>
        </p:nvSpPr>
        <p:spPr/>
        <p:txBody>
          <a:bodyPr/>
          <a:lstStyle/>
          <a:p>
            <a:r>
              <a:rPr lang="en-US" dirty="0"/>
              <a:t>RDK Consulting, Inc. (c)</a:t>
            </a:r>
          </a:p>
        </p:txBody>
      </p:sp>
      <p:sp>
        <p:nvSpPr>
          <p:cNvPr id="4" name="Header Placeholder 3">
            <a:extLst>
              <a:ext uri="{FF2B5EF4-FFF2-40B4-BE49-F238E27FC236}">
                <a16:creationId xmlns:a16="http://schemas.microsoft.com/office/drawing/2014/main" id="{E83BA850-D63A-431D-B66C-F63594DB2480}"/>
              </a:ext>
            </a:extLst>
          </p:cNvPr>
          <p:cNvSpPr>
            <a:spLocks noGrp="1"/>
          </p:cNvSpPr>
          <p:nvPr>
            <p:ph type="hdr" sz="quarter"/>
          </p:nvPr>
        </p:nvSpPr>
        <p:spPr/>
        <p:txBody>
          <a:bodyPr/>
          <a:lstStyle/>
          <a:p>
            <a:r>
              <a:rPr lang="en-US"/>
              <a:t>Negative Thinking to Avoid Negative Results</a:t>
            </a:r>
            <a:endParaRPr lang="en-US" dirty="0"/>
          </a:p>
        </p:txBody>
      </p:sp>
      <p:sp>
        <p:nvSpPr>
          <p:cNvPr id="7" name="Slide Number Placeholder 6">
            <a:extLst>
              <a:ext uri="{FF2B5EF4-FFF2-40B4-BE49-F238E27FC236}">
                <a16:creationId xmlns:a16="http://schemas.microsoft.com/office/drawing/2014/main" id="{5AF04A38-933B-4DDF-ABC2-07DDAB4A54B5}"/>
              </a:ext>
            </a:extLst>
          </p:cNvPr>
          <p:cNvSpPr>
            <a:spLocks noGrp="1"/>
          </p:cNvSpPr>
          <p:nvPr>
            <p:ph type="sldNum" sz="quarter" idx="5"/>
          </p:nvPr>
        </p:nvSpPr>
        <p:spPr>
          <a:xfrm>
            <a:off x="3848026" y="8759734"/>
            <a:ext cx="3013763" cy="467071"/>
          </a:xfrm>
        </p:spPr>
        <p:txBody>
          <a:bodyPr/>
          <a:lstStyle/>
          <a:p>
            <a:fld id="{AFA55F67-C613-4EC2-A7B1-8B2BC8F7163D}" type="slidenum">
              <a:rPr lang="en-US" smtClean="0"/>
              <a:pPr/>
              <a:t>9</a:t>
            </a:fld>
            <a:endParaRPr lang="en-US" dirty="0"/>
          </a:p>
        </p:txBody>
      </p:sp>
    </p:spTree>
    <p:extLst>
      <p:ext uri="{BB962C8B-B14F-4D97-AF65-F5344CB8AC3E}">
        <p14:creationId xmlns:p14="http://schemas.microsoft.com/office/powerpoint/2010/main" val="284872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844C-6C33-410C-A681-E4E76606C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C46889-AA16-4BB3-915E-3B5EAD404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231CFC-62FC-4408-8757-A87C78A7D1DC}"/>
              </a:ext>
            </a:extLst>
          </p:cNvPr>
          <p:cNvSpPr>
            <a:spLocks noGrp="1"/>
          </p:cNvSpPr>
          <p:nvPr>
            <p:ph type="dt" sz="half" idx="10"/>
          </p:nvPr>
        </p:nvSpPr>
        <p:spPr>
          <a:xfrm>
            <a:off x="838200" y="6356350"/>
            <a:ext cx="2743200" cy="365125"/>
          </a:xfrm>
          <a:prstGeom prst="rect">
            <a:avLst/>
          </a:prstGeom>
        </p:spPr>
        <p:txBody>
          <a:bodyPr/>
          <a:lstStyle/>
          <a:p>
            <a:fld id="{51643B00-6CDD-434F-BE94-02788E3D58EB}" type="datetime1">
              <a:rPr lang="en-US" smtClean="0"/>
              <a:t>1/23/2025</a:t>
            </a:fld>
            <a:endParaRPr lang="en-US" dirty="0"/>
          </a:p>
        </p:txBody>
      </p:sp>
      <p:sp>
        <p:nvSpPr>
          <p:cNvPr id="5" name="Footer Placeholder 4">
            <a:extLst>
              <a:ext uri="{FF2B5EF4-FFF2-40B4-BE49-F238E27FC236}">
                <a16:creationId xmlns:a16="http://schemas.microsoft.com/office/drawing/2014/main" id="{D7ED5D1A-7CAF-4DFB-94E7-3D2C2E41C6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7ED4356-370B-4390-B9B2-E104C182553D}"/>
              </a:ext>
            </a:extLst>
          </p:cNvPr>
          <p:cNvSpPr>
            <a:spLocks noGrp="1"/>
          </p:cNvSpPr>
          <p:nvPr>
            <p:ph type="sldNum" sz="quarter" idx="12"/>
          </p:nvPr>
        </p:nvSpPr>
        <p:spPr>
          <a:xfrm>
            <a:off x="8610600" y="6356350"/>
            <a:ext cx="2743200" cy="365125"/>
          </a:xfrm>
          <a:prstGeom prst="rect">
            <a:avLst/>
          </a:prstGeom>
        </p:spPr>
        <p:txBody>
          <a:bodyPr/>
          <a:lstStyle/>
          <a:p>
            <a:fld id="{08DF28D3-48BD-4648-9818-9E78F593EEE9}" type="slidenum">
              <a:rPr lang="en-US" smtClean="0"/>
              <a:t>‹#›</a:t>
            </a:fld>
            <a:endParaRPr lang="en-US" dirty="0"/>
          </a:p>
        </p:txBody>
      </p:sp>
    </p:spTree>
    <p:extLst>
      <p:ext uri="{BB962C8B-B14F-4D97-AF65-F5344CB8AC3E}">
        <p14:creationId xmlns:p14="http://schemas.microsoft.com/office/powerpoint/2010/main" val="222055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AACB-B0D9-45A7-B3C7-0290515A9EB3}"/>
              </a:ext>
            </a:extLst>
          </p:cNvPr>
          <p:cNvSpPr>
            <a:spLocks noGrp="1"/>
          </p:cNvSpPr>
          <p:nvPr>
            <p:ph type="title" hasCustomPrompt="1"/>
          </p:nvPr>
        </p:nvSpPr>
        <p:spPr/>
        <p:txBody>
          <a:bodyPr/>
          <a:lstStyle/>
          <a:p>
            <a:r>
              <a:rPr lang="en-US" dirty="0"/>
              <a:t>Master title</a:t>
            </a:r>
          </a:p>
        </p:txBody>
      </p:sp>
      <p:sp>
        <p:nvSpPr>
          <p:cNvPr id="3" name="Content Placeholder 2">
            <a:extLst>
              <a:ext uri="{FF2B5EF4-FFF2-40B4-BE49-F238E27FC236}">
                <a16:creationId xmlns:a16="http://schemas.microsoft.com/office/drawing/2014/main" id="{4CADB326-CBD0-451C-A314-29AD0AB24809}"/>
              </a:ext>
            </a:extLst>
          </p:cNvPr>
          <p:cNvSpPr>
            <a:spLocks noGrp="1"/>
          </p:cNvSpPr>
          <p:nvPr>
            <p:ph idx="1"/>
          </p:nvPr>
        </p:nvSpPr>
        <p:spPr>
          <a:xfrm>
            <a:off x="838200" y="1415256"/>
            <a:ext cx="10515600" cy="35948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30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0EE1-DAF3-42FD-8C07-E9F289AB1C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BAFB87-6ABB-4A22-B20B-D91079B0A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31FA5B-6700-4509-8457-159EC4B0C0FA}"/>
              </a:ext>
            </a:extLst>
          </p:cNvPr>
          <p:cNvSpPr>
            <a:spLocks noGrp="1"/>
          </p:cNvSpPr>
          <p:nvPr>
            <p:ph type="dt" sz="half" idx="10"/>
          </p:nvPr>
        </p:nvSpPr>
        <p:spPr>
          <a:xfrm>
            <a:off x="838200" y="6356350"/>
            <a:ext cx="2743200" cy="365125"/>
          </a:xfrm>
          <a:prstGeom prst="rect">
            <a:avLst/>
          </a:prstGeom>
        </p:spPr>
        <p:txBody>
          <a:bodyPr/>
          <a:lstStyle/>
          <a:p>
            <a:fld id="{549574B4-498D-4217-BA44-327E60C5E8CD}" type="datetime1">
              <a:rPr lang="en-US" smtClean="0"/>
              <a:t>1/23/2025</a:t>
            </a:fld>
            <a:endParaRPr lang="en-US" dirty="0"/>
          </a:p>
        </p:txBody>
      </p:sp>
      <p:sp>
        <p:nvSpPr>
          <p:cNvPr id="5" name="Footer Placeholder 4">
            <a:extLst>
              <a:ext uri="{FF2B5EF4-FFF2-40B4-BE49-F238E27FC236}">
                <a16:creationId xmlns:a16="http://schemas.microsoft.com/office/drawing/2014/main" id="{915C9659-F9D6-4318-96B7-43EFADFB25F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22CCED1-0728-46F2-BC3B-C3B75D5668C5}"/>
              </a:ext>
            </a:extLst>
          </p:cNvPr>
          <p:cNvSpPr>
            <a:spLocks noGrp="1"/>
          </p:cNvSpPr>
          <p:nvPr>
            <p:ph type="sldNum" sz="quarter" idx="12"/>
          </p:nvPr>
        </p:nvSpPr>
        <p:spPr>
          <a:xfrm>
            <a:off x="8610600" y="6356350"/>
            <a:ext cx="2743200" cy="365125"/>
          </a:xfrm>
          <a:prstGeom prst="rect">
            <a:avLst/>
          </a:prstGeom>
        </p:spPr>
        <p:txBody>
          <a:bodyPr/>
          <a:lstStyle/>
          <a:p>
            <a:fld id="{08DF28D3-48BD-4648-9818-9E78F593EEE9}" type="slidenum">
              <a:rPr lang="en-US" smtClean="0"/>
              <a:t>‹#›</a:t>
            </a:fld>
            <a:endParaRPr lang="en-US" dirty="0"/>
          </a:p>
        </p:txBody>
      </p:sp>
    </p:spTree>
    <p:extLst>
      <p:ext uri="{BB962C8B-B14F-4D97-AF65-F5344CB8AC3E}">
        <p14:creationId xmlns:p14="http://schemas.microsoft.com/office/powerpoint/2010/main" val="220253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F5E2-F6DC-4DBE-B25F-DE4E7CDD1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8E779-5346-47E4-BD0D-F391A6AE49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FC8E2-3275-473B-A9F5-81D93A57BA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16B0F5-23FC-4228-B9EB-023BC9752617}"/>
              </a:ext>
            </a:extLst>
          </p:cNvPr>
          <p:cNvSpPr>
            <a:spLocks noGrp="1"/>
          </p:cNvSpPr>
          <p:nvPr>
            <p:ph type="dt" sz="half" idx="10"/>
          </p:nvPr>
        </p:nvSpPr>
        <p:spPr>
          <a:xfrm>
            <a:off x="838200" y="6356350"/>
            <a:ext cx="2743200" cy="365125"/>
          </a:xfrm>
          <a:prstGeom prst="rect">
            <a:avLst/>
          </a:prstGeom>
        </p:spPr>
        <p:txBody>
          <a:bodyPr/>
          <a:lstStyle/>
          <a:p>
            <a:fld id="{D9085AAD-22BC-4164-8D16-98D79BADB519}" type="datetime1">
              <a:rPr lang="en-US" smtClean="0"/>
              <a:t>1/23/2025</a:t>
            </a:fld>
            <a:endParaRPr lang="en-US" dirty="0"/>
          </a:p>
        </p:txBody>
      </p:sp>
      <p:sp>
        <p:nvSpPr>
          <p:cNvPr id="6" name="Footer Placeholder 5">
            <a:extLst>
              <a:ext uri="{FF2B5EF4-FFF2-40B4-BE49-F238E27FC236}">
                <a16:creationId xmlns:a16="http://schemas.microsoft.com/office/drawing/2014/main" id="{2F719174-7403-4271-824B-BCF9CFC9D81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11E85C4-78E0-45C3-833F-00E21A603B5F}"/>
              </a:ext>
            </a:extLst>
          </p:cNvPr>
          <p:cNvSpPr>
            <a:spLocks noGrp="1"/>
          </p:cNvSpPr>
          <p:nvPr>
            <p:ph type="sldNum" sz="quarter" idx="12"/>
          </p:nvPr>
        </p:nvSpPr>
        <p:spPr>
          <a:xfrm>
            <a:off x="8610600" y="6356350"/>
            <a:ext cx="2743200" cy="365125"/>
          </a:xfrm>
          <a:prstGeom prst="rect">
            <a:avLst/>
          </a:prstGeom>
        </p:spPr>
        <p:txBody>
          <a:bodyPr/>
          <a:lstStyle/>
          <a:p>
            <a:fld id="{08DF28D3-48BD-4648-9818-9E78F593EEE9}" type="slidenum">
              <a:rPr lang="en-US" smtClean="0"/>
              <a:t>‹#›</a:t>
            </a:fld>
            <a:endParaRPr lang="en-US" dirty="0"/>
          </a:p>
        </p:txBody>
      </p:sp>
    </p:spTree>
    <p:extLst>
      <p:ext uri="{BB962C8B-B14F-4D97-AF65-F5344CB8AC3E}">
        <p14:creationId xmlns:p14="http://schemas.microsoft.com/office/powerpoint/2010/main" val="16730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4CA8-A031-4F79-B8C9-F8988495CE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081D9F-38BA-49A6-8571-89D835F19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E2E00E-871B-4E0F-AAFA-A09D660AA4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FE4E8-2921-48AF-A1C2-EBDAB4B78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141574-9E75-4547-B522-AEBF8A4923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656767-7234-47AE-9392-7F0C169D4FAD}"/>
              </a:ext>
            </a:extLst>
          </p:cNvPr>
          <p:cNvSpPr>
            <a:spLocks noGrp="1"/>
          </p:cNvSpPr>
          <p:nvPr>
            <p:ph type="dt" sz="half" idx="10"/>
          </p:nvPr>
        </p:nvSpPr>
        <p:spPr>
          <a:xfrm>
            <a:off x="838200" y="6356350"/>
            <a:ext cx="2743200" cy="365125"/>
          </a:xfrm>
          <a:prstGeom prst="rect">
            <a:avLst/>
          </a:prstGeom>
        </p:spPr>
        <p:txBody>
          <a:bodyPr/>
          <a:lstStyle/>
          <a:p>
            <a:fld id="{1D60ED4D-51A5-4C1C-93C4-DF5083744126}" type="datetime1">
              <a:rPr lang="en-US" smtClean="0"/>
              <a:t>1/23/2025</a:t>
            </a:fld>
            <a:endParaRPr lang="en-US" dirty="0"/>
          </a:p>
        </p:txBody>
      </p:sp>
      <p:sp>
        <p:nvSpPr>
          <p:cNvPr id="8" name="Footer Placeholder 7">
            <a:extLst>
              <a:ext uri="{FF2B5EF4-FFF2-40B4-BE49-F238E27FC236}">
                <a16:creationId xmlns:a16="http://schemas.microsoft.com/office/drawing/2014/main" id="{EACE5E4F-54E1-4C0D-8835-24184EC995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5A4C3BD-A03D-487E-B7F7-3EB7A49ABD87}"/>
              </a:ext>
            </a:extLst>
          </p:cNvPr>
          <p:cNvSpPr>
            <a:spLocks noGrp="1"/>
          </p:cNvSpPr>
          <p:nvPr>
            <p:ph type="sldNum" sz="quarter" idx="12"/>
          </p:nvPr>
        </p:nvSpPr>
        <p:spPr>
          <a:xfrm>
            <a:off x="8610600" y="6356350"/>
            <a:ext cx="2743200" cy="365125"/>
          </a:xfrm>
          <a:prstGeom prst="rect">
            <a:avLst/>
          </a:prstGeom>
        </p:spPr>
        <p:txBody>
          <a:bodyPr/>
          <a:lstStyle/>
          <a:p>
            <a:fld id="{08DF28D3-48BD-4648-9818-9E78F593EEE9}" type="slidenum">
              <a:rPr lang="en-US" smtClean="0"/>
              <a:t>‹#›</a:t>
            </a:fld>
            <a:endParaRPr lang="en-US" dirty="0"/>
          </a:p>
        </p:txBody>
      </p:sp>
    </p:spTree>
    <p:extLst>
      <p:ext uri="{BB962C8B-B14F-4D97-AF65-F5344CB8AC3E}">
        <p14:creationId xmlns:p14="http://schemas.microsoft.com/office/powerpoint/2010/main" val="421271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C4A3-4E27-4550-B9EA-800D6E4A00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C322B7-F2AD-40CE-BAC9-4631FF8C7153}"/>
              </a:ext>
            </a:extLst>
          </p:cNvPr>
          <p:cNvSpPr>
            <a:spLocks noGrp="1"/>
          </p:cNvSpPr>
          <p:nvPr>
            <p:ph type="dt" sz="half" idx="10"/>
          </p:nvPr>
        </p:nvSpPr>
        <p:spPr>
          <a:xfrm>
            <a:off x="838200" y="6356350"/>
            <a:ext cx="2743200" cy="365125"/>
          </a:xfrm>
          <a:prstGeom prst="rect">
            <a:avLst/>
          </a:prstGeom>
        </p:spPr>
        <p:txBody>
          <a:bodyPr/>
          <a:lstStyle/>
          <a:p>
            <a:fld id="{934642EF-DF5C-4672-A13A-D6A7F14AEB5B}" type="datetime1">
              <a:rPr lang="en-US" smtClean="0"/>
              <a:t>1/23/2025</a:t>
            </a:fld>
            <a:endParaRPr lang="en-US" dirty="0"/>
          </a:p>
        </p:txBody>
      </p:sp>
      <p:sp>
        <p:nvSpPr>
          <p:cNvPr id="4" name="Footer Placeholder 3">
            <a:extLst>
              <a:ext uri="{FF2B5EF4-FFF2-40B4-BE49-F238E27FC236}">
                <a16:creationId xmlns:a16="http://schemas.microsoft.com/office/drawing/2014/main" id="{3C3CE197-E548-4FE1-9343-BA5BF9BC9A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B7D9D8A8-E332-4989-B037-5FEF03CAF4C8}"/>
              </a:ext>
            </a:extLst>
          </p:cNvPr>
          <p:cNvSpPr>
            <a:spLocks noGrp="1"/>
          </p:cNvSpPr>
          <p:nvPr>
            <p:ph type="sldNum" sz="quarter" idx="12"/>
          </p:nvPr>
        </p:nvSpPr>
        <p:spPr>
          <a:xfrm>
            <a:off x="8610600" y="6356350"/>
            <a:ext cx="2743200" cy="365125"/>
          </a:xfrm>
          <a:prstGeom prst="rect">
            <a:avLst/>
          </a:prstGeom>
        </p:spPr>
        <p:txBody>
          <a:bodyPr/>
          <a:lstStyle/>
          <a:p>
            <a:fld id="{08DF28D3-48BD-4648-9818-9E78F593EEE9}" type="slidenum">
              <a:rPr lang="en-US" smtClean="0"/>
              <a:t>‹#›</a:t>
            </a:fld>
            <a:endParaRPr lang="en-US" dirty="0"/>
          </a:p>
        </p:txBody>
      </p:sp>
    </p:spTree>
    <p:extLst>
      <p:ext uri="{BB962C8B-B14F-4D97-AF65-F5344CB8AC3E}">
        <p14:creationId xmlns:p14="http://schemas.microsoft.com/office/powerpoint/2010/main" val="17754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7CD26-508C-4F6B-B1B9-C56D2EDE488C}"/>
              </a:ext>
            </a:extLst>
          </p:cNvPr>
          <p:cNvSpPr>
            <a:spLocks noGrp="1"/>
          </p:cNvSpPr>
          <p:nvPr>
            <p:ph type="dt" sz="half" idx="10"/>
          </p:nvPr>
        </p:nvSpPr>
        <p:spPr>
          <a:xfrm>
            <a:off x="838200" y="6356350"/>
            <a:ext cx="2743200" cy="365125"/>
          </a:xfrm>
          <a:prstGeom prst="rect">
            <a:avLst/>
          </a:prstGeom>
        </p:spPr>
        <p:txBody>
          <a:bodyPr/>
          <a:lstStyle/>
          <a:p>
            <a:fld id="{39AADED0-F9D0-4FFE-A0DB-7F405D140E40}" type="datetime1">
              <a:rPr lang="en-US" smtClean="0"/>
              <a:t>1/23/2025</a:t>
            </a:fld>
            <a:endParaRPr lang="en-US" dirty="0"/>
          </a:p>
        </p:txBody>
      </p:sp>
      <p:sp>
        <p:nvSpPr>
          <p:cNvPr id="3" name="Footer Placeholder 2">
            <a:extLst>
              <a:ext uri="{FF2B5EF4-FFF2-40B4-BE49-F238E27FC236}">
                <a16:creationId xmlns:a16="http://schemas.microsoft.com/office/drawing/2014/main" id="{E6C34347-29A8-436D-87EE-7DFB7710C63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5C7621-B39A-40B1-A102-AA6417935229}"/>
              </a:ext>
            </a:extLst>
          </p:cNvPr>
          <p:cNvSpPr>
            <a:spLocks noGrp="1"/>
          </p:cNvSpPr>
          <p:nvPr>
            <p:ph type="sldNum" sz="quarter" idx="12"/>
          </p:nvPr>
        </p:nvSpPr>
        <p:spPr>
          <a:xfrm>
            <a:off x="8610600" y="6356350"/>
            <a:ext cx="2743200" cy="365125"/>
          </a:xfrm>
          <a:prstGeom prst="rect">
            <a:avLst/>
          </a:prstGeom>
        </p:spPr>
        <p:txBody>
          <a:bodyPr/>
          <a:lstStyle/>
          <a:p>
            <a:fld id="{08DF28D3-48BD-4648-9818-9E78F593EEE9}" type="slidenum">
              <a:rPr lang="en-US" smtClean="0"/>
              <a:t>‹#›</a:t>
            </a:fld>
            <a:endParaRPr lang="en-US" dirty="0"/>
          </a:p>
        </p:txBody>
      </p:sp>
    </p:spTree>
    <p:extLst>
      <p:ext uri="{BB962C8B-B14F-4D97-AF65-F5344CB8AC3E}">
        <p14:creationId xmlns:p14="http://schemas.microsoft.com/office/powerpoint/2010/main" val="112737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A8EAF2-CCE2-481F-A93B-D689D10577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FD4F30-ADB4-4827-9D8D-349FD0D8DE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44297-D182-40A0-A9D1-DF4E3ECBE36A}"/>
              </a:ext>
            </a:extLst>
          </p:cNvPr>
          <p:cNvSpPr>
            <a:spLocks noGrp="1"/>
          </p:cNvSpPr>
          <p:nvPr>
            <p:ph type="dt" sz="half" idx="10"/>
          </p:nvPr>
        </p:nvSpPr>
        <p:spPr>
          <a:xfrm>
            <a:off x="838200" y="6356350"/>
            <a:ext cx="2743200" cy="365125"/>
          </a:xfrm>
          <a:prstGeom prst="rect">
            <a:avLst/>
          </a:prstGeom>
        </p:spPr>
        <p:txBody>
          <a:bodyPr/>
          <a:lstStyle/>
          <a:p>
            <a:fld id="{7FCA4761-A4EC-48FE-915E-CD6785A8F549}" type="datetime1">
              <a:rPr lang="en-US" smtClean="0"/>
              <a:t>1/23/2025</a:t>
            </a:fld>
            <a:endParaRPr lang="en-US" dirty="0"/>
          </a:p>
        </p:txBody>
      </p:sp>
      <p:sp>
        <p:nvSpPr>
          <p:cNvPr id="5" name="Footer Placeholder 4">
            <a:extLst>
              <a:ext uri="{FF2B5EF4-FFF2-40B4-BE49-F238E27FC236}">
                <a16:creationId xmlns:a16="http://schemas.microsoft.com/office/drawing/2014/main" id="{BE594A75-0465-470C-9627-57A7B8157C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54FB88B-5CE0-4D17-AFA6-2B96B817AAB9}"/>
              </a:ext>
            </a:extLst>
          </p:cNvPr>
          <p:cNvSpPr>
            <a:spLocks noGrp="1"/>
          </p:cNvSpPr>
          <p:nvPr>
            <p:ph type="sldNum" sz="quarter" idx="12"/>
          </p:nvPr>
        </p:nvSpPr>
        <p:spPr>
          <a:xfrm>
            <a:off x="8610600" y="6356350"/>
            <a:ext cx="2743200" cy="365125"/>
          </a:xfrm>
          <a:prstGeom prst="rect">
            <a:avLst/>
          </a:prstGeom>
        </p:spPr>
        <p:txBody>
          <a:bodyPr/>
          <a:lstStyle/>
          <a:p>
            <a:fld id="{08DF28D3-48BD-4648-9818-9E78F593EEE9}" type="slidenum">
              <a:rPr lang="en-US" smtClean="0"/>
              <a:t>‹#›</a:t>
            </a:fld>
            <a:endParaRPr lang="en-US" dirty="0"/>
          </a:p>
        </p:txBody>
      </p:sp>
    </p:spTree>
    <p:extLst>
      <p:ext uri="{BB962C8B-B14F-4D97-AF65-F5344CB8AC3E}">
        <p14:creationId xmlns:p14="http://schemas.microsoft.com/office/powerpoint/2010/main" val="137511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5C173-3D7F-48DC-8C4B-9633313D5246}"/>
              </a:ext>
            </a:extLst>
          </p:cNvPr>
          <p:cNvSpPr>
            <a:spLocks noGrp="1"/>
          </p:cNvSpPr>
          <p:nvPr>
            <p:ph type="title"/>
          </p:nvPr>
        </p:nvSpPr>
        <p:spPr>
          <a:xfrm>
            <a:off x="7463480" y="362477"/>
            <a:ext cx="3890319" cy="576119"/>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1C463F10-427C-49DF-93BF-60566A765403}"/>
              </a:ext>
            </a:extLst>
          </p:cNvPr>
          <p:cNvSpPr>
            <a:spLocks noGrp="1"/>
          </p:cNvSpPr>
          <p:nvPr>
            <p:ph type="body" idx="1"/>
          </p:nvPr>
        </p:nvSpPr>
        <p:spPr>
          <a:xfrm>
            <a:off x="838200" y="1253331"/>
            <a:ext cx="10515600" cy="2367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7" name="Slide Number Placeholder 6">
            <a:extLst>
              <a:ext uri="{FF2B5EF4-FFF2-40B4-BE49-F238E27FC236}">
                <a16:creationId xmlns:a16="http://schemas.microsoft.com/office/drawing/2014/main" id="{BAC1A938-1472-4186-972D-BB8000D64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E074B-E4AC-4B9C-B1E7-E88E2467BBC3}" type="slidenum">
              <a:rPr lang="en-US" smtClean="0"/>
              <a:t>‹#›</a:t>
            </a:fld>
            <a:endParaRPr lang="en-US" dirty="0"/>
          </a:p>
        </p:txBody>
      </p:sp>
      <p:grpSp>
        <p:nvGrpSpPr>
          <p:cNvPr id="14" name="Group 13">
            <a:extLst>
              <a:ext uri="{FF2B5EF4-FFF2-40B4-BE49-F238E27FC236}">
                <a16:creationId xmlns:a16="http://schemas.microsoft.com/office/drawing/2014/main" id="{DD8CEF2A-B4A3-4662-AFBD-E150B2043E94}"/>
              </a:ext>
            </a:extLst>
          </p:cNvPr>
          <p:cNvGrpSpPr/>
          <p:nvPr userDrawn="1"/>
        </p:nvGrpSpPr>
        <p:grpSpPr>
          <a:xfrm>
            <a:off x="644268" y="463426"/>
            <a:ext cx="997438" cy="523220"/>
            <a:chOff x="1816100" y="5486400"/>
            <a:chExt cx="997438" cy="523220"/>
          </a:xfrm>
        </p:grpSpPr>
        <p:sp>
          <p:nvSpPr>
            <p:cNvPr id="8" name="TextBox 7">
              <a:extLst>
                <a:ext uri="{FF2B5EF4-FFF2-40B4-BE49-F238E27FC236}">
                  <a16:creationId xmlns:a16="http://schemas.microsoft.com/office/drawing/2014/main" id="{97E38EDE-3B0B-47AF-91E5-AE42318A3F66}"/>
                </a:ext>
              </a:extLst>
            </p:cNvPr>
            <p:cNvSpPr txBox="1"/>
            <p:nvPr userDrawn="1"/>
          </p:nvSpPr>
          <p:spPr>
            <a:xfrm>
              <a:off x="1816100" y="5486400"/>
              <a:ext cx="997438" cy="523220"/>
            </a:xfrm>
            <a:prstGeom prst="rect">
              <a:avLst/>
            </a:prstGeom>
            <a:noFill/>
          </p:spPr>
          <p:txBody>
            <a:bodyPr wrap="square" rtlCol="0">
              <a:spAutoFit/>
            </a:bodyPr>
            <a:lstStyle/>
            <a:p>
              <a:pPr algn="r"/>
              <a:r>
                <a:rPr lang="en-US" sz="1400" dirty="0"/>
                <a:t>RDK</a:t>
              </a:r>
            </a:p>
            <a:p>
              <a:pPr algn="r"/>
              <a:r>
                <a:rPr lang="en-US" sz="1400" dirty="0"/>
                <a:t>Consulting</a:t>
              </a:r>
            </a:p>
          </p:txBody>
        </p:sp>
        <p:cxnSp>
          <p:nvCxnSpPr>
            <p:cNvPr id="10" name="Straight Connector 9">
              <a:extLst>
                <a:ext uri="{FF2B5EF4-FFF2-40B4-BE49-F238E27FC236}">
                  <a16:creationId xmlns:a16="http://schemas.microsoft.com/office/drawing/2014/main" id="{7516F9FD-29DC-4627-9EBD-A8EC54433D4A}"/>
                </a:ext>
              </a:extLst>
            </p:cNvPr>
            <p:cNvCxnSpPr/>
            <p:nvPr userDrawn="1"/>
          </p:nvCxnSpPr>
          <p:spPr>
            <a:xfrm>
              <a:off x="2767430" y="5545010"/>
              <a:ext cx="0" cy="422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AF34D4-EC67-49FD-95D3-C7E324EC995F}"/>
                </a:ext>
              </a:extLst>
            </p:cNvPr>
            <p:cNvCxnSpPr/>
            <p:nvPr userDrawn="1"/>
          </p:nvCxnSpPr>
          <p:spPr>
            <a:xfrm flipH="1">
              <a:off x="2504440" y="5545010"/>
              <a:ext cx="262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70B87C-039D-4E97-9D5A-574EA2E9E2E2}"/>
                </a:ext>
              </a:extLst>
            </p:cNvPr>
            <p:cNvCxnSpPr/>
            <p:nvPr userDrawn="1"/>
          </p:nvCxnSpPr>
          <p:spPr>
            <a:xfrm flipH="1">
              <a:off x="2504440" y="5961570"/>
              <a:ext cx="262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31884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Lst>
  <p:hf hdr="0" ftr="0" dt="0"/>
  <p:txStyles>
    <p:titleStyle>
      <a:lvl1pPr algn="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0166EF-BF41-4731-B446-9493F9B362DB}"/>
              </a:ext>
            </a:extLst>
          </p:cNvPr>
          <p:cNvSpPr/>
          <p:nvPr/>
        </p:nvSpPr>
        <p:spPr>
          <a:xfrm>
            <a:off x="2882408" y="5699448"/>
            <a:ext cx="7198830" cy="461665"/>
          </a:xfrm>
          <a:prstGeom prst="rect">
            <a:avLst/>
          </a:prstGeom>
          <a:noFill/>
          <a:ln>
            <a:solidFill>
              <a:schemeClr val="tx1"/>
            </a:solidFill>
          </a:ln>
        </p:spPr>
        <p:txBody>
          <a:bodyPr wrap="none">
            <a:spAutoFit/>
          </a:bodyPr>
          <a:lstStyle/>
          <a:p>
            <a:pPr algn="ctr"/>
            <a:r>
              <a:rPr lang="en-US" sz="2400" dirty="0"/>
              <a:t>Tom Berger | RDK Consulting, Inc. | tom@rdkgroup.com</a:t>
            </a:r>
          </a:p>
        </p:txBody>
      </p:sp>
      <p:sp>
        <p:nvSpPr>
          <p:cNvPr id="7" name="Presentation Deck">
            <a:extLst>
              <a:ext uri="{FF2B5EF4-FFF2-40B4-BE49-F238E27FC236}">
                <a16:creationId xmlns:a16="http://schemas.microsoft.com/office/drawing/2014/main" id="{08637E29-801E-4E4E-9D9E-3D27DF922E4A}"/>
              </a:ext>
            </a:extLst>
          </p:cNvPr>
          <p:cNvSpPr txBox="1">
            <a:spLocks/>
          </p:cNvSpPr>
          <p:nvPr/>
        </p:nvSpPr>
        <p:spPr>
          <a:xfrm>
            <a:off x="1150698" y="1481332"/>
            <a:ext cx="10662249" cy="2752369"/>
          </a:xfrm>
          <a:prstGeom prst="rect">
            <a:avLst/>
          </a:prstGeom>
          <a:noFill/>
        </p:spPr>
        <p:txBody>
          <a:bodyPr/>
          <a:lstStyle>
            <a:lvl1pPr marL="29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1pPr>
            <a:lvl2pPr marL="92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2pPr>
            <a:lvl3pPr marL="156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3pPr>
            <a:lvl4pPr marL="219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4pPr>
            <a:lvl5pPr marL="283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5pPr>
            <a:lvl6pPr marL="346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6pPr>
            <a:lvl7pPr marL="410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7pPr>
            <a:lvl8pPr marL="473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8pPr>
            <a:lvl9pPr marL="537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PT Serif"/>
                <a:ea typeface="PT Serif"/>
                <a:cs typeface="PT Serif"/>
                <a:sym typeface="PT Serif"/>
              </a:defRPr>
            </a:lvl9pPr>
          </a:lstStyle>
          <a:p>
            <a:pPr marL="0" indent="0" algn="ctr">
              <a:spcBef>
                <a:spcPts val="0"/>
              </a:spcBef>
              <a:buNone/>
            </a:pPr>
            <a:r>
              <a:rPr lang="en-US" sz="4000" b="1" dirty="0">
                <a:solidFill>
                  <a:srgbClr val="FFFF00"/>
                </a:solidFill>
                <a:latin typeface="Roboto Black" pitchFamily="2" charset="0"/>
                <a:ea typeface="Roboto Black" pitchFamily="2" charset="0"/>
              </a:rPr>
              <a:t>Negative Thinking to Avoid Negative Results </a:t>
            </a:r>
          </a:p>
          <a:p>
            <a:pPr marL="0" indent="0" algn="ctr">
              <a:spcBef>
                <a:spcPts val="0"/>
              </a:spcBef>
              <a:buNone/>
            </a:pPr>
            <a:r>
              <a:rPr lang="en-US" sz="3200" dirty="0">
                <a:solidFill>
                  <a:srgbClr val="FFFF00"/>
                </a:solidFill>
              </a:rPr>
              <a:t>with</a:t>
            </a:r>
          </a:p>
          <a:p>
            <a:pPr marL="0" indent="0" algn="ctr">
              <a:spcBef>
                <a:spcPts val="0"/>
              </a:spcBef>
              <a:buNone/>
            </a:pPr>
            <a:r>
              <a:rPr lang="en-US" sz="3200" b="1" dirty="0">
                <a:solidFill>
                  <a:srgbClr val="FFFF00"/>
                </a:solidFill>
                <a:latin typeface="Roboto Black" pitchFamily="2" charset="0"/>
                <a:ea typeface="Roboto Black" pitchFamily="2" charset="0"/>
              </a:rPr>
              <a:t>A Simple Contingency Planning Tool</a:t>
            </a:r>
            <a:endParaRPr lang="en-US" sz="4400" b="1" dirty="0">
              <a:solidFill>
                <a:srgbClr val="FFFF00"/>
              </a:solidFill>
              <a:latin typeface="Roboto Black" pitchFamily="2" charset="0"/>
              <a:ea typeface="Roboto Black" pitchFamily="2" charset="0"/>
            </a:endParaRPr>
          </a:p>
        </p:txBody>
      </p:sp>
      <p:sp>
        <p:nvSpPr>
          <p:cNvPr id="5" name="Slide Number Placeholder 4">
            <a:extLst>
              <a:ext uri="{FF2B5EF4-FFF2-40B4-BE49-F238E27FC236}">
                <a16:creationId xmlns:a16="http://schemas.microsoft.com/office/drawing/2014/main" id="{3D4B2BF3-BC78-4A87-95A0-EFAC14D2319A}"/>
              </a:ext>
            </a:extLst>
          </p:cNvPr>
          <p:cNvSpPr>
            <a:spLocks noGrp="1"/>
          </p:cNvSpPr>
          <p:nvPr>
            <p:ph type="sldNum" sz="quarter" idx="12"/>
          </p:nvPr>
        </p:nvSpPr>
        <p:spPr/>
        <p:txBody>
          <a:bodyPr/>
          <a:lstStyle/>
          <a:p>
            <a:fld id="{08DF28D3-48BD-4648-9818-9E78F593EEE9}" type="slidenum">
              <a:rPr lang="en-US" smtClean="0"/>
              <a:t>1</a:t>
            </a:fld>
            <a:endParaRPr lang="en-US" dirty="0"/>
          </a:p>
        </p:txBody>
      </p:sp>
      <p:sp>
        <p:nvSpPr>
          <p:cNvPr id="3" name="TextBox 2">
            <a:extLst>
              <a:ext uri="{FF2B5EF4-FFF2-40B4-BE49-F238E27FC236}">
                <a16:creationId xmlns:a16="http://schemas.microsoft.com/office/drawing/2014/main" id="{C30252B1-1DF7-4876-A83F-23F0059B3AB9}"/>
              </a:ext>
            </a:extLst>
          </p:cNvPr>
          <p:cNvSpPr txBox="1"/>
          <p:nvPr/>
        </p:nvSpPr>
        <p:spPr>
          <a:xfrm>
            <a:off x="4230547" y="4989047"/>
            <a:ext cx="4502552" cy="523220"/>
          </a:xfrm>
          <a:prstGeom prst="rect">
            <a:avLst/>
          </a:prstGeom>
          <a:noFill/>
        </p:spPr>
        <p:txBody>
          <a:bodyPr wrap="square" rtlCol="0">
            <a:spAutoFit/>
          </a:bodyPr>
          <a:lstStyle/>
          <a:p>
            <a:pPr algn="ctr"/>
            <a:r>
              <a:rPr lang="en-US" sz="2800" dirty="0"/>
              <a:t>Aug 2022</a:t>
            </a:r>
          </a:p>
        </p:txBody>
      </p:sp>
    </p:spTree>
    <p:extLst>
      <p:ext uri="{BB962C8B-B14F-4D97-AF65-F5344CB8AC3E}">
        <p14:creationId xmlns:p14="http://schemas.microsoft.com/office/powerpoint/2010/main" val="402206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673564" y="288414"/>
            <a:ext cx="5998259"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“Dust Bowl” Circa 1930s</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10</a:t>
            </a:fld>
            <a:endParaRPr lang="en-US" dirty="0"/>
          </a:p>
        </p:txBody>
      </p:sp>
      <p:pic>
        <p:nvPicPr>
          <p:cNvPr id="4098" name="Picture 2" descr="Image result for picture of john deere">
            <a:extLst>
              <a:ext uri="{FF2B5EF4-FFF2-40B4-BE49-F238E27FC236}">
                <a16:creationId xmlns:a16="http://schemas.microsoft.com/office/drawing/2014/main" id="{292732EA-810E-447E-9FC9-D11AE7620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61" y="1207604"/>
            <a:ext cx="2896594" cy="28965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F30876-0B8A-4E28-84FB-56EBB2FE388F}"/>
              </a:ext>
            </a:extLst>
          </p:cNvPr>
          <p:cNvSpPr/>
          <p:nvPr/>
        </p:nvSpPr>
        <p:spPr>
          <a:xfrm>
            <a:off x="1149054" y="4874702"/>
            <a:ext cx="10087413" cy="1077218"/>
          </a:xfrm>
          <a:prstGeom prst="rect">
            <a:avLst/>
          </a:prstGeom>
        </p:spPr>
        <p:txBody>
          <a:bodyPr wrap="square">
            <a:spAutoFit/>
          </a:bodyPr>
          <a:lstStyle/>
          <a:p>
            <a:pPr algn="ctr"/>
            <a:r>
              <a:rPr lang="en-US" sz="3200" i="1" dirty="0">
                <a:solidFill>
                  <a:srgbClr val="92D050"/>
                </a:solidFill>
              </a:rPr>
              <a:t>"At some point, the weather will improve and you will need your tractor. Pay us when you can."</a:t>
            </a:r>
          </a:p>
        </p:txBody>
      </p:sp>
      <p:sp>
        <p:nvSpPr>
          <p:cNvPr id="4" name="TextBox 3">
            <a:extLst>
              <a:ext uri="{FF2B5EF4-FFF2-40B4-BE49-F238E27FC236}">
                <a16:creationId xmlns:a16="http://schemas.microsoft.com/office/drawing/2014/main" id="{F14C6020-FD98-4E96-89F6-C80C6C20C4DE}"/>
              </a:ext>
            </a:extLst>
          </p:cNvPr>
          <p:cNvSpPr txBox="1"/>
          <p:nvPr/>
        </p:nvSpPr>
        <p:spPr>
          <a:xfrm>
            <a:off x="5984732" y="1383133"/>
            <a:ext cx="5251735" cy="1538883"/>
          </a:xfrm>
          <a:prstGeom prst="rect">
            <a:avLst/>
          </a:prstGeom>
          <a:noFill/>
        </p:spPr>
        <p:txBody>
          <a:bodyPr wrap="square" rtlCol="0">
            <a:spAutoFit/>
          </a:bodyPr>
          <a:lstStyle/>
          <a:p>
            <a:pPr>
              <a:spcAft>
                <a:spcPts val="600"/>
              </a:spcAft>
            </a:pPr>
            <a:r>
              <a:rPr lang="en-US" sz="2800" dirty="0"/>
              <a:t>1930 Revenue: $63M</a:t>
            </a:r>
          </a:p>
          <a:p>
            <a:pPr>
              <a:spcAft>
                <a:spcPts val="600"/>
              </a:spcAft>
            </a:pPr>
            <a:r>
              <a:rPr lang="en-US" sz="2800" dirty="0"/>
              <a:t>1932 Revenue: $8.7M</a:t>
            </a:r>
          </a:p>
          <a:p>
            <a:pPr>
              <a:spcAft>
                <a:spcPts val="600"/>
              </a:spcAft>
            </a:pPr>
            <a:r>
              <a:rPr lang="en-US" sz="2800" dirty="0"/>
              <a:t>1931 Laid off 75% of Work Force</a:t>
            </a:r>
          </a:p>
        </p:txBody>
      </p:sp>
      <p:sp>
        <p:nvSpPr>
          <p:cNvPr id="5" name="TextBox 4">
            <a:extLst>
              <a:ext uri="{FF2B5EF4-FFF2-40B4-BE49-F238E27FC236}">
                <a16:creationId xmlns:a16="http://schemas.microsoft.com/office/drawing/2014/main" id="{89BF06E6-082D-AC01-D8D7-86D5CF7C43DA}"/>
              </a:ext>
            </a:extLst>
          </p:cNvPr>
          <p:cNvSpPr txBox="1"/>
          <p:nvPr/>
        </p:nvSpPr>
        <p:spPr>
          <a:xfrm>
            <a:off x="5299494" y="3375139"/>
            <a:ext cx="5762445" cy="523220"/>
          </a:xfrm>
          <a:prstGeom prst="rect">
            <a:avLst/>
          </a:prstGeom>
          <a:noFill/>
        </p:spPr>
        <p:txBody>
          <a:bodyPr wrap="square" rtlCol="0">
            <a:spAutoFit/>
          </a:bodyPr>
          <a:lstStyle/>
          <a:p>
            <a:pPr algn="ctr"/>
            <a:r>
              <a:rPr lang="en-US" sz="2800" dirty="0">
                <a:solidFill>
                  <a:srgbClr val="FF0000"/>
                </a:solidFill>
              </a:rPr>
              <a:t>Most farmers defaulted on their loans.</a:t>
            </a:r>
          </a:p>
        </p:txBody>
      </p:sp>
    </p:spTree>
    <p:extLst>
      <p:ext uri="{BB962C8B-B14F-4D97-AF65-F5344CB8AC3E}">
        <p14:creationId xmlns:p14="http://schemas.microsoft.com/office/powerpoint/2010/main" val="40396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673564" y="288414"/>
            <a:ext cx="5998259"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i="1" dirty="0"/>
              <a:t>“We Are Never in Control…</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11</a:t>
            </a:fld>
            <a:endParaRPr lang="en-US" dirty="0"/>
          </a:p>
        </p:txBody>
      </p:sp>
      <p:pic>
        <p:nvPicPr>
          <p:cNvPr id="2" name="Picture 1">
            <a:extLst>
              <a:ext uri="{FF2B5EF4-FFF2-40B4-BE49-F238E27FC236}">
                <a16:creationId xmlns:a16="http://schemas.microsoft.com/office/drawing/2014/main" id="{E2676965-3BAF-4169-B9AE-54692C278F94}"/>
              </a:ext>
            </a:extLst>
          </p:cNvPr>
          <p:cNvPicPr>
            <a:picLocks noChangeAspect="1"/>
          </p:cNvPicPr>
          <p:nvPr/>
        </p:nvPicPr>
        <p:blipFill rotWithShape="1">
          <a:blip r:embed="rId3"/>
          <a:srcRect l="5355" t="6313" r="5797" b="4696"/>
          <a:stretch/>
        </p:blipFill>
        <p:spPr>
          <a:xfrm>
            <a:off x="1362044" y="2876968"/>
            <a:ext cx="2127173" cy="3104564"/>
          </a:xfrm>
          <a:prstGeom prst="rect">
            <a:avLst/>
          </a:prstGeom>
        </p:spPr>
      </p:pic>
      <p:sp>
        <p:nvSpPr>
          <p:cNvPr id="4" name="TextBox 3">
            <a:extLst>
              <a:ext uri="{FF2B5EF4-FFF2-40B4-BE49-F238E27FC236}">
                <a16:creationId xmlns:a16="http://schemas.microsoft.com/office/drawing/2014/main" id="{EEF930CD-254E-4E55-B845-0AAD1058F8C0}"/>
              </a:ext>
            </a:extLst>
          </p:cNvPr>
          <p:cNvSpPr txBox="1"/>
          <p:nvPr/>
        </p:nvSpPr>
        <p:spPr>
          <a:xfrm>
            <a:off x="207033" y="1083157"/>
            <a:ext cx="4761781" cy="1569660"/>
          </a:xfrm>
          <a:prstGeom prst="rect">
            <a:avLst/>
          </a:prstGeom>
          <a:noFill/>
        </p:spPr>
        <p:txBody>
          <a:bodyPr wrap="square" rtlCol="0">
            <a:spAutoFit/>
          </a:bodyPr>
          <a:lstStyle/>
          <a:p>
            <a:pPr algn="ctr"/>
            <a:r>
              <a:rPr lang="en-US" sz="3200" i="1" dirty="0">
                <a:solidFill>
                  <a:srgbClr val="FFFF00"/>
                </a:solidFill>
              </a:rPr>
              <a:t>…but we can choose how we will respond to any situation.”</a:t>
            </a:r>
          </a:p>
        </p:txBody>
      </p:sp>
      <p:grpSp>
        <p:nvGrpSpPr>
          <p:cNvPr id="5" name="Group 4">
            <a:extLst>
              <a:ext uri="{FF2B5EF4-FFF2-40B4-BE49-F238E27FC236}">
                <a16:creationId xmlns:a16="http://schemas.microsoft.com/office/drawing/2014/main" id="{D32D27B3-4AE4-0328-E3C9-F5991B1F21FD}"/>
              </a:ext>
            </a:extLst>
          </p:cNvPr>
          <p:cNvGrpSpPr/>
          <p:nvPr/>
        </p:nvGrpSpPr>
        <p:grpSpPr>
          <a:xfrm>
            <a:off x="4390849" y="1382542"/>
            <a:ext cx="7401295" cy="4949808"/>
            <a:chOff x="4390849" y="1382542"/>
            <a:chExt cx="7401295" cy="4949808"/>
          </a:xfrm>
        </p:grpSpPr>
        <p:sp>
          <p:nvSpPr>
            <p:cNvPr id="6" name="TextBox 5">
              <a:extLst>
                <a:ext uri="{FF2B5EF4-FFF2-40B4-BE49-F238E27FC236}">
                  <a16:creationId xmlns:a16="http://schemas.microsoft.com/office/drawing/2014/main" id="{6B79668D-0C53-E13D-A1C5-EDAE93A499C3}"/>
                </a:ext>
              </a:extLst>
            </p:cNvPr>
            <p:cNvSpPr txBox="1"/>
            <p:nvPr/>
          </p:nvSpPr>
          <p:spPr>
            <a:xfrm>
              <a:off x="7563676" y="1680261"/>
              <a:ext cx="2920893" cy="954107"/>
            </a:xfrm>
            <a:prstGeom prst="rect">
              <a:avLst/>
            </a:prstGeom>
            <a:noFill/>
          </p:spPr>
          <p:txBody>
            <a:bodyPr wrap="square" rtlCol="0">
              <a:spAutoFit/>
            </a:bodyPr>
            <a:lstStyle/>
            <a:p>
              <a:pPr algn="ctr"/>
              <a:r>
                <a:rPr lang="en-US" sz="2800" dirty="0"/>
                <a:t>When the bomb explodes…</a:t>
              </a:r>
            </a:p>
          </p:txBody>
        </p:sp>
        <p:sp>
          <p:nvSpPr>
            <p:cNvPr id="7" name="TextBox 6">
              <a:extLst>
                <a:ext uri="{FF2B5EF4-FFF2-40B4-BE49-F238E27FC236}">
                  <a16:creationId xmlns:a16="http://schemas.microsoft.com/office/drawing/2014/main" id="{B4945B05-D7F8-824D-130B-77C14FD2F73B}"/>
                </a:ext>
              </a:extLst>
            </p:cNvPr>
            <p:cNvSpPr txBox="1"/>
            <p:nvPr/>
          </p:nvSpPr>
          <p:spPr>
            <a:xfrm>
              <a:off x="8192224" y="3307332"/>
              <a:ext cx="3599920" cy="1200329"/>
            </a:xfrm>
            <a:prstGeom prst="rect">
              <a:avLst/>
            </a:prstGeom>
            <a:noFill/>
          </p:spPr>
          <p:txBody>
            <a:bodyPr wrap="square" rtlCol="0">
              <a:spAutoFit/>
            </a:bodyPr>
            <a:lstStyle/>
            <a:p>
              <a:pPr marL="173038" indent="-173038">
                <a:buFont typeface="Arial" panose="020B0604020202020204" pitchFamily="34" charset="0"/>
                <a:buChar char="•"/>
              </a:pPr>
              <a:r>
                <a:rPr lang="en-US" sz="2400" dirty="0"/>
                <a:t>Drop what you are doing.</a:t>
              </a:r>
            </a:p>
            <a:p>
              <a:pPr marL="173038" indent="-173038">
                <a:buFont typeface="Arial" panose="020B0604020202020204" pitchFamily="34" charset="0"/>
                <a:buChar char="•"/>
              </a:pPr>
              <a:r>
                <a:rPr lang="en-US" sz="2400" dirty="0"/>
                <a:t>Verify the impact.</a:t>
              </a:r>
            </a:p>
            <a:p>
              <a:pPr marL="173038" indent="-173038">
                <a:buFont typeface="Arial" panose="020B0604020202020204" pitchFamily="34" charset="0"/>
                <a:buChar char="•"/>
              </a:pPr>
              <a:r>
                <a:rPr lang="en-US" sz="2400" dirty="0"/>
                <a:t>Address it.</a:t>
              </a:r>
            </a:p>
          </p:txBody>
        </p:sp>
        <p:sp>
          <p:nvSpPr>
            <p:cNvPr id="9" name="TextBox 8">
              <a:extLst>
                <a:ext uri="{FF2B5EF4-FFF2-40B4-BE49-F238E27FC236}">
                  <a16:creationId xmlns:a16="http://schemas.microsoft.com/office/drawing/2014/main" id="{D1469215-9DCE-3133-9A25-6E19CDDE1CED}"/>
                </a:ext>
              </a:extLst>
            </p:cNvPr>
            <p:cNvSpPr txBox="1"/>
            <p:nvPr/>
          </p:nvSpPr>
          <p:spPr>
            <a:xfrm>
              <a:off x="4523754" y="5061569"/>
              <a:ext cx="5155087" cy="1200329"/>
            </a:xfrm>
            <a:prstGeom prst="rect">
              <a:avLst/>
            </a:prstGeom>
            <a:noFill/>
          </p:spPr>
          <p:txBody>
            <a:bodyPr wrap="square" rtlCol="0">
              <a:spAutoFit/>
            </a:bodyPr>
            <a:lstStyle/>
            <a:p>
              <a:pPr marL="168275" indent="-168275">
                <a:buFont typeface="Arial" panose="020B0604020202020204" pitchFamily="34" charset="0"/>
                <a:buChar char="•"/>
              </a:pPr>
              <a:r>
                <a:rPr lang="en-US" sz="2400" dirty="0"/>
                <a:t>Count to 100 by seventeens.</a:t>
              </a:r>
            </a:p>
            <a:p>
              <a:pPr marL="168275" indent="-168275">
                <a:buFont typeface="Arial" panose="020B0604020202020204" pitchFamily="34" charset="0"/>
                <a:buChar char="•"/>
              </a:pPr>
              <a:r>
                <a:rPr lang="en-US" sz="2400" dirty="0"/>
                <a:t>Take a deep breath.</a:t>
              </a:r>
            </a:p>
            <a:p>
              <a:pPr marL="168275" indent="-168275">
                <a:buFont typeface="Arial" panose="020B0604020202020204" pitchFamily="34" charset="0"/>
                <a:buChar char="•"/>
              </a:pPr>
              <a:r>
                <a:rPr lang="en-US" sz="2400" dirty="0"/>
                <a:t>If we do this, what will be impacted?</a:t>
              </a:r>
            </a:p>
          </p:txBody>
        </p:sp>
        <p:sp>
          <p:nvSpPr>
            <p:cNvPr id="8" name="Diamond 7">
              <a:extLst>
                <a:ext uri="{FF2B5EF4-FFF2-40B4-BE49-F238E27FC236}">
                  <a16:creationId xmlns:a16="http://schemas.microsoft.com/office/drawing/2014/main" id="{5A21260C-FB86-5436-940F-AA4EFACA9198}"/>
                </a:ext>
              </a:extLst>
            </p:cNvPr>
            <p:cNvSpPr/>
            <p:nvPr/>
          </p:nvSpPr>
          <p:spPr>
            <a:xfrm>
              <a:off x="5900468" y="3246081"/>
              <a:ext cx="1853411" cy="140962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Is it Fatal?</a:t>
              </a:r>
            </a:p>
          </p:txBody>
        </p:sp>
        <p:sp>
          <p:nvSpPr>
            <p:cNvPr id="10" name="Rectangle 9">
              <a:extLst>
                <a:ext uri="{FF2B5EF4-FFF2-40B4-BE49-F238E27FC236}">
                  <a16:creationId xmlns:a16="http://schemas.microsoft.com/office/drawing/2014/main" id="{6369595E-ACC6-7846-625E-54FD50D701CD}"/>
                </a:ext>
              </a:extLst>
            </p:cNvPr>
            <p:cNvSpPr/>
            <p:nvPr/>
          </p:nvSpPr>
          <p:spPr>
            <a:xfrm>
              <a:off x="4390849" y="5136349"/>
              <a:ext cx="5021508" cy="11960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261F8F6-D8A0-22CB-36B4-183BD92553D3}"/>
                </a:ext>
              </a:extLst>
            </p:cNvPr>
            <p:cNvSpPr/>
            <p:nvPr/>
          </p:nvSpPr>
          <p:spPr>
            <a:xfrm>
              <a:off x="8192223" y="3427192"/>
              <a:ext cx="3599920" cy="10545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1163B6D5-7F21-BE47-0CA3-B1F04B41ABAF}"/>
                </a:ext>
              </a:extLst>
            </p:cNvPr>
            <p:cNvSpPr/>
            <p:nvPr/>
          </p:nvSpPr>
          <p:spPr>
            <a:xfrm>
              <a:off x="6659587" y="4662943"/>
              <a:ext cx="336430" cy="4611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30735EB7-BBA8-FD51-36A7-819530CD74D8}"/>
                </a:ext>
              </a:extLst>
            </p:cNvPr>
            <p:cNvSpPr/>
            <p:nvPr/>
          </p:nvSpPr>
          <p:spPr>
            <a:xfrm rot="16200000">
              <a:off x="7795939" y="3729968"/>
              <a:ext cx="336430" cy="4611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1AA4D77-83D1-2DAA-2D8D-8757E93DF620}"/>
                </a:ext>
              </a:extLst>
            </p:cNvPr>
            <p:cNvSpPr txBox="1"/>
            <p:nvPr/>
          </p:nvSpPr>
          <p:spPr>
            <a:xfrm>
              <a:off x="7617129" y="3401314"/>
              <a:ext cx="508955" cy="523220"/>
            </a:xfrm>
            <a:prstGeom prst="rect">
              <a:avLst/>
            </a:prstGeom>
            <a:noFill/>
          </p:spPr>
          <p:txBody>
            <a:bodyPr wrap="square" rtlCol="0">
              <a:spAutoFit/>
            </a:bodyPr>
            <a:lstStyle/>
            <a:p>
              <a:pPr algn="ctr"/>
              <a:r>
                <a:rPr lang="en-US" sz="2800" b="1" dirty="0"/>
                <a:t>Y</a:t>
              </a:r>
            </a:p>
          </p:txBody>
        </p:sp>
        <p:sp>
          <p:nvSpPr>
            <p:cNvPr id="16" name="TextBox 15">
              <a:extLst>
                <a:ext uri="{FF2B5EF4-FFF2-40B4-BE49-F238E27FC236}">
                  <a16:creationId xmlns:a16="http://schemas.microsoft.com/office/drawing/2014/main" id="{E889B2F5-4B5B-2CC9-C89D-67EE7DBDDF56}"/>
                </a:ext>
              </a:extLst>
            </p:cNvPr>
            <p:cNvSpPr txBox="1"/>
            <p:nvPr/>
          </p:nvSpPr>
          <p:spPr>
            <a:xfrm>
              <a:off x="6998906" y="4498512"/>
              <a:ext cx="508955" cy="523220"/>
            </a:xfrm>
            <a:prstGeom prst="rect">
              <a:avLst/>
            </a:prstGeom>
            <a:noFill/>
          </p:spPr>
          <p:txBody>
            <a:bodyPr wrap="square" rtlCol="0">
              <a:spAutoFit/>
            </a:bodyPr>
            <a:lstStyle/>
            <a:p>
              <a:pPr algn="ctr"/>
              <a:r>
                <a:rPr lang="en-US" sz="2800" b="1" dirty="0"/>
                <a:t>N</a:t>
              </a:r>
            </a:p>
          </p:txBody>
        </p:sp>
        <p:sp>
          <p:nvSpPr>
            <p:cNvPr id="17" name="Arrow: Down 16">
              <a:extLst>
                <a:ext uri="{FF2B5EF4-FFF2-40B4-BE49-F238E27FC236}">
                  <a16:creationId xmlns:a16="http://schemas.microsoft.com/office/drawing/2014/main" id="{FCA2373E-D033-27F4-63C0-0F7C6A8E4D81}"/>
                </a:ext>
              </a:extLst>
            </p:cNvPr>
            <p:cNvSpPr/>
            <p:nvPr/>
          </p:nvSpPr>
          <p:spPr>
            <a:xfrm>
              <a:off x="6648088" y="2822647"/>
              <a:ext cx="336430" cy="4611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graffiti, kite&#10;&#10;Description automatically generated">
              <a:extLst>
                <a:ext uri="{FF2B5EF4-FFF2-40B4-BE49-F238E27FC236}">
                  <a16:creationId xmlns:a16="http://schemas.microsoft.com/office/drawing/2014/main" id="{AEF1F2A1-E485-5B26-47AF-D63361EC6B3D}"/>
                </a:ext>
              </a:extLst>
            </p:cNvPr>
            <p:cNvPicPr>
              <a:picLocks noChangeAspect="1"/>
            </p:cNvPicPr>
            <p:nvPr/>
          </p:nvPicPr>
          <p:blipFill rotWithShape="1">
            <a:blip r:embed="rId4">
              <a:extLst>
                <a:ext uri="{28A0092B-C50C-407E-A947-70E740481C1C}">
                  <a14:useLocalDpi xmlns:a14="http://schemas.microsoft.com/office/drawing/2010/main" val="0"/>
                </a:ext>
              </a:extLst>
            </a:blip>
            <a:srcRect t="13104" b="2288"/>
            <a:stretch/>
          </p:blipFill>
          <p:spPr>
            <a:xfrm>
              <a:off x="5874590" y="1382542"/>
              <a:ext cx="1935779" cy="1637814"/>
            </a:xfrm>
            <a:prstGeom prst="rect">
              <a:avLst/>
            </a:prstGeom>
          </p:spPr>
        </p:pic>
      </p:grpSp>
    </p:spTree>
    <p:extLst>
      <p:ext uri="{BB962C8B-B14F-4D97-AF65-F5344CB8AC3E}">
        <p14:creationId xmlns:p14="http://schemas.microsoft.com/office/powerpoint/2010/main" val="46907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752604" y="288414"/>
            <a:ext cx="791922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Winning Hand?</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12</a:t>
            </a:fld>
            <a:endParaRPr lang="en-US" dirty="0"/>
          </a:p>
        </p:txBody>
      </p:sp>
      <p:pic>
        <p:nvPicPr>
          <p:cNvPr id="9" name="Picture 8" descr="A picture containing text&#10;&#10;Description automatically generated">
            <a:extLst>
              <a:ext uri="{FF2B5EF4-FFF2-40B4-BE49-F238E27FC236}">
                <a16:creationId xmlns:a16="http://schemas.microsoft.com/office/drawing/2014/main" id="{DF423208-96E3-47E4-842B-0E45659C6697}"/>
              </a:ext>
            </a:extLst>
          </p:cNvPr>
          <p:cNvPicPr>
            <a:picLocks noChangeAspect="1"/>
          </p:cNvPicPr>
          <p:nvPr/>
        </p:nvPicPr>
        <p:blipFill rotWithShape="1">
          <a:blip r:embed="rId3">
            <a:extLst>
              <a:ext uri="{28A0092B-C50C-407E-A947-70E740481C1C}">
                <a14:useLocalDpi xmlns:a14="http://schemas.microsoft.com/office/drawing/2010/main" val="0"/>
              </a:ext>
            </a:extLst>
          </a:blip>
          <a:srcRect t="8320" b="13259"/>
          <a:stretch/>
        </p:blipFill>
        <p:spPr>
          <a:xfrm>
            <a:off x="8205744" y="1318444"/>
            <a:ext cx="3552912" cy="3282725"/>
          </a:xfrm>
          <a:prstGeom prst="rect">
            <a:avLst/>
          </a:prstGeom>
        </p:spPr>
      </p:pic>
      <p:sp>
        <p:nvSpPr>
          <p:cNvPr id="14" name="TextBox 13">
            <a:extLst>
              <a:ext uri="{FF2B5EF4-FFF2-40B4-BE49-F238E27FC236}">
                <a16:creationId xmlns:a16="http://schemas.microsoft.com/office/drawing/2014/main" id="{465044A3-265B-4E9B-9225-0CE90B7A162A}"/>
              </a:ext>
            </a:extLst>
          </p:cNvPr>
          <p:cNvSpPr txBox="1"/>
          <p:nvPr/>
        </p:nvSpPr>
        <p:spPr>
          <a:xfrm>
            <a:off x="4230832" y="718279"/>
            <a:ext cx="4248661" cy="1200329"/>
          </a:xfrm>
          <a:prstGeom prst="rect">
            <a:avLst/>
          </a:prstGeom>
          <a:noFill/>
        </p:spPr>
        <p:txBody>
          <a:bodyPr wrap="square" rtlCol="0">
            <a:spAutoFit/>
          </a:bodyPr>
          <a:lstStyle/>
          <a:p>
            <a:pPr algn="ctr"/>
            <a:r>
              <a:rPr lang="en-US" sz="3600" b="1" dirty="0">
                <a:solidFill>
                  <a:srgbClr val="FFFF00"/>
                </a:solidFill>
              </a:rPr>
              <a:t>You have to play the cards you were dealt.</a:t>
            </a:r>
          </a:p>
        </p:txBody>
      </p:sp>
      <p:pic>
        <p:nvPicPr>
          <p:cNvPr id="4" name="Picture 3" descr="A picture containing bag, table, man&#10;&#10;Description automatically generated">
            <a:extLst>
              <a:ext uri="{FF2B5EF4-FFF2-40B4-BE49-F238E27FC236}">
                <a16:creationId xmlns:a16="http://schemas.microsoft.com/office/drawing/2014/main" id="{FC093B7A-BBAF-4C28-84D6-61103EDA5267}"/>
              </a:ext>
            </a:extLst>
          </p:cNvPr>
          <p:cNvPicPr>
            <a:picLocks noChangeAspect="1"/>
          </p:cNvPicPr>
          <p:nvPr/>
        </p:nvPicPr>
        <p:blipFill rotWithShape="1">
          <a:blip r:embed="rId4">
            <a:extLst>
              <a:ext uri="{28A0092B-C50C-407E-A947-70E740481C1C}">
                <a14:useLocalDpi xmlns:a14="http://schemas.microsoft.com/office/drawing/2010/main" val="0"/>
              </a:ext>
            </a:extLst>
          </a:blip>
          <a:srcRect l="43639" t="26758" r="13055" b="13738"/>
          <a:stretch/>
        </p:blipFill>
        <p:spPr>
          <a:xfrm rot="5400000">
            <a:off x="4292342" y="1857098"/>
            <a:ext cx="4032317" cy="4155337"/>
          </a:xfrm>
          <a:prstGeom prst="rect">
            <a:avLst/>
          </a:prstGeom>
        </p:spPr>
      </p:pic>
      <p:pic>
        <p:nvPicPr>
          <p:cNvPr id="7" name="Picture 6" descr="A close up of a sign&#10;&#10;Description automatically generated">
            <a:extLst>
              <a:ext uri="{FF2B5EF4-FFF2-40B4-BE49-F238E27FC236}">
                <a16:creationId xmlns:a16="http://schemas.microsoft.com/office/drawing/2014/main" id="{9A83372C-7F34-4D6A-B5DD-60213BE800BA}"/>
              </a:ext>
            </a:extLst>
          </p:cNvPr>
          <p:cNvPicPr>
            <a:picLocks noChangeAspect="1"/>
          </p:cNvPicPr>
          <p:nvPr/>
        </p:nvPicPr>
        <p:blipFill rotWithShape="1">
          <a:blip r:embed="rId5">
            <a:extLst>
              <a:ext uri="{28A0092B-C50C-407E-A947-70E740481C1C}">
                <a14:useLocalDpi xmlns:a14="http://schemas.microsoft.com/office/drawing/2010/main" val="0"/>
              </a:ext>
            </a:extLst>
          </a:blip>
          <a:srcRect l="7183" b="13483"/>
          <a:stretch/>
        </p:blipFill>
        <p:spPr>
          <a:xfrm>
            <a:off x="520176" y="1536284"/>
            <a:ext cx="3984405" cy="2251604"/>
          </a:xfrm>
          <a:prstGeom prst="rect">
            <a:avLst/>
          </a:prstGeom>
        </p:spPr>
      </p:pic>
    </p:spTree>
    <p:extLst>
      <p:ext uri="{BB962C8B-B14F-4D97-AF65-F5344CB8AC3E}">
        <p14:creationId xmlns:p14="http://schemas.microsoft.com/office/powerpoint/2010/main" val="6166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Most Surprises </a:t>
            </a:r>
            <a:r>
              <a:rPr lang="en-US" sz="4000" b="1" i="1" u="sng" dirty="0"/>
              <a:t>Aren’t</a:t>
            </a:r>
            <a:r>
              <a:rPr lang="en-US" sz="4000" dirty="0"/>
              <a:t>!</a:t>
            </a:r>
            <a:endParaRPr sz="4000" dirty="0"/>
          </a:p>
        </p:txBody>
      </p:sp>
      <p:pic>
        <p:nvPicPr>
          <p:cNvPr id="11" name="Picture 10" descr="A picture containing woman, white, holding, dress&#10;&#10;Description automatically generated">
            <a:extLst>
              <a:ext uri="{FF2B5EF4-FFF2-40B4-BE49-F238E27FC236}">
                <a16:creationId xmlns:a16="http://schemas.microsoft.com/office/drawing/2014/main" id="{DFCF9100-A9F8-45AC-80D7-16093B959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72416" y="2929289"/>
            <a:ext cx="1671717" cy="2412640"/>
          </a:xfrm>
          <a:prstGeom prst="rect">
            <a:avLst/>
          </a:prstGeom>
        </p:spPr>
      </p:pic>
      <p:pic>
        <p:nvPicPr>
          <p:cNvPr id="13" name="Picture 12" descr="A picture containing white, black, holding, light&#10;&#10;Description automatically generated">
            <a:extLst>
              <a:ext uri="{FF2B5EF4-FFF2-40B4-BE49-F238E27FC236}">
                <a16:creationId xmlns:a16="http://schemas.microsoft.com/office/drawing/2014/main" id="{CB0C43A6-FFD3-4143-A20A-E68890296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555" y="2932300"/>
            <a:ext cx="1758168" cy="2590302"/>
          </a:xfrm>
          <a:prstGeom prst="rect">
            <a:avLst/>
          </a:prstGeom>
        </p:spPr>
      </p:pic>
      <p:pic>
        <p:nvPicPr>
          <p:cNvPr id="15" name="Picture 14" descr="A hand holding a black dress&#10;&#10;Description automatically generated">
            <a:extLst>
              <a:ext uri="{FF2B5EF4-FFF2-40B4-BE49-F238E27FC236}">
                <a16:creationId xmlns:a16="http://schemas.microsoft.com/office/drawing/2014/main" id="{4E21E0B1-90A7-4157-8BA4-45418D50F1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448" y="2929289"/>
            <a:ext cx="1610831" cy="2596324"/>
          </a:xfrm>
          <a:prstGeom prst="rect">
            <a:avLst/>
          </a:prstGeom>
        </p:spPr>
      </p:pic>
      <p:sp>
        <p:nvSpPr>
          <p:cNvPr id="19" name="TextBox 18">
            <a:extLst>
              <a:ext uri="{FF2B5EF4-FFF2-40B4-BE49-F238E27FC236}">
                <a16:creationId xmlns:a16="http://schemas.microsoft.com/office/drawing/2014/main" id="{E990D8E6-9353-4DBF-9907-6FC74090940B}"/>
              </a:ext>
            </a:extLst>
          </p:cNvPr>
          <p:cNvSpPr txBox="1"/>
          <p:nvPr/>
        </p:nvSpPr>
        <p:spPr>
          <a:xfrm>
            <a:off x="4122071" y="5310433"/>
            <a:ext cx="2743200" cy="523220"/>
          </a:xfrm>
          <a:prstGeom prst="rect">
            <a:avLst/>
          </a:prstGeom>
          <a:noFill/>
        </p:spPr>
        <p:txBody>
          <a:bodyPr wrap="square" rtlCol="0">
            <a:spAutoFit/>
          </a:bodyPr>
          <a:lstStyle/>
          <a:p>
            <a:pPr algn="ctr"/>
            <a:r>
              <a:rPr lang="en-US" sz="2800" dirty="0"/>
              <a:t>Someone knows!</a:t>
            </a:r>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13</a:t>
            </a:fld>
            <a:endParaRPr lang="en-US" dirty="0"/>
          </a:p>
        </p:txBody>
      </p:sp>
      <p:sp>
        <p:nvSpPr>
          <p:cNvPr id="3" name="TextBox 2">
            <a:extLst>
              <a:ext uri="{FF2B5EF4-FFF2-40B4-BE49-F238E27FC236}">
                <a16:creationId xmlns:a16="http://schemas.microsoft.com/office/drawing/2014/main" id="{ECED38EB-DD69-5E9E-6EE6-37B9B35E127B}"/>
              </a:ext>
            </a:extLst>
          </p:cNvPr>
          <p:cNvSpPr txBox="1"/>
          <p:nvPr/>
        </p:nvSpPr>
        <p:spPr>
          <a:xfrm>
            <a:off x="1047504" y="1334775"/>
            <a:ext cx="2817130" cy="1384995"/>
          </a:xfrm>
          <a:prstGeom prst="rect">
            <a:avLst/>
          </a:prstGeom>
          <a:noFill/>
        </p:spPr>
        <p:txBody>
          <a:bodyPr wrap="square" rtlCol="0">
            <a:spAutoFit/>
          </a:bodyPr>
          <a:lstStyle/>
          <a:p>
            <a:pPr algn="ctr"/>
            <a:r>
              <a:rPr lang="en-US" sz="2800" dirty="0"/>
              <a:t>People do not openly talk about bad news!</a:t>
            </a:r>
          </a:p>
        </p:txBody>
      </p:sp>
      <p:cxnSp>
        <p:nvCxnSpPr>
          <p:cNvPr id="5" name="Straight Connector 4">
            <a:extLst>
              <a:ext uri="{FF2B5EF4-FFF2-40B4-BE49-F238E27FC236}">
                <a16:creationId xmlns:a16="http://schemas.microsoft.com/office/drawing/2014/main" id="{949F05CD-CEEF-97B0-53A0-CB18CD52D8FB}"/>
              </a:ext>
            </a:extLst>
          </p:cNvPr>
          <p:cNvCxnSpPr>
            <a:cxnSpLocks/>
          </p:cNvCxnSpPr>
          <p:nvPr/>
        </p:nvCxnSpPr>
        <p:spPr>
          <a:xfrm>
            <a:off x="1656266" y="3233843"/>
            <a:ext cx="1483743" cy="19872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500248-37A4-8633-79DC-21565BA1C278}"/>
              </a:ext>
            </a:extLst>
          </p:cNvPr>
          <p:cNvCxnSpPr>
            <a:cxnSpLocks/>
          </p:cNvCxnSpPr>
          <p:nvPr/>
        </p:nvCxnSpPr>
        <p:spPr>
          <a:xfrm flipH="1">
            <a:off x="1625784" y="3233843"/>
            <a:ext cx="1483743" cy="19872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5D51BB1-45A2-46BE-358B-17129FE31D9E}"/>
              </a:ext>
            </a:extLst>
          </p:cNvPr>
          <p:cNvSpPr txBox="1"/>
          <p:nvPr/>
        </p:nvSpPr>
        <p:spPr>
          <a:xfrm>
            <a:off x="4164006" y="1765662"/>
            <a:ext cx="2701265" cy="523220"/>
          </a:xfrm>
          <a:prstGeom prst="rect">
            <a:avLst/>
          </a:prstGeom>
          <a:noFill/>
        </p:spPr>
        <p:txBody>
          <a:bodyPr wrap="square" rtlCol="0">
            <a:spAutoFit/>
          </a:bodyPr>
          <a:lstStyle/>
          <a:p>
            <a:pPr algn="ctr"/>
            <a:r>
              <a:rPr lang="en-US" sz="2800" dirty="0"/>
              <a:t>You have to ask.</a:t>
            </a:r>
          </a:p>
        </p:txBody>
      </p:sp>
      <p:sp>
        <p:nvSpPr>
          <p:cNvPr id="21" name="TextBox 20">
            <a:extLst>
              <a:ext uri="{FF2B5EF4-FFF2-40B4-BE49-F238E27FC236}">
                <a16:creationId xmlns:a16="http://schemas.microsoft.com/office/drawing/2014/main" id="{5B60A171-24BB-06A7-45BF-3362E3BAF0EE}"/>
              </a:ext>
            </a:extLst>
          </p:cNvPr>
          <p:cNvSpPr txBox="1"/>
          <p:nvPr/>
        </p:nvSpPr>
        <p:spPr>
          <a:xfrm>
            <a:off x="7575550" y="1334775"/>
            <a:ext cx="2701265" cy="1384995"/>
          </a:xfrm>
          <a:prstGeom prst="rect">
            <a:avLst/>
          </a:prstGeom>
          <a:noFill/>
        </p:spPr>
        <p:txBody>
          <a:bodyPr wrap="square" rtlCol="0">
            <a:spAutoFit/>
          </a:bodyPr>
          <a:lstStyle/>
          <a:p>
            <a:pPr algn="ctr"/>
            <a:r>
              <a:rPr lang="en-US" sz="2800" dirty="0"/>
              <a:t>If not threatened, they will tell you.</a:t>
            </a:r>
          </a:p>
        </p:txBody>
      </p:sp>
    </p:spTree>
    <p:extLst>
      <p:ext uri="{BB962C8B-B14F-4D97-AF65-F5344CB8AC3E}">
        <p14:creationId xmlns:p14="http://schemas.microsoft.com/office/powerpoint/2010/main" val="282468345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Ask Three Things (sequentially)</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14</a:t>
            </a:fld>
            <a:endParaRPr lang="en-US" dirty="0"/>
          </a:p>
        </p:txBody>
      </p:sp>
      <p:sp>
        <p:nvSpPr>
          <p:cNvPr id="3" name="TextBox 2">
            <a:extLst>
              <a:ext uri="{FF2B5EF4-FFF2-40B4-BE49-F238E27FC236}">
                <a16:creationId xmlns:a16="http://schemas.microsoft.com/office/drawing/2014/main" id="{0123AA6A-66F3-1A89-C35A-E6F0B219F75D}"/>
              </a:ext>
            </a:extLst>
          </p:cNvPr>
          <p:cNvSpPr txBox="1"/>
          <p:nvPr/>
        </p:nvSpPr>
        <p:spPr>
          <a:xfrm>
            <a:off x="0" y="1866208"/>
            <a:ext cx="4986068" cy="584775"/>
          </a:xfrm>
          <a:prstGeom prst="rect">
            <a:avLst/>
          </a:prstGeom>
          <a:noFill/>
        </p:spPr>
        <p:txBody>
          <a:bodyPr wrap="square" rtlCol="0">
            <a:spAutoFit/>
          </a:bodyPr>
          <a:lstStyle/>
          <a:p>
            <a:pPr algn="ctr"/>
            <a:r>
              <a:rPr lang="en-US" sz="3200" dirty="0"/>
              <a:t>What could happen?</a:t>
            </a:r>
          </a:p>
        </p:txBody>
      </p:sp>
      <p:sp>
        <p:nvSpPr>
          <p:cNvPr id="6" name="TextBox 5">
            <a:extLst>
              <a:ext uri="{FF2B5EF4-FFF2-40B4-BE49-F238E27FC236}">
                <a16:creationId xmlns:a16="http://schemas.microsoft.com/office/drawing/2014/main" id="{6078A0A2-2877-CD6D-EEFA-C05F38E0B7E0}"/>
              </a:ext>
            </a:extLst>
          </p:cNvPr>
          <p:cNvSpPr txBox="1"/>
          <p:nvPr/>
        </p:nvSpPr>
        <p:spPr>
          <a:xfrm>
            <a:off x="3602966" y="3382871"/>
            <a:ext cx="4986068" cy="584775"/>
          </a:xfrm>
          <a:prstGeom prst="rect">
            <a:avLst/>
          </a:prstGeom>
          <a:noFill/>
        </p:spPr>
        <p:txBody>
          <a:bodyPr wrap="square" rtlCol="0">
            <a:spAutoFit/>
          </a:bodyPr>
          <a:lstStyle/>
          <a:p>
            <a:pPr algn="ctr"/>
            <a:r>
              <a:rPr lang="en-US" sz="3200" dirty="0"/>
              <a:t>What would be the impact?</a:t>
            </a:r>
          </a:p>
        </p:txBody>
      </p:sp>
      <p:sp>
        <p:nvSpPr>
          <p:cNvPr id="7" name="TextBox 6">
            <a:extLst>
              <a:ext uri="{FF2B5EF4-FFF2-40B4-BE49-F238E27FC236}">
                <a16:creationId xmlns:a16="http://schemas.microsoft.com/office/drawing/2014/main" id="{795DA7FE-33AB-123E-A569-5AE03BF2259A}"/>
              </a:ext>
            </a:extLst>
          </p:cNvPr>
          <p:cNvSpPr txBox="1"/>
          <p:nvPr/>
        </p:nvSpPr>
        <p:spPr>
          <a:xfrm>
            <a:off x="5440395" y="4809838"/>
            <a:ext cx="4986068" cy="584775"/>
          </a:xfrm>
          <a:prstGeom prst="rect">
            <a:avLst/>
          </a:prstGeom>
          <a:noFill/>
        </p:spPr>
        <p:txBody>
          <a:bodyPr wrap="square" rtlCol="0">
            <a:spAutoFit/>
          </a:bodyPr>
          <a:lstStyle/>
          <a:p>
            <a:pPr algn="ctr"/>
            <a:r>
              <a:rPr lang="en-US" sz="3200" dirty="0"/>
              <a:t>What is the likelihood?</a:t>
            </a:r>
          </a:p>
        </p:txBody>
      </p:sp>
      <p:sp>
        <p:nvSpPr>
          <p:cNvPr id="9" name="Arrow: Bent 8">
            <a:extLst>
              <a:ext uri="{FF2B5EF4-FFF2-40B4-BE49-F238E27FC236}">
                <a16:creationId xmlns:a16="http://schemas.microsoft.com/office/drawing/2014/main" id="{ABBE95DE-8B82-9B93-1F0F-F6CDAD4F40C0}"/>
              </a:ext>
            </a:extLst>
          </p:cNvPr>
          <p:cNvSpPr/>
          <p:nvPr/>
        </p:nvSpPr>
        <p:spPr>
          <a:xfrm flipV="1">
            <a:off x="2173858" y="2475780"/>
            <a:ext cx="1506746" cy="1544127"/>
          </a:xfrm>
          <a:prstGeom prst="bentArrow">
            <a:avLst>
              <a:gd name="adj1" fmla="val 17557"/>
              <a:gd name="adj2" fmla="val 19811"/>
              <a:gd name="adj3" fmla="val 19847"/>
              <a:gd name="adj4" fmla="val 325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Bent 10">
            <a:extLst>
              <a:ext uri="{FF2B5EF4-FFF2-40B4-BE49-F238E27FC236}">
                <a16:creationId xmlns:a16="http://schemas.microsoft.com/office/drawing/2014/main" id="{31498342-443D-EFFE-FAAA-F69BC7951789}"/>
              </a:ext>
            </a:extLst>
          </p:cNvPr>
          <p:cNvSpPr/>
          <p:nvPr/>
        </p:nvSpPr>
        <p:spPr>
          <a:xfrm flipV="1">
            <a:off x="4488613" y="3924516"/>
            <a:ext cx="1506746" cy="1544127"/>
          </a:xfrm>
          <a:prstGeom prst="bentArrow">
            <a:avLst>
              <a:gd name="adj1" fmla="val 17557"/>
              <a:gd name="adj2" fmla="val 19811"/>
              <a:gd name="adj3" fmla="val 19847"/>
              <a:gd name="adj4" fmla="val 325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4C73B884-D532-41B8-4716-7A9AE5E12A13}"/>
              </a:ext>
            </a:extLst>
          </p:cNvPr>
          <p:cNvSpPr txBox="1"/>
          <p:nvPr/>
        </p:nvSpPr>
        <p:spPr>
          <a:xfrm>
            <a:off x="6416615" y="2158595"/>
            <a:ext cx="4189565" cy="1200329"/>
          </a:xfrm>
          <a:prstGeom prst="rect">
            <a:avLst/>
          </a:prstGeom>
          <a:noFill/>
        </p:spPr>
        <p:txBody>
          <a:bodyPr wrap="square" rtlCol="0">
            <a:spAutoFit/>
          </a:bodyPr>
          <a:lstStyle/>
          <a:p>
            <a:r>
              <a:rPr lang="en-US" sz="2400" dirty="0"/>
              <a:t>Internally / Externally</a:t>
            </a:r>
          </a:p>
          <a:p>
            <a:r>
              <a:rPr lang="en-US" sz="2400" dirty="0"/>
              <a:t>Immediately / Later</a:t>
            </a:r>
          </a:p>
          <a:p>
            <a:r>
              <a:rPr lang="en-US" sz="2400" dirty="0"/>
              <a:t>Recoverable / Nonrecoverable</a:t>
            </a:r>
          </a:p>
        </p:txBody>
      </p:sp>
    </p:spTree>
    <p:extLst>
      <p:ext uri="{BB962C8B-B14F-4D97-AF65-F5344CB8AC3E}">
        <p14:creationId xmlns:p14="http://schemas.microsoft.com/office/powerpoint/2010/main" val="415619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What could happen?</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15</a:t>
            </a:fld>
            <a:endParaRPr lang="en-US" dirty="0"/>
          </a:p>
        </p:txBody>
      </p:sp>
      <p:sp>
        <p:nvSpPr>
          <p:cNvPr id="3" name="TextBox 2">
            <a:extLst>
              <a:ext uri="{FF2B5EF4-FFF2-40B4-BE49-F238E27FC236}">
                <a16:creationId xmlns:a16="http://schemas.microsoft.com/office/drawing/2014/main" id="{BD293636-6B42-8B5B-974B-CF494C77B256}"/>
              </a:ext>
            </a:extLst>
          </p:cNvPr>
          <p:cNvSpPr txBox="1"/>
          <p:nvPr/>
        </p:nvSpPr>
        <p:spPr>
          <a:xfrm>
            <a:off x="1414670" y="1510750"/>
            <a:ext cx="9939130" cy="523220"/>
          </a:xfrm>
          <a:prstGeom prst="rect">
            <a:avLst/>
          </a:prstGeom>
          <a:noFill/>
        </p:spPr>
        <p:txBody>
          <a:bodyPr wrap="square" rtlCol="0">
            <a:spAutoFit/>
          </a:bodyPr>
          <a:lstStyle/>
          <a:p>
            <a:r>
              <a:rPr lang="en-US" sz="2800" dirty="0"/>
              <a:t>Ask people with different perspectives from different disciplines.</a:t>
            </a:r>
          </a:p>
        </p:txBody>
      </p:sp>
      <p:sp>
        <p:nvSpPr>
          <p:cNvPr id="4" name="TextBox 3">
            <a:extLst>
              <a:ext uri="{FF2B5EF4-FFF2-40B4-BE49-F238E27FC236}">
                <a16:creationId xmlns:a16="http://schemas.microsoft.com/office/drawing/2014/main" id="{03E2C000-9407-1BD0-1093-AA0B6F591B1A}"/>
              </a:ext>
            </a:extLst>
          </p:cNvPr>
          <p:cNvSpPr txBox="1"/>
          <p:nvPr/>
        </p:nvSpPr>
        <p:spPr>
          <a:xfrm>
            <a:off x="3256169" y="4314509"/>
            <a:ext cx="4224130" cy="769441"/>
          </a:xfrm>
          <a:prstGeom prst="rect">
            <a:avLst/>
          </a:prstGeom>
          <a:noFill/>
        </p:spPr>
        <p:txBody>
          <a:bodyPr wrap="square" rtlCol="0">
            <a:spAutoFit/>
          </a:bodyPr>
          <a:lstStyle/>
          <a:p>
            <a:pPr algn="ctr"/>
            <a:r>
              <a:rPr lang="en-US" sz="2800" dirty="0"/>
              <a:t>What </a:t>
            </a:r>
            <a:r>
              <a:rPr lang="en-US" sz="4400" i="1" u="sng" dirty="0"/>
              <a:t>could</a:t>
            </a:r>
            <a:r>
              <a:rPr lang="en-US" sz="4400" dirty="0"/>
              <a:t> </a:t>
            </a:r>
            <a:r>
              <a:rPr lang="en-US" sz="2800" dirty="0"/>
              <a:t>happen?</a:t>
            </a:r>
          </a:p>
        </p:txBody>
      </p:sp>
      <p:sp>
        <p:nvSpPr>
          <p:cNvPr id="5" name="TextBox 4">
            <a:extLst>
              <a:ext uri="{FF2B5EF4-FFF2-40B4-BE49-F238E27FC236}">
                <a16:creationId xmlns:a16="http://schemas.microsoft.com/office/drawing/2014/main" id="{6B207E99-9884-1B46-0ADA-641550407818}"/>
              </a:ext>
            </a:extLst>
          </p:cNvPr>
          <p:cNvSpPr txBox="1"/>
          <p:nvPr/>
        </p:nvSpPr>
        <p:spPr>
          <a:xfrm>
            <a:off x="959678" y="5519837"/>
            <a:ext cx="9022522" cy="523220"/>
          </a:xfrm>
          <a:prstGeom prst="rect">
            <a:avLst/>
          </a:prstGeom>
          <a:noFill/>
        </p:spPr>
        <p:txBody>
          <a:bodyPr wrap="square" rtlCol="0">
            <a:spAutoFit/>
          </a:bodyPr>
          <a:lstStyle/>
          <a:p>
            <a:pPr algn="ctr"/>
            <a:r>
              <a:rPr lang="en-US" sz="2800" dirty="0"/>
              <a:t>Impact and Likelihood should </a:t>
            </a:r>
            <a:r>
              <a:rPr lang="en-US" sz="2800" b="1" u="sng" dirty="0"/>
              <a:t>not</a:t>
            </a:r>
            <a:r>
              <a:rPr lang="en-US" sz="2800" dirty="0"/>
              <a:t> be considered.</a:t>
            </a:r>
          </a:p>
        </p:txBody>
      </p:sp>
      <p:pic>
        <p:nvPicPr>
          <p:cNvPr id="10" name="Picture 9" descr="A picture containing indoor, lamp, dark&#10;&#10;Description automatically generated">
            <a:extLst>
              <a:ext uri="{FF2B5EF4-FFF2-40B4-BE49-F238E27FC236}">
                <a16:creationId xmlns:a16="http://schemas.microsoft.com/office/drawing/2014/main" id="{43214D19-99C9-48CC-1216-E32757C26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989" y="2113360"/>
            <a:ext cx="3929899" cy="2490573"/>
          </a:xfrm>
          <a:prstGeom prst="rect">
            <a:avLst/>
          </a:prstGeom>
        </p:spPr>
      </p:pic>
    </p:spTree>
    <p:extLst>
      <p:ext uri="{BB962C8B-B14F-4D97-AF65-F5344CB8AC3E}">
        <p14:creationId xmlns:p14="http://schemas.microsoft.com/office/powerpoint/2010/main" val="91983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290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Some Examples…</a:t>
            </a:r>
            <a:endParaRPr sz="4000" dirty="0"/>
          </a:p>
        </p:txBody>
      </p:sp>
      <p:sp>
        <p:nvSpPr>
          <p:cNvPr id="2" name="TextBox 1">
            <a:extLst>
              <a:ext uri="{FF2B5EF4-FFF2-40B4-BE49-F238E27FC236}">
                <a16:creationId xmlns:a16="http://schemas.microsoft.com/office/drawing/2014/main" id="{9B8E01ED-DC0D-4A51-93F7-2495EC269C2E}"/>
              </a:ext>
            </a:extLst>
          </p:cNvPr>
          <p:cNvSpPr txBox="1"/>
          <p:nvPr/>
        </p:nvSpPr>
        <p:spPr>
          <a:xfrm>
            <a:off x="347582" y="1452914"/>
            <a:ext cx="5748418" cy="4632037"/>
          </a:xfrm>
          <a:prstGeom prst="rect">
            <a:avLst/>
          </a:prstGeom>
          <a:noFill/>
        </p:spPr>
        <p:txBody>
          <a:bodyPr wrap="square" rtlCol="0">
            <a:spAutoFit/>
          </a:bodyPr>
          <a:lstStyle/>
          <a:p>
            <a:pPr marL="457200" indent="-457200">
              <a:spcAft>
                <a:spcPts val="600"/>
              </a:spcAft>
              <a:buFont typeface="+mj-lt"/>
              <a:buAutoNum type="arabicPeriod"/>
            </a:pPr>
            <a:r>
              <a:rPr lang="en-US" sz="2600" dirty="0"/>
              <a:t>New competitor appears.</a:t>
            </a:r>
          </a:p>
          <a:p>
            <a:pPr marL="457200" indent="-457200">
              <a:spcAft>
                <a:spcPts val="600"/>
              </a:spcAft>
              <a:buFont typeface="+mj-lt"/>
              <a:buAutoNum type="arabicPeriod"/>
            </a:pPr>
            <a:r>
              <a:rPr lang="en-US" sz="2600" dirty="0"/>
              <a:t>Key people leave.</a:t>
            </a:r>
          </a:p>
          <a:p>
            <a:pPr marL="457200" indent="-457200">
              <a:spcAft>
                <a:spcPts val="600"/>
              </a:spcAft>
              <a:buFont typeface="+mj-lt"/>
              <a:buAutoNum type="arabicPeriod"/>
            </a:pPr>
            <a:r>
              <a:rPr lang="en-US" sz="2600" dirty="0"/>
              <a:t>Run out of money.</a:t>
            </a:r>
          </a:p>
          <a:p>
            <a:pPr marL="457200" indent="-457200">
              <a:spcAft>
                <a:spcPts val="600"/>
              </a:spcAft>
              <a:buFont typeface="+mj-lt"/>
              <a:buAutoNum type="arabicPeriod"/>
            </a:pPr>
            <a:r>
              <a:rPr lang="en-US" sz="2600" dirty="0"/>
              <a:t>Sales cycle is longer than expected.</a:t>
            </a:r>
          </a:p>
          <a:p>
            <a:pPr marL="457200" indent="-457200">
              <a:spcAft>
                <a:spcPts val="600"/>
              </a:spcAft>
              <a:buFont typeface="+mj-lt"/>
              <a:buAutoNum type="arabicPeriod"/>
            </a:pPr>
            <a:r>
              <a:rPr lang="en-US" sz="2600" dirty="0"/>
              <a:t>Product costs are higher than forecasted.</a:t>
            </a:r>
          </a:p>
          <a:p>
            <a:pPr marL="457200" indent="-457200">
              <a:spcAft>
                <a:spcPts val="600"/>
              </a:spcAft>
              <a:buFont typeface="+mj-lt"/>
              <a:buAutoNum type="arabicPeriod"/>
            </a:pPr>
            <a:r>
              <a:rPr lang="en-US" sz="2600" dirty="0"/>
              <a:t>Possible patent infringement.</a:t>
            </a:r>
          </a:p>
          <a:p>
            <a:pPr marL="457200" indent="-457200">
              <a:spcAft>
                <a:spcPts val="600"/>
              </a:spcAft>
              <a:buFont typeface="+mj-lt"/>
              <a:buAutoNum type="arabicPeriod"/>
            </a:pPr>
            <a:r>
              <a:rPr lang="en-US" sz="2600" dirty="0"/>
              <a:t>Distribution partner does not fulfill obligations.</a:t>
            </a:r>
          </a:p>
          <a:p>
            <a:pPr marL="457200" indent="-457200">
              <a:spcAft>
                <a:spcPts val="600"/>
              </a:spcAft>
              <a:buFont typeface="+mj-lt"/>
              <a:buAutoNum type="arabicPeriod"/>
            </a:pPr>
            <a:endParaRPr lang="en-US" sz="2600" dirty="0"/>
          </a:p>
        </p:txBody>
      </p:sp>
      <p:sp>
        <p:nvSpPr>
          <p:cNvPr id="8" name="Rectangle 7">
            <a:extLst>
              <a:ext uri="{FF2B5EF4-FFF2-40B4-BE49-F238E27FC236}">
                <a16:creationId xmlns:a16="http://schemas.microsoft.com/office/drawing/2014/main" id="{6E8A9CFE-B621-45AC-AE30-E1FA64B8C03E}"/>
              </a:ext>
            </a:extLst>
          </p:cNvPr>
          <p:cNvSpPr/>
          <p:nvPr/>
        </p:nvSpPr>
        <p:spPr>
          <a:xfrm>
            <a:off x="5862718" y="1391988"/>
            <a:ext cx="6096000" cy="4478149"/>
          </a:xfrm>
          <a:prstGeom prst="rect">
            <a:avLst/>
          </a:prstGeom>
        </p:spPr>
        <p:txBody>
          <a:bodyPr>
            <a:spAutoFit/>
          </a:bodyPr>
          <a:lstStyle/>
          <a:p>
            <a:pPr marL="514350" indent="-514350">
              <a:spcAft>
                <a:spcPts val="600"/>
              </a:spcAft>
              <a:buFont typeface="+mj-lt"/>
              <a:buAutoNum type="arabicPeriod" startAt="8"/>
            </a:pPr>
            <a:r>
              <a:rPr lang="en-US" sz="2600" dirty="0"/>
              <a:t>Significant field failures.</a:t>
            </a:r>
          </a:p>
          <a:p>
            <a:pPr marL="514350" indent="-514350">
              <a:spcAft>
                <a:spcPts val="600"/>
              </a:spcAft>
              <a:buFont typeface="+mj-lt"/>
              <a:buAutoNum type="arabicPeriod" startAt="8"/>
            </a:pPr>
            <a:r>
              <a:rPr lang="en-US" sz="2600" dirty="0"/>
              <a:t>Funding takes far longer than anticipated.</a:t>
            </a:r>
          </a:p>
          <a:p>
            <a:pPr marL="514350" indent="-514350">
              <a:spcAft>
                <a:spcPts val="600"/>
              </a:spcAft>
              <a:buFont typeface="+mj-lt"/>
              <a:buAutoNum type="arabicPeriod" startAt="8"/>
            </a:pPr>
            <a:r>
              <a:rPr lang="en-US" sz="2600" dirty="0"/>
              <a:t>Excessive discount pressure from prospects.</a:t>
            </a:r>
          </a:p>
          <a:p>
            <a:pPr marL="514350" indent="-514350">
              <a:spcAft>
                <a:spcPts val="600"/>
              </a:spcAft>
              <a:buFont typeface="+mj-lt"/>
              <a:buAutoNum type="arabicPeriod" startAt="8"/>
            </a:pPr>
            <a:r>
              <a:rPr lang="en-US" sz="2600" dirty="0"/>
              <a:t>Prospects reluctant to move forward.</a:t>
            </a:r>
          </a:p>
          <a:p>
            <a:pPr marL="514350" indent="-514350">
              <a:spcAft>
                <a:spcPts val="600"/>
              </a:spcAft>
              <a:buFont typeface="+mj-lt"/>
              <a:buAutoNum type="arabicPeriod" startAt="8"/>
            </a:pPr>
            <a:r>
              <a:rPr lang="en-US" sz="2600" dirty="0"/>
              <a:t>Government regulations require changes.</a:t>
            </a:r>
          </a:p>
          <a:p>
            <a:pPr marL="514350" indent="-514350">
              <a:spcAft>
                <a:spcPts val="600"/>
              </a:spcAft>
              <a:buFont typeface="+mj-lt"/>
              <a:buAutoNum type="arabicPeriod" startAt="8"/>
            </a:pPr>
            <a:r>
              <a:rPr lang="en-US" sz="2600" dirty="0"/>
              <a:t>System integration more difficult than anticipated.</a:t>
            </a:r>
          </a:p>
        </p:txBody>
      </p:sp>
      <p:sp>
        <p:nvSpPr>
          <p:cNvPr id="4" name="Slide Number Placeholder 3">
            <a:extLst>
              <a:ext uri="{FF2B5EF4-FFF2-40B4-BE49-F238E27FC236}">
                <a16:creationId xmlns:a16="http://schemas.microsoft.com/office/drawing/2014/main" id="{6EF034EF-E5E0-4AC8-9933-1A2A116D19E3}"/>
              </a:ext>
            </a:extLst>
          </p:cNvPr>
          <p:cNvSpPr>
            <a:spLocks noGrp="1"/>
          </p:cNvSpPr>
          <p:nvPr>
            <p:ph type="sldNum" sz="quarter" idx="12"/>
          </p:nvPr>
        </p:nvSpPr>
        <p:spPr/>
        <p:txBody>
          <a:bodyPr/>
          <a:lstStyle/>
          <a:p>
            <a:fld id="{08DF28D3-48BD-4648-9818-9E78F593EEE9}" type="slidenum">
              <a:rPr lang="en-US" smtClean="0"/>
              <a:t>16</a:t>
            </a:fld>
            <a:endParaRPr lang="en-US" dirty="0"/>
          </a:p>
        </p:txBody>
      </p:sp>
    </p:spTree>
    <p:extLst>
      <p:ext uri="{BB962C8B-B14F-4D97-AF65-F5344CB8AC3E}">
        <p14:creationId xmlns:p14="http://schemas.microsoft.com/office/powerpoint/2010/main" val="4018767747"/>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Process</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17</a:t>
            </a:fld>
            <a:endParaRPr lang="en-US" dirty="0"/>
          </a:p>
        </p:txBody>
      </p:sp>
      <p:sp>
        <p:nvSpPr>
          <p:cNvPr id="3" name="TextBox 2">
            <a:extLst>
              <a:ext uri="{FF2B5EF4-FFF2-40B4-BE49-F238E27FC236}">
                <a16:creationId xmlns:a16="http://schemas.microsoft.com/office/drawing/2014/main" id="{0123AA6A-66F3-1A89-C35A-E6F0B219F75D}"/>
              </a:ext>
            </a:extLst>
          </p:cNvPr>
          <p:cNvSpPr txBox="1"/>
          <p:nvPr/>
        </p:nvSpPr>
        <p:spPr>
          <a:xfrm>
            <a:off x="2363335" y="1697243"/>
            <a:ext cx="4986068" cy="584775"/>
          </a:xfrm>
          <a:prstGeom prst="rect">
            <a:avLst/>
          </a:prstGeom>
          <a:noFill/>
        </p:spPr>
        <p:txBody>
          <a:bodyPr wrap="square" rtlCol="0">
            <a:spAutoFit/>
          </a:bodyPr>
          <a:lstStyle/>
          <a:p>
            <a:r>
              <a:rPr lang="en-US" sz="3200" dirty="0"/>
              <a:t>What could happen?</a:t>
            </a:r>
          </a:p>
        </p:txBody>
      </p:sp>
      <p:sp>
        <p:nvSpPr>
          <p:cNvPr id="6" name="TextBox 5">
            <a:extLst>
              <a:ext uri="{FF2B5EF4-FFF2-40B4-BE49-F238E27FC236}">
                <a16:creationId xmlns:a16="http://schemas.microsoft.com/office/drawing/2014/main" id="{6078A0A2-2877-CD6D-EEFA-C05F38E0B7E0}"/>
              </a:ext>
            </a:extLst>
          </p:cNvPr>
          <p:cNvSpPr txBox="1"/>
          <p:nvPr/>
        </p:nvSpPr>
        <p:spPr>
          <a:xfrm>
            <a:off x="2363335" y="2838280"/>
            <a:ext cx="4986068" cy="584775"/>
          </a:xfrm>
          <a:prstGeom prst="rect">
            <a:avLst/>
          </a:prstGeom>
          <a:noFill/>
        </p:spPr>
        <p:txBody>
          <a:bodyPr wrap="square" rtlCol="0">
            <a:spAutoFit/>
          </a:bodyPr>
          <a:lstStyle/>
          <a:p>
            <a:r>
              <a:rPr lang="en-US" sz="3200" dirty="0"/>
              <a:t>What would be the impact?</a:t>
            </a:r>
          </a:p>
        </p:txBody>
      </p:sp>
      <p:sp>
        <p:nvSpPr>
          <p:cNvPr id="7" name="TextBox 6">
            <a:extLst>
              <a:ext uri="{FF2B5EF4-FFF2-40B4-BE49-F238E27FC236}">
                <a16:creationId xmlns:a16="http://schemas.microsoft.com/office/drawing/2014/main" id="{795DA7FE-33AB-123E-A569-5AE03BF2259A}"/>
              </a:ext>
            </a:extLst>
          </p:cNvPr>
          <p:cNvSpPr txBox="1"/>
          <p:nvPr/>
        </p:nvSpPr>
        <p:spPr>
          <a:xfrm>
            <a:off x="2363335" y="4033873"/>
            <a:ext cx="4986068" cy="584775"/>
          </a:xfrm>
          <a:prstGeom prst="rect">
            <a:avLst/>
          </a:prstGeom>
          <a:noFill/>
        </p:spPr>
        <p:txBody>
          <a:bodyPr wrap="square" rtlCol="0">
            <a:spAutoFit/>
          </a:bodyPr>
          <a:lstStyle/>
          <a:p>
            <a:r>
              <a:rPr lang="en-US" sz="3200" dirty="0"/>
              <a:t>What is the likelihood?</a:t>
            </a:r>
          </a:p>
        </p:txBody>
      </p:sp>
      <p:sp>
        <p:nvSpPr>
          <p:cNvPr id="4" name="TextBox 3">
            <a:extLst>
              <a:ext uri="{FF2B5EF4-FFF2-40B4-BE49-F238E27FC236}">
                <a16:creationId xmlns:a16="http://schemas.microsoft.com/office/drawing/2014/main" id="{D59BA83E-4EAC-1657-1113-23784D702661}"/>
              </a:ext>
            </a:extLst>
          </p:cNvPr>
          <p:cNvSpPr txBox="1"/>
          <p:nvPr/>
        </p:nvSpPr>
        <p:spPr>
          <a:xfrm>
            <a:off x="8120269" y="1728020"/>
            <a:ext cx="2464904" cy="523220"/>
          </a:xfrm>
          <a:prstGeom prst="rect">
            <a:avLst/>
          </a:prstGeom>
          <a:noFill/>
        </p:spPr>
        <p:txBody>
          <a:bodyPr wrap="square" rtlCol="0">
            <a:spAutoFit/>
          </a:bodyPr>
          <a:lstStyle/>
          <a:p>
            <a:r>
              <a:rPr lang="en-US" sz="2800" dirty="0"/>
              <a:t>1 Do this first…</a:t>
            </a:r>
          </a:p>
        </p:txBody>
      </p:sp>
      <p:sp>
        <p:nvSpPr>
          <p:cNvPr id="12" name="TextBox 11">
            <a:extLst>
              <a:ext uri="{FF2B5EF4-FFF2-40B4-BE49-F238E27FC236}">
                <a16:creationId xmlns:a16="http://schemas.microsoft.com/office/drawing/2014/main" id="{A2CA2A52-8817-CEF1-0721-49C8D94A57A5}"/>
              </a:ext>
            </a:extLst>
          </p:cNvPr>
          <p:cNvSpPr txBox="1"/>
          <p:nvPr/>
        </p:nvSpPr>
        <p:spPr>
          <a:xfrm>
            <a:off x="8120269" y="2899834"/>
            <a:ext cx="2464904" cy="523220"/>
          </a:xfrm>
          <a:prstGeom prst="rect">
            <a:avLst/>
          </a:prstGeom>
          <a:noFill/>
        </p:spPr>
        <p:txBody>
          <a:bodyPr wrap="square" rtlCol="0">
            <a:spAutoFit/>
          </a:bodyPr>
          <a:lstStyle/>
          <a:p>
            <a:r>
              <a:rPr lang="en-US" sz="2800" dirty="0"/>
              <a:t>2 Then this…</a:t>
            </a:r>
          </a:p>
        </p:txBody>
      </p:sp>
      <p:sp>
        <p:nvSpPr>
          <p:cNvPr id="13" name="TextBox 12">
            <a:extLst>
              <a:ext uri="{FF2B5EF4-FFF2-40B4-BE49-F238E27FC236}">
                <a16:creationId xmlns:a16="http://schemas.microsoft.com/office/drawing/2014/main" id="{9639FEB9-2093-E3C7-E255-E7AA820286B5}"/>
              </a:ext>
            </a:extLst>
          </p:cNvPr>
          <p:cNvSpPr txBox="1"/>
          <p:nvPr/>
        </p:nvSpPr>
        <p:spPr>
          <a:xfrm>
            <a:off x="8120269" y="4057574"/>
            <a:ext cx="2464904" cy="523220"/>
          </a:xfrm>
          <a:prstGeom prst="rect">
            <a:avLst/>
          </a:prstGeom>
          <a:noFill/>
        </p:spPr>
        <p:txBody>
          <a:bodyPr wrap="square" rtlCol="0">
            <a:spAutoFit/>
          </a:bodyPr>
          <a:lstStyle/>
          <a:p>
            <a:r>
              <a:rPr lang="en-US" sz="2800" dirty="0"/>
              <a:t>3 Then this…</a:t>
            </a:r>
          </a:p>
        </p:txBody>
      </p:sp>
      <p:sp>
        <p:nvSpPr>
          <p:cNvPr id="14" name="TextBox 13">
            <a:extLst>
              <a:ext uri="{FF2B5EF4-FFF2-40B4-BE49-F238E27FC236}">
                <a16:creationId xmlns:a16="http://schemas.microsoft.com/office/drawing/2014/main" id="{D4422747-59EC-26A8-E7FA-2BECE23E6148}"/>
              </a:ext>
            </a:extLst>
          </p:cNvPr>
          <p:cNvSpPr txBox="1"/>
          <p:nvPr/>
        </p:nvSpPr>
        <p:spPr>
          <a:xfrm>
            <a:off x="2454964" y="5405748"/>
            <a:ext cx="4468743" cy="523220"/>
          </a:xfrm>
          <a:prstGeom prst="rect">
            <a:avLst/>
          </a:prstGeom>
          <a:noFill/>
        </p:spPr>
        <p:txBody>
          <a:bodyPr wrap="square" rtlCol="0">
            <a:spAutoFit/>
          </a:bodyPr>
          <a:lstStyle/>
          <a:p>
            <a:r>
              <a:rPr lang="en-US" sz="2800" dirty="0"/>
              <a:t>4 Then “Rinse and Repeat.”</a:t>
            </a:r>
          </a:p>
        </p:txBody>
      </p:sp>
      <p:sp>
        <p:nvSpPr>
          <p:cNvPr id="5" name="Arrow: Curved Right 4">
            <a:extLst>
              <a:ext uri="{FF2B5EF4-FFF2-40B4-BE49-F238E27FC236}">
                <a16:creationId xmlns:a16="http://schemas.microsoft.com/office/drawing/2014/main" id="{C4EDF334-9997-B49E-60F4-21BC48FBCE9A}"/>
              </a:ext>
            </a:extLst>
          </p:cNvPr>
          <p:cNvSpPr/>
          <p:nvPr/>
        </p:nvSpPr>
        <p:spPr>
          <a:xfrm flipV="1">
            <a:off x="858062" y="1590260"/>
            <a:ext cx="1468813" cy="41896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3259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798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Same as Goal Setting Exercise</a:t>
            </a:r>
            <a:endParaRPr sz="4000" dirty="0"/>
          </a:p>
        </p:txBody>
      </p:sp>
      <p:grpSp>
        <p:nvGrpSpPr>
          <p:cNvPr id="8" name="Group 7">
            <a:extLst>
              <a:ext uri="{FF2B5EF4-FFF2-40B4-BE49-F238E27FC236}">
                <a16:creationId xmlns:a16="http://schemas.microsoft.com/office/drawing/2014/main" id="{0F38C1C8-67D1-44C2-AD91-FD632372F09F}"/>
              </a:ext>
            </a:extLst>
          </p:cNvPr>
          <p:cNvGrpSpPr/>
          <p:nvPr/>
        </p:nvGrpSpPr>
        <p:grpSpPr>
          <a:xfrm>
            <a:off x="853883" y="1354565"/>
            <a:ext cx="8247410" cy="1391722"/>
            <a:chOff x="853883" y="1354565"/>
            <a:chExt cx="8247410" cy="1391722"/>
          </a:xfrm>
        </p:grpSpPr>
        <p:sp>
          <p:nvSpPr>
            <p:cNvPr id="6" name="TextBox 5">
              <a:extLst>
                <a:ext uri="{FF2B5EF4-FFF2-40B4-BE49-F238E27FC236}">
                  <a16:creationId xmlns:a16="http://schemas.microsoft.com/office/drawing/2014/main" id="{0D6638C6-8C87-42A5-B1D5-DDF0513124C9}"/>
                </a:ext>
              </a:extLst>
            </p:cNvPr>
            <p:cNvSpPr txBox="1"/>
            <p:nvPr/>
          </p:nvSpPr>
          <p:spPr>
            <a:xfrm>
              <a:off x="853883" y="1697776"/>
              <a:ext cx="6972300" cy="584775"/>
            </a:xfrm>
            <a:prstGeom prst="rect">
              <a:avLst/>
            </a:prstGeom>
            <a:noFill/>
          </p:spPr>
          <p:txBody>
            <a:bodyPr wrap="square" rtlCol="0">
              <a:spAutoFit/>
            </a:bodyPr>
            <a:lstStyle/>
            <a:p>
              <a:r>
                <a:rPr lang="en-US" sz="3200" dirty="0"/>
                <a:t>Allocate one uninterruptible hour.</a:t>
              </a:r>
            </a:p>
          </p:txBody>
        </p:sp>
        <p:grpSp>
          <p:nvGrpSpPr>
            <p:cNvPr id="14" name="Group 13">
              <a:extLst>
                <a:ext uri="{FF2B5EF4-FFF2-40B4-BE49-F238E27FC236}">
                  <a16:creationId xmlns:a16="http://schemas.microsoft.com/office/drawing/2014/main" id="{CC87C158-934D-495F-8C82-7EBC54472DA1}"/>
                </a:ext>
              </a:extLst>
            </p:cNvPr>
            <p:cNvGrpSpPr/>
            <p:nvPr/>
          </p:nvGrpSpPr>
          <p:grpSpPr>
            <a:xfrm>
              <a:off x="7826183" y="1354565"/>
              <a:ext cx="1275110" cy="1391722"/>
              <a:chOff x="9432132" y="1083157"/>
              <a:chExt cx="1867650" cy="2025651"/>
            </a:xfrm>
          </p:grpSpPr>
          <p:pic>
            <p:nvPicPr>
              <p:cNvPr id="1026" name="Picture 2">
                <a:extLst>
                  <a:ext uri="{FF2B5EF4-FFF2-40B4-BE49-F238E27FC236}">
                    <a16:creationId xmlns:a16="http://schemas.microsoft.com/office/drawing/2014/main" id="{D42D3995-C45B-4702-9456-942BD11D5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132" y="1083157"/>
                <a:ext cx="1867650" cy="2025651"/>
              </a:xfrm>
              <a:prstGeom prst="rect">
                <a:avLst/>
              </a:prstGeom>
              <a:noFill/>
              <a:extLst>
                <a:ext uri="{909E8E84-426E-40DD-AFC4-6F175D3DCCD1}">
                  <a14:hiddenFill xmlns:a14="http://schemas.microsoft.com/office/drawing/2010/main">
                    <a:solidFill>
                      <a:srgbClr val="FFFFFF"/>
                    </a:solidFill>
                  </a14:hiddenFill>
                </a:ext>
              </a:extLst>
            </p:spPr>
          </p:pic>
          <p:sp>
            <p:nvSpPr>
              <p:cNvPr id="13" name="Partial Circle 12">
                <a:extLst>
                  <a:ext uri="{FF2B5EF4-FFF2-40B4-BE49-F238E27FC236}">
                    <a16:creationId xmlns:a16="http://schemas.microsoft.com/office/drawing/2014/main" id="{0B782FA6-A965-4FBF-B937-262A8A861182}"/>
                  </a:ext>
                </a:extLst>
              </p:cNvPr>
              <p:cNvSpPr/>
              <p:nvPr/>
            </p:nvSpPr>
            <p:spPr>
              <a:xfrm rot="17854138">
                <a:off x="9855830" y="1347520"/>
                <a:ext cx="1145166" cy="1368075"/>
              </a:xfrm>
              <a:prstGeom prst="pie">
                <a:avLst>
                  <a:gd name="adj1" fmla="val 0"/>
                  <a:gd name="adj2" fmla="val 2464188"/>
                </a:avLst>
              </a:prstGeom>
              <a:solidFill>
                <a:srgbClr val="000000">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11" name="Group 10">
            <a:extLst>
              <a:ext uri="{FF2B5EF4-FFF2-40B4-BE49-F238E27FC236}">
                <a16:creationId xmlns:a16="http://schemas.microsoft.com/office/drawing/2014/main" id="{7634F96D-654F-4974-BE21-4A3AE9690FDB}"/>
              </a:ext>
            </a:extLst>
          </p:cNvPr>
          <p:cNvGrpSpPr/>
          <p:nvPr/>
        </p:nvGrpSpPr>
        <p:grpSpPr>
          <a:xfrm>
            <a:off x="856214" y="2721560"/>
            <a:ext cx="10133238" cy="1965530"/>
            <a:chOff x="856214" y="2721560"/>
            <a:chExt cx="10133238" cy="1965530"/>
          </a:xfrm>
        </p:grpSpPr>
        <p:sp>
          <p:nvSpPr>
            <p:cNvPr id="7" name="TextBox 6">
              <a:extLst>
                <a:ext uri="{FF2B5EF4-FFF2-40B4-BE49-F238E27FC236}">
                  <a16:creationId xmlns:a16="http://schemas.microsoft.com/office/drawing/2014/main" id="{A2A5CAD3-A3A4-43BE-A55F-DDA7C81A9F29}"/>
                </a:ext>
              </a:extLst>
            </p:cNvPr>
            <p:cNvSpPr txBox="1"/>
            <p:nvPr/>
          </p:nvSpPr>
          <p:spPr>
            <a:xfrm>
              <a:off x="856214" y="2750959"/>
              <a:ext cx="9359901" cy="584775"/>
            </a:xfrm>
            <a:prstGeom prst="rect">
              <a:avLst/>
            </a:prstGeom>
            <a:noFill/>
          </p:spPr>
          <p:txBody>
            <a:bodyPr wrap="square" rtlCol="0">
              <a:spAutoFit/>
            </a:bodyPr>
            <a:lstStyle/>
            <a:p>
              <a:r>
                <a:rPr lang="en-US" sz="3200" dirty="0"/>
                <a:t>Gather some people (w/o phones/laptops).</a:t>
              </a:r>
            </a:p>
          </p:txBody>
        </p:sp>
        <p:pic>
          <p:nvPicPr>
            <p:cNvPr id="16" name="Picture 15" descr="A close up of a toy&#10;&#10;Description automatically generated">
              <a:extLst>
                <a:ext uri="{FF2B5EF4-FFF2-40B4-BE49-F238E27FC236}">
                  <a16:creationId xmlns:a16="http://schemas.microsoft.com/office/drawing/2014/main" id="{D214A28C-D26F-4814-AC46-18B936C2D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500" y="2721560"/>
              <a:ext cx="2858952" cy="1965530"/>
            </a:xfrm>
            <a:prstGeom prst="rect">
              <a:avLst/>
            </a:prstGeom>
          </p:spPr>
        </p:pic>
      </p:grpSp>
      <p:grpSp>
        <p:nvGrpSpPr>
          <p:cNvPr id="10" name="Group 9">
            <a:extLst>
              <a:ext uri="{FF2B5EF4-FFF2-40B4-BE49-F238E27FC236}">
                <a16:creationId xmlns:a16="http://schemas.microsoft.com/office/drawing/2014/main" id="{065C5027-AC17-4505-97AF-7009B38802FC}"/>
              </a:ext>
            </a:extLst>
          </p:cNvPr>
          <p:cNvGrpSpPr/>
          <p:nvPr/>
        </p:nvGrpSpPr>
        <p:grpSpPr>
          <a:xfrm>
            <a:off x="856214" y="3754048"/>
            <a:ext cx="8516088" cy="1543090"/>
            <a:chOff x="856214" y="3754048"/>
            <a:chExt cx="8516088" cy="1543090"/>
          </a:xfrm>
        </p:grpSpPr>
        <p:sp>
          <p:nvSpPr>
            <p:cNvPr id="3" name="TextBox 2">
              <a:extLst>
                <a:ext uri="{FF2B5EF4-FFF2-40B4-BE49-F238E27FC236}">
                  <a16:creationId xmlns:a16="http://schemas.microsoft.com/office/drawing/2014/main" id="{9D487F94-6944-4326-A7E6-57BF12A7DCDC}"/>
                </a:ext>
              </a:extLst>
            </p:cNvPr>
            <p:cNvSpPr txBox="1"/>
            <p:nvPr/>
          </p:nvSpPr>
          <p:spPr>
            <a:xfrm>
              <a:off x="856214" y="3754048"/>
              <a:ext cx="7292879" cy="584775"/>
            </a:xfrm>
            <a:prstGeom prst="rect">
              <a:avLst/>
            </a:prstGeom>
            <a:noFill/>
          </p:spPr>
          <p:txBody>
            <a:bodyPr wrap="square" rtlCol="0">
              <a:spAutoFit/>
            </a:bodyPr>
            <a:lstStyle/>
            <a:p>
              <a:r>
                <a:rPr lang="en-US" sz="3200" dirty="0"/>
                <a:t>Repeatedly answer the questions:</a:t>
              </a:r>
            </a:p>
          </p:txBody>
        </p:sp>
        <p:sp>
          <p:nvSpPr>
            <p:cNvPr id="4" name="TextBox 3">
              <a:extLst>
                <a:ext uri="{FF2B5EF4-FFF2-40B4-BE49-F238E27FC236}">
                  <a16:creationId xmlns:a16="http://schemas.microsoft.com/office/drawing/2014/main" id="{0B8D0E8E-91FA-4F98-A67A-08CC85F61457}"/>
                </a:ext>
              </a:extLst>
            </p:cNvPr>
            <p:cNvSpPr txBox="1"/>
            <p:nvPr/>
          </p:nvSpPr>
          <p:spPr>
            <a:xfrm>
              <a:off x="1422102" y="4650807"/>
              <a:ext cx="7950200" cy="646331"/>
            </a:xfrm>
            <a:prstGeom prst="rect">
              <a:avLst/>
            </a:prstGeom>
            <a:noFill/>
          </p:spPr>
          <p:txBody>
            <a:bodyPr wrap="square" rtlCol="0">
              <a:spAutoFit/>
            </a:bodyPr>
            <a:lstStyle/>
            <a:p>
              <a:pPr algn="ctr"/>
              <a:r>
                <a:rPr lang="en-US" sz="3600" b="1" i="1" dirty="0">
                  <a:solidFill>
                    <a:srgbClr val="FFFF00"/>
                  </a:solidFill>
                </a:rPr>
                <a:t>Could Happen, Impacts, and Likelihood </a:t>
              </a:r>
            </a:p>
          </p:txBody>
        </p:sp>
      </p:grpSp>
      <p:sp>
        <p:nvSpPr>
          <p:cNvPr id="9" name="Slide Number Placeholder 8">
            <a:extLst>
              <a:ext uri="{FF2B5EF4-FFF2-40B4-BE49-F238E27FC236}">
                <a16:creationId xmlns:a16="http://schemas.microsoft.com/office/drawing/2014/main" id="{C53CFA9E-D318-4969-A3A9-65B98F77F20B}"/>
              </a:ext>
            </a:extLst>
          </p:cNvPr>
          <p:cNvSpPr>
            <a:spLocks noGrp="1"/>
          </p:cNvSpPr>
          <p:nvPr>
            <p:ph type="sldNum" sz="quarter" idx="12"/>
          </p:nvPr>
        </p:nvSpPr>
        <p:spPr/>
        <p:txBody>
          <a:bodyPr/>
          <a:lstStyle/>
          <a:p>
            <a:fld id="{08DF28D3-48BD-4648-9818-9E78F593EEE9}" type="slidenum">
              <a:rPr lang="en-US" smtClean="0"/>
              <a:t>18</a:t>
            </a:fld>
            <a:endParaRPr lang="en-US" dirty="0"/>
          </a:p>
        </p:txBody>
      </p:sp>
      <p:sp>
        <p:nvSpPr>
          <p:cNvPr id="5" name="TextBox 4">
            <a:extLst>
              <a:ext uri="{FF2B5EF4-FFF2-40B4-BE49-F238E27FC236}">
                <a16:creationId xmlns:a16="http://schemas.microsoft.com/office/drawing/2014/main" id="{429EB8A7-0F8F-CEF0-DA63-0FD2FE010809}"/>
              </a:ext>
            </a:extLst>
          </p:cNvPr>
          <p:cNvSpPr txBox="1"/>
          <p:nvPr/>
        </p:nvSpPr>
        <p:spPr>
          <a:xfrm>
            <a:off x="586409" y="5436704"/>
            <a:ext cx="9541565" cy="523220"/>
          </a:xfrm>
          <a:prstGeom prst="rect">
            <a:avLst/>
          </a:prstGeom>
          <a:noFill/>
        </p:spPr>
        <p:txBody>
          <a:bodyPr wrap="square" rtlCol="0">
            <a:spAutoFit/>
          </a:bodyPr>
          <a:lstStyle/>
          <a:p>
            <a:pPr algn="ctr"/>
            <a:r>
              <a:rPr lang="en-US" sz="2800" dirty="0"/>
              <a:t>Do not focus/discuss on actions or solutions during this session.</a:t>
            </a:r>
          </a:p>
        </p:txBody>
      </p:sp>
    </p:spTree>
    <p:extLst>
      <p:ext uri="{BB962C8B-B14F-4D97-AF65-F5344CB8AC3E}">
        <p14:creationId xmlns:p14="http://schemas.microsoft.com/office/powerpoint/2010/main" val="253623514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798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Exercise Mechanics</a:t>
            </a:r>
            <a:endParaRPr sz="4000" dirty="0"/>
          </a:p>
        </p:txBody>
      </p:sp>
      <p:sp>
        <p:nvSpPr>
          <p:cNvPr id="5" name="TextBox 4">
            <a:extLst>
              <a:ext uri="{FF2B5EF4-FFF2-40B4-BE49-F238E27FC236}">
                <a16:creationId xmlns:a16="http://schemas.microsoft.com/office/drawing/2014/main" id="{EEF99260-CA5D-47FE-804D-6028C5C952D1}"/>
              </a:ext>
            </a:extLst>
          </p:cNvPr>
          <p:cNvSpPr txBox="1"/>
          <p:nvPr/>
        </p:nvSpPr>
        <p:spPr>
          <a:xfrm>
            <a:off x="872933" y="1740027"/>
            <a:ext cx="10684067" cy="3801041"/>
          </a:xfrm>
          <a:prstGeom prst="rect">
            <a:avLst/>
          </a:prstGeom>
          <a:noFill/>
        </p:spPr>
        <p:txBody>
          <a:bodyPr wrap="square" rtlCol="0">
            <a:spAutoFit/>
          </a:bodyPr>
          <a:lstStyle/>
          <a:p>
            <a:pPr marL="514350" indent="-514350">
              <a:spcAft>
                <a:spcPts val="900"/>
              </a:spcAft>
              <a:buFont typeface="+mj-lt"/>
              <a:buAutoNum type="arabicPeriod"/>
            </a:pPr>
            <a:r>
              <a:rPr lang="en-US" sz="2800" dirty="0"/>
              <a:t>Ask for individual responses, in order, sequentially.</a:t>
            </a:r>
          </a:p>
          <a:p>
            <a:pPr marL="514350" indent="-514350">
              <a:spcAft>
                <a:spcPts val="900"/>
              </a:spcAft>
              <a:buFont typeface="+mj-lt"/>
              <a:buAutoNum type="arabicPeriod"/>
            </a:pPr>
            <a:r>
              <a:rPr lang="en-US" sz="2800" dirty="0"/>
              <a:t>One, short answer at a time, on one activity or metric.</a:t>
            </a:r>
          </a:p>
          <a:p>
            <a:pPr marL="514350" indent="-514350">
              <a:spcAft>
                <a:spcPts val="900"/>
              </a:spcAft>
              <a:buFont typeface="+mj-lt"/>
              <a:buAutoNum type="arabicPeriod"/>
            </a:pPr>
            <a:r>
              <a:rPr lang="en-US" sz="2800" dirty="0"/>
              <a:t>Write down every response.</a:t>
            </a:r>
          </a:p>
          <a:p>
            <a:pPr marL="514350" indent="-514350">
              <a:spcAft>
                <a:spcPts val="900"/>
              </a:spcAft>
              <a:buFont typeface="+mj-lt"/>
              <a:buAutoNum type="arabicPeriod"/>
            </a:pPr>
            <a:r>
              <a:rPr lang="en-US" sz="2800" dirty="0"/>
              <a:t>Do not allow any discussions (except for clarifications).</a:t>
            </a:r>
          </a:p>
          <a:p>
            <a:pPr marL="514350" indent="-514350">
              <a:spcAft>
                <a:spcPts val="900"/>
              </a:spcAft>
              <a:buFont typeface="+mj-lt"/>
              <a:buAutoNum type="arabicPeriod"/>
            </a:pPr>
            <a:r>
              <a:rPr lang="en-US" sz="2800" dirty="0"/>
              <a:t>Everything is fair game.</a:t>
            </a:r>
          </a:p>
          <a:p>
            <a:pPr marL="514350" indent="-514350">
              <a:spcAft>
                <a:spcPts val="900"/>
              </a:spcAft>
              <a:buFont typeface="+mj-lt"/>
              <a:buAutoNum type="arabicPeriod"/>
            </a:pPr>
            <a:r>
              <a:rPr lang="en-US" sz="2800" dirty="0"/>
              <a:t>Only eliminate redundant inputs.</a:t>
            </a:r>
          </a:p>
          <a:p>
            <a:pPr marL="514350" indent="-514350">
              <a:spcAft>
                <a:spcPts val="900"/>
              </a:spcAft>
              <a:buFont typeface="+mj-lt"/>
              <a:buAutoNum type="arabicPeriod"/>
            </a:pPr>
            <a:r>
              <a:rPr lang="en-US" sz="2800" dirty="0"/>
              <a:t>Repeat until no new ideas are shared.</a:t>
            </a:r>
          </a:p>
        </p:txBody>
      </p:sp>
      <p:sp>
        <p:nvSpPr>
          <p:cNvPr id="8" name="Arrow: Curved Left 7">
            <a:extLst>
              <a:ext uri="{FF2B5EF4-FFF2-40B4-BE49-F238E27FC236}">
                <a16:creationId xmlns:a16="http://schemas.microsoft.com/office/drawing/2014/main" id="{5A21DFAC-701C-49ED-8287-DA43368BAB7F}"/>
              </a:ext>
            </a:extLst>
          </p:cNvPr>
          <p:cNvSpPr/>
          <p:nvPr/>
        </p:nvSpPr>
        <p:spPr>
          <a:xfrm flipV="1">
            <a:off x="9156700" y="1416924"/>
            <a:ext cx="1955800" cy="4124144"/>
          </a:xfrm>
          <a:prstGeom prst="curved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Slide Number Placeholder 2">
            <a:extLst>
              <a:ext uri="{FF2B5EF4-FFF2-40B4-BE49-F238E27FC236}">
                <a16:creationId xmlns:a16="http://schemas.microsoft.com/office/drawing/2014/main" id="{0FD5624F-8740-4CA4-83C9-ACDD91BA404A}"/>
              </a:ext>
            </a:extLst>
          </p:cNvPr>
          <p:cNvSpPr>
            <a:spLocks noGrp="1"/>
          </p:cNvSpPr>
          <p:nvPr>
            <p:ph type="sldNum" sz="quarter" idx="12"/>
          </p:nvPr>
        </p:nvSpPr>
        <p:spPr/>
        <p:txBody>
          <a:bodyPr/>
          <a:lstStyle/>
          <a:p>
            <a:fld id="{08DF28D3-48BD-4648-9818-9E78F593EEE9}" type="slidenum">
              <a:rPr lang="en-US" smtClean="0"/>
              <a:t>19</a:t>
            </a:fld>
            <a:endParaRPr lang="en-US" dirty="0"/>
          </a:p>
        </p:txBody>
      </p:sp>
    </p:spTree>
    <p:extLst>
      <p:ext uri="{BB962C8B-B14F-4D97-AF65-F5344CB8AC3E}">
        <p14:creationId xmlns:p14="http://schemas.microsoft.com/office/powerpoint/2010/main" val="238771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Observations on Risk</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2</a:t>
            </a:fld>
            <a:endParaRPr lang="en-US" dirty="0"/>
          </a:p>
        </p:txBody>
      </p:sp>
      <p:sp>
        <p:nvSpPr>
          <p:cNvPr id="6" name="TextBox 5">
            <a:extLst>
              <a:ext uri="{FF2B5EF4-FFF2-40B4-BE49-F238E27FC236}">
                <a16:creationId xmlns:a16="http://schemas.microsoft.com/office/drawing/2014/main" id="{CCF59E70-1739-8F7C-9A83-A44A38D173AD}"/>
              </a:ext>
            </a:extLst>
          </p:cNvPr>
          <p:cNvSpPr txBox="1"/>
          <p:nvPr/>
        </p:nvSpPr>
        <p:spPr>
          <a:xfrm>
            <a:off x="971540" y="2596192"/>
            <a:ext cx="10256810" cy="892552"/>
          </a:xfrm>
          <a:prstGeom prst="rect">
            <a:avLst/>
          </a:prstGeom>
          <a:noFill/>
        </p:spPr>
        <p:txBody>
          <a:bodyPr wrap="square" rtlCol="0">
            <a:spAutoFit/>
          </a:bodyPr>
          <a:lstStyle/>
          <a:p>
            <a:r>
              <a:rPr lang="en-US" sz="2600" dirty="0"/>
              <a:t>Worry comes from risks.  If your main goal is to avoid worry, you will always be poor. </a:t>
            </a:r>
            <a:r>
              <a:rPr lang="en-US" sz="2000" dirty="0"/>
              <a:t>(Max Gunther, </a:t>
            </a:r>
            <a:r>
              <a:rPr lang="en-US" sz="2000" i="1" dirty="0"/>
              <a:t>The Zurick Axioms</a:t>
            </a:r>
            <a:r>
              <a:rPr lang="en-US" sz="2000" dirty="0"/>
              <a:t>)</a:t>
            </a:r>
            <a:endParaRPr lang="en-US" sz="2600" dirty="0"/>
          </a:p>
        </p:txBody>
      </p:sp>
      <p:sp>
        <p:nvSpPr>
          <p:cNvPr id="9" name="TextBox 8">
            <a:extLst>
              <a:ext uri="{FF2B5EF4-FFF2-40B4-BE49-F238E27FC236}">
                <a16:creationId xmlns:a16="http://schemas.microsoft.com/office/drawing/2014/main" id="{1AB7ABE3-9D8C-4FEF-C12B-C1BCA0043AAA}"/>
              </a:ext>
            </a:extLst>
          </p:cNvPr>
          <p:cNvSpPr txBox="1"/>
          <p:nvPr/>
        </p:nvSpPr>
        <p:spPr>
          <a:xfrm>
            <a:off x="1371600" y="5744490"/>
            <a:ext cx="8764434" cy="492443"/>
          </a:xfrm>
          <a:prstGeom prst="rect">
            <a:avLst/>
          </a:prstGeom>
          <a:noFill/>
        </p:spPr>
        <p:txBody>
          <a:bodyPr wrap="square" rtlCol="0">
            <a:spAutoFit/>
          </a:bodyPr>
          <a:lstStyle/>
          <a:p>
            <a:r>
              <a:rPr lang="en-US" sz="2600" dirty="0">
                <a:solidFill>
                  <a:srgbClr val="FFFF00"/>
                </a:solidFill>
              </a:rPr>
              <a:t>A simple tool to Identify them </a:t>
            </a:r>
            <a:r>
              <a:rPr lang="en-US" sz="2600" dirty="0">
                <a:solidFill>
                  <a:srgbClr val="FFFF00"/>
                </a:solidFill>
                <a:sym typeface="Wingdings" panose="05000000000000000000" pitchFamily="2" charset="2"/>
              </a:rPr>
              <a:t></a:t>
            </a:r>
            <a:r>
              <a:rPr lang="en-US" sz="2600" dirty="0">
                <a:solidFill>
                  <a:srgbClr val="FFFF00"/>
                </a:solidFill>
              </a:rPr>
              <a:t>Assess them </a:t>
            </a:r>
            <a:r>
              <a:rPr lang="en-US" sz="2600" dirty="0">
                <a:solidFill>
                  <a:srgbClr val="FFFF00"/>
                </a:solidFill>
                <a:sym typeface="Wingdings" panose="05000000000000000000" pitchFamily="2" charset="2"/>
              </a:rPr>
              <a:t> </a:t>
            </a:r>
            <a:r>
              <a:rPr lang="en-US" sz="2600" dirty="0">
                <a:solidFill>
                  <a:srgbClr val="FFFF00"/>
                </a:solidFill>
              </a:rPr>
              <a:t>Manage them</a:t>
            </a:r>
          </a:p>
        </p:txBody>
      </p:sp>
      <p:sp>
        <p:nvSpPr>
          <p:cNvPr id="11" name="TextBox 10">
            <a:extLst>
              <a:ext uri="{FF2B5EF4-FFF2-40B4-BE49-F238E27FC236}">
                <a16:creationId xmlns:a16="http://schemas.microsoft.com/office/drawing/2014/main" id="{87E0B6DA-A1DF-244F-469D-5151A976FA7E}"/>
              </a:ext>
            </a:extLst>
          </p:cNvPr>
          <p:cNvSpPr txBox="1"/>
          <p:nvPr/>
        </p:nvSpPr>
        <p:spPr>
          <a:xfrm>
            <a:off x="971540" y="3798185"/>
            <a:ext cx="10256810" cy="1200329"/>
          </a:xfrm>
          <a:prstGeom prst="rect">
            <a:avLst/>
          </a:prstGeom>
          <a:noFill/>
        </p:spPr>
        <p:txBody>
          <a:bodyPr wrap="square" rtlCol="0">
            <a:spAutoFit/>
          </a:bodyPr>
          <a:lstStyle/>
          <a:p>
            <a:r>
              <a:rPr lang="en-US" sz="2600" dirty="0"/>
              <a:t>Some things you can control, others you cannot, but you can always control how you chose to react to all of them. </a:t>
            </a:r>
            <a:r>
              <a:rPr lang="en-US" sz="2000" dirty="0"/>
              <a:t>(Frank Wapole, “</a:t>
            </a:r>
            <a:r>
              <a:rPr lang="en-US" sz="2000" i="1" dirty="0"/>
              <a:t>Trust: The CEO’s Currency for Success</a:t>
            </a:r>
            <a:r>
              <a:rPr lang="en-US" sz="2000" dirty="0"/>
              <a:t>”</a:t>
            </a:r>
            <a:endParaRPr lang="en-US" sz="2600" dirty="0"/>
          </a:p>
        </p:txBody>
      </p:sp>
      <p:sp>
        <p:nvSpPr>
          <p:cNvPr id="17" name="TextBox 16">
            <a:extLst>
              <a:ext uri="{FF2B5EF4-FFF2-40B4-BE49-F238E27FC236}">
                <a16:creationId xmlns:a16="http://schemas.microsoft.com/office/drawing/2014/main" id="{3F8DF2BE-3450-A52E-2E4E-8E2C4CA03274}"/>
              </a:ext>
            </a:extLst>
          </p:cNvPr>
          <p:cNvSpPr txBox="1"/>
          <p:nvPr/>
        </p:nvSpPr>
        <p:spPr>
          <a:xfrm>
            <a:off x="971540" y="1394199"/>
            <a:ext cx="10381175" cy="892552"/>
          </a:xfrm>
          <a:prstGeom prst="rect">
            <a:avLst/>
          </a:prstGeom>
          <a:noFill/>
        </p:spPr>
        <p:txBody>
          <a:bodyPr wrap="square">
            <a:spAutoFit/>
          </a:bodyPr>
          <a:lstStyle/>
          <a:p>
            <a:r>
              <a:rPr lang="en-US" sz="2600" b="0" i="0" dirty="0">
                <a:effectLst/>
                <a:latin typeface="Calibri" panose="020F0502020204030204" pitchFamily="34" charset="0"/>
              </a:rPr>
              <a:t>“There are many more things that can happen than will happen. This is the essence of risk.”  </a:t>
            </a:r>
            <a:r>
              <a:rPr lang="en-US" sz="2000" b="0" i="0" dirty="0">
                <a:effectLst/>
                <a:latin typeface="Calibri" panose="020F0502020204030204" pitchFamily="34" charset="0"/>
              </a:rPr>
              <a:t>(Elroy Dimson, London Business School)</a:t>
            </a:r>
            <a:endParaRPr lang="en-US" sz="2600" dirty="0"/>
          </a:p>
        </p:txBody>
      </p:sp>
      <p:sp>
        <p:nvSpPr>
          <p:cNvPr id="18" name="TextBox 17">
            <a:extLst>
              <a:ext uri="{FF2B5EF4-FFF2-40B4-BE49-F238E27FC236}">
                <a16:creationId xmlns:a16="http://schemas.microsoft.com/office/drawing/2014/main" id="{E9AF33F1-7BCD-53C6-7B79-EC028D1CFD06}"/>
              </a:ext>
            </a:extLst>
          </p:cNvPr>
          <p:cNvSpPr txBox="1"/>
          <p:nvPr/>
        </p:nvSpPr>
        <p:spPr>
          <a:xfrm>
            <a:off x="1893497" y="5247012"/>
            <a:ext cx="7720641" cy="492443"/>
          </a:xfrm>
          <a:prstGeom prst="rect">
            <a:avLst/>
          </a:prstGeom>
          <a:noFill/>
        </p:spPr>
        <p:txBody>
          <a:bodyPr wrap="square" rtlCol="0">
            <a:spAutoFit/>
          </a:bodyPr>
          <a:lstStyle/>
          <a:p>
            <a:r>
              <a:rPr lang="en-US" sz="2600" dirty="0">
                <a:solidFill>
                  <a:srgbClr val="FFFF00"/>
                </a:solidFill>
              </a:rPr>
              <a:t>For today:  Risks </a:t>
            </a:r>
            <a:r>
              <a:rPr lang="en-US" sz="2600" dirty="0">
                <a:solidFill>
                  <a:srgbClr val="FFFF00"/>
                </a:solidFill>
                <a:sym typeface="Wingdings" panose="05000000000000000000" pitchFamily="2" charset="2"/>
              </a:rPr>
              <a:t>that are threats to your business</a:t>
            </a:r>
            <a:endParaRPr lang="en-US" sz="2600" dirty="0">
              <a:solidFill>
                <a:srgbClr val="FFFF00"/>
              </a:solidFill>
            </a:endParaRPr>
          </a:p>
        </p:txBody>
      </p:sp>
    </p:spTree>
    <p:extLst>
      <p:ext uri="{BB962C8B-B14F-4D97-AF65-F5344CB8AC3E}">
        <p14:creationId xmlns:p14="http://schemas.microsoft.com/office/powerpoint/2010/main" val="19003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798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Repeat the Process</a:t>
            </a:r>
            <a:endParaRPr sz="4000" dirty="0"/>
          </a:p>
        </p:txBody>
      </p:sp>
      <p:sp>
        <p:nvSpPr>
          <p:cNvPr id="3" name="Slide Number Placeholder 2">
            <a:extLst>
              <a:ext uri="{FF2B5EF4-FFF2-40B4-BE49-F238E27FC236}">
                <a16:creationId xmlns:a16="http://schemas.microsoft.com/office/drawing/2014/main" id="{0FD5624F-8740-4CA4-83C9-ACDD91BA404A}"/>
              </a:ext>
            </a:extLst>
          </p:cNvPr>
          <p:cNvSpPr>
            <a:spLocks noGrp="1"/>
          </p:cNvSpPr>
          <p:nvPr>
            <p:ph type="sldNum" sz="quarter" idx="12"/>
          </p:nvPr>
        </p:nvSpPr>
        <p:spPr/>
        <p:txBody>
          <a:bodyPr/>
          <a:lstStyle/>
          <a:p>
            <a:fld id="{08DF28D3-48BD-4648-9818-9E78F593EEE9}" type="slidenum">
              <a:rPr lang="en-US" smtClean="0"/>
              <a:t>20</a:t>
            </a:fld>
            <a:endParaRPr lang="en-US" dirty="0"/>
          </a:p>
        </p:txBody>
      </p:sp>
      <p:pic>
        <p:nvPicPr>
          <p:cNvPr id="4" name="Picture 3" descr="Diagram&#10;&#10;Description automatically generated with medium confidence">
            <a:extLst>
              <a:ext uri="{FF2B5EF4-FFF2-40B4-BE49-F238E27FC236}">
                <a16:creationId xmlns:a16="http://schemas.microsoft.com/office/drawing/2014/main" id="{2F5093E6-8853-4A91-5608-5F9BED029EDC}"/>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1263" t="-3338" r="1263" b="9677"/>
          <a:stretch/>
        </p:blipFill>
        <p:spPr>
          <a:xfrm>
            <a:off x="538461" y="1515382"/>
            <a:ext cx="3291840" cy="4460904"/>
          </a:xfrm>
          <a:prstGeom prst="rect">
            <a:avLst/>
          </a:prstGeom>
        </p:spPr>
      </p:pic>
      <p:sp>
        <p:nvSpPr>
          <p:cNvPr id="6" name="TextBox 5">
            <a:extLst>
              <a:ext uri="{FF2B5EF4-FFF2-40B4-BE49-F238E27FC236}">
                <a16:creationId xmlns:a16="http://schemas.microsoft.com/office/drawing/2014/main" id="{F7FD25BC-E2D2-6AE2-1B12-B7FDE7D793BB}"/>
              </a:ext>
            </a:extLst>
          </p:cNvPr>
          <p:cNvSpPr txBox="1"/>
          <p:nvPr/>
        </p:nvSpPr>
        <p:spPr>
          <a:xfrm>
            <a:off x="3002733" y="3240375"/>
            <a:ext cx="2182090" cy="1384995"/>
          </a:xfrm>
          <a:prstGeom prst="rect">
            <a:avLst/>
          </a:prstGeom>
          <a:noFill/>
        </p:spPr>
        <p:txBody>
          <a:bodyPr wrap="square" rtlCol="0">
            <a:spAutoFit/>
          </a:bodyPr>
          <a:lstStyle/>
          <a:p>
            <a:pPr algn="ctr"/>
            <a:r>
              <a:rPr lang="en-US" sz="2800" dirty="0"/>
              <a:t>Add Impacts for each item.</a:t>
            </a:r>
          </a:p>
        </p:txBody>
      </p:sp>
      <p:pic>
        <p:nvPicPr>
          <p:cNvPr id="9" name="Picture 8" descr="Text&#10;&#10;Description automatically generated">
            <a:extLst>
              <a:ext uri="{FF2B5EF4-FFF2-40B4-BE49-F238E27FC236}">
                <a16:creationId xmlns:a16="http://schemas.microsoft.com/office/drawing/2014/main" id="{62A84F25-6973-30FA-80EC-25C58BDB507A}"/>
              </a:ext>
            </a:extLst>
          </p:cNvPr>
          <p:cNvPicPr preferRelativeResize="0">
            <a:picLocks/>
          </p:cNvPicPr>
          <p:nvPr/>
        </p:nvPicPr>
        <p:blipFill rotWithShape="1">
          <a:blip r:embed="rId4">
            <a:extLst>
              <a:ext uri="{28A0092B-C50C-407E-A947-70E740481C1C}">
                <a14:useLocalDpi xmlns:a14="http://schemas.microsoft.com/office/drawing/2010/main" val="0"/>
              </a:ext>
            </a:extLst>
          </a:blip>
          <a:srcRect b="6325"/>
          <a:stretch/>
        </p:blipFill>
        <p:spPr>
          <a:xfrm>
            <a:off x="4921666" y="1491672"/>
            <a:ext cx="3257550" cy="4882401"/>
          </a:xfrm>
          <a:prstGeom prst="rect">
            <a:avLst/>
          </a:prstGeom>
        </p:spPr>
      </p:pic>
      <p:pic>
        <p:nvPicPr>
          <p:cNvPr id="11" name="Picture 10" descr="Text, letter&#10;&#10;Description automatically generated">
            <a:extLst>
              <a:ext uri="{FF2B5EF4-FFF2-40B4-BE49-F238E27FC236}">
                <a16:creationId xmlns:a16="http://schemas.microsoft.com/office/drawing/2014/main" id="{43C0A940-F6B0-9BEA-7478-A90D1B4FE8F1}"/>
              </a:ext>
            </a:extLst>
          </p:cNvPr>
          <p:cNvPicPr preferRelativeResize="0">
            <a:picLocks/>
          </p:cNvPicPr>
          <p:nvPr/>
        </p:nvPicPr>
        <p:blipFill rotWithShape="1">
          <a:blip r:embed="rId5">
            <a:extLst>
              <a:ext uri="{28A0092B-C50C-407E-A947-70E740481C1C}">
                <a14:useLocalDpi xmlns:a14="http://schemas.microsoft.com/office/drawing/2010/main" val="0"/>
              </a:ext>
            </a:extLst>
          </a:blip>
          <a:srcRect t="1920" b="7531"/>
          <a:stretch/>
        </p:blipFill>
        <p:spPr>
          <a:xfrm>
            <a:off x="8721436" y="1326832"/>
            <a:ext cx="3407801" cy="5212080"/>
          </a:xfrm>
          <a:prstGeom prst="rect">
            <a:avLst/>
          </a:prstGeom>
        </p:spPr>
      </p:pic>
      <p:sp>
        <p:nvSpPr>
          <p:cNvPr id="13" name="TextBox 12">
            <a:extLst>
              <a:ext uri="{FF2B5EF4-FFF2-40B4-BE49-F238E27FC236}">
                <a16:creationId xmlns:a16="http://schemas.microsoft.com/office/drawing/2014/main" id="{5E8EE0AD-DB6C-CBFC-4BBB-E0B501FED442}"/>
              </a:ext>
            </a:extLst>
          </p:cNvPr>
          <p:cNvSpPr txBox="1"/>
          <p:nvPr/>
        </p:nvSpPr>
        <p:spPr>
          <a:xfrm>
            <a:off x="6991268" y="3024931"/>
            <a:ext cx="2279313" cy="1815882"/>
          </a:xfrm>
          <a:prstGeom prst="rect">
            <a:avLst/>
          </a:prstGeom>
          <a:noFill/>
        </p:spPr>
        <p:txBody>
          <a:bodyPr wrap="square" rtlCol="0">
            <a:spAutoFit/>
          </a:bodyPr>
          <a:lstStyle/>
          <a:p>
            <a:pPr algn="ctr"/>
            <a:r>
              <a:rPr lang="en-US" sz="2800" dirty="0"/>
              <a:t>Add Likelihood</a:t>
            </a:r>
          </a:p>
          <a:p>
            <a:pPr algn="ctr"/>
            <a:r>
              <a:rPr lang="en-US" sz="2800" dirty="0"/>
              <a:t>for each</a:t>
            </a:r>
          </a:p>
          <a:p>
            <a:pPr algn="ctr"/>
            <a:r>
              <a:rPr lang="en-US" sz="2800" dirty="0"/>
              <a:t>item.</a:t>
            </a:r>
          </a:p>
        </p:txBody>
      </p:sp>
    </p:spTree>
    <p:extLst>
      <p:ext uri="{BB962C8B-B14F-4D97-AF65-F5344CB8AC3E}">
        <p14:creationId xmlns:p14="http://schemas.microsoft.com/office/powerpoint/2010/main" val="1448612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290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Create a Rating System</a:t>
            </a:r>
            <a:endParaRPr sz="4000" dirty="0"/>
          </a:p>
        </p:txBody>
      </p:sp>
      <p:sp>
        <p:nvSpPr>
          <p:cNvPr id="4" name="TextBox 3">
            <a:extLst>
              <a:ext uri="{FF2B5EF4-FFF2-40B4-BE49-F238E27FC236}">
                <a16:creationId xmlns:a16="http://schemas.microsoft.com/office/drawing/2014/main" id="{6C5BF1DF-F8E5-45FF-AA20-DBE17571AFE5}"/>
              </a:ext>
            </a:extLst>
          </p:cNvPr>
          <p:cNvSpPr txBox="1"/>
          <p:nvPr/>
        </p:nvSpPr>
        <p:spPr>
          <a:xfrm>
            <a:off x="1225550" y="1756811"/>
            <a:ext cx="9740900" cy="584775"/>
          </a:xfrm>
          <a:prstGeom prst="rect">
            <a:avLst/>
          </a:prstGeom>
          <a:noFill/>
        </p:spPr>
        <p:txBody>
          <a:bodyPr wrap="square" rtlCol="0">
            <a:spAutoFit/>
          </a:bodyPr>
          <a:lstStyle/>
          <a:p>
            <a:pPr algn="ctr"/>
            <a:r>
              <a:rPr lang="en-US" sz="3200" dirty="0"/>
              <a:t>Quantify the Likelihood and Impact of each Impediment.</a:t>
            </a:r>
          </a:p>
        </p:txBody>
      </p:sp>
      <p:sp>
        <p:nvSpPr>
          <p:cNvPr id="8" name="Slide Number Placeholder 7">
            <a:extLst>
              <a:ext uri="{FF2B5EF4-FFF2-40B4-BE49-F238E27FC236}">
                <a16:creationId xmlns:a16="http://schemas.microsoft.com/office/drawing/2014/main" id="{2B2B5F9E-B730-4E6E-BC61-B283D964A1DC}"/>
              </a:ext>
            </a:extLst>
          </p:cNvPr>
          <p:cNvSpPr>
            <a:spLocks noGrp="1"/>
          </p:cNvSpPr>
          <p:nvPr>
            <p:ph type="sldNum" sz="quarter" idx="12"/>
          </p:nvPr>
        </p:nvSpPr>
        <p:spPr/>
        <p:txBody>
          <a:bodyPr/>
          <a:lstStyle/>
          <a:p>
            <a:fld id="{08DF28D3-48BD-4648-9818-9E78F593EEE9}" type="slidenum">
              <a:rPr lang="en-US" smtClean="0"/>
              <a:t>21</a:t>
            </a:fld>
            <a:endParaRPr lang="en-US" dirty="0"/>
          </a:p>
        </p:txBody>
      </p:sp>
      <p:sp>
        <p:nvSpPr>
          <p:cNvPr id="2" name="TextBox 1">
            <a:extLst>
              <a:ext uri="{FF2B5EF4-FFF2-40B4-BE49-F238E27FC236}">
                <a16:creationId xmlns:a16="http://schemas.microsoft.com/office/drawing/2014/main" id="{F95A07B6-8C6B-DF43-BCD2-8CAC4F077FB7}"/>
              </a:ext>
            </a:extLst>
          </p:cNvPr>
          <p:cNvSpPr txBox="1"/>
          <p:nvPr/>
        </p:nvSpPr>
        <p:spPr>
          <a:xfrm>
            <a:off x="7258627" y="1042130"/>
            <a:ext cx="5777345" cy="523220"/>
          </a:xfrm>
          <a:prstGeom prst="rect">
            <a:avLst/>
          </a:prstGeom>
          <a:noFill/>
        </p:spPr>
        <p:txBody>
          <a:bodyPr wrap="square" rtlCol="0">
            <a:spAutoFit/>
          </a:bodyPr>
          <a:lstStyle/>
          <a:p>
            <a:r>
              <a:rPr lang="en-US" sz="2800" dirty="0"/>
              <a:t>Adds a level of objectivity</a:t>
            </a:r>
          </a:p>
        </p:txBody>
      </p:sp>
      <p:sp>
        <p:nvSpPr>
          <p:cNvPr id="11" name="TextBox 10">
            <a:extLst>
              <a:ext uri="{FF2B5EF4-FFF2-40B4-BE49-F238E27FC236}">
                <a16:creationId xmlns:a16="http://schemas.microsoft.com/office/drawing/2014/main" id="{85D46D37-FEA1-BE92-7503-F74674B821BA}"/>
              </a:ext>
            </a:extLst>
          </p:cNvPr>
          <p:cNvSpPr txBox="1"/>
          <p:nvPr/>
        </p:nvSpPr>
        <p:spPr>
          <a:xfrm>
            <a:off x="1423555" y="2527079"/>
            <a:ext cx="3517900" cy="3431709"/>
          </a:xfrm>
          <a:prstGeom prst="rect">
            <a:avLst/>
          </a:prstGeom>
          <a:noFill/>
        </p:spPr>
        <p:txBody>
          <a:bodyPr wrap="square" rtlCol="0">
            <a:spAutoFit/>
          </a:bodyPr>
          <a:lstStyle/>
          <a:p>
            <a:pPr>
              <a:spcAft>
                <a:spcPts val="600"/>
              </a:spcAft>
            </a:pPr>
            <a:r>
              <a:rPr lang="en-US" sz="3200" b="1" u="sng" dirty="0"/>
              <a:t>Risk Likelihood</a:t>
            </a:r>
          </a:p>
          <a:p>
            <a:pPr>
              <a:spcAft>
                <a:spcPts val="600"/>
              </a:spcAft>
            </a:pPr>
            <a:r>
              <a:rPr lang="en-US" sz="3200" dirty="0"/>
              <a:t>5 = Unknown</a:t>
            </a:r>
          </a:p>
          <a:p>
            <a:pPr>
              <a:spcAft>
                <a:spcPts val="600"/>
              </a:spcAft>
            </a:pPr>
            <a:r>
              <a:rPr lang="en-US" sz="3200" dirty="0"/>
              <a:t>4 = High</a:t>
            </a:r>
          </a:p>
          <a:p>
            <a:pPr>
              <a:spcAft>
                <a:spcPts val="600"/>
              </a:spcAft>
            </a:pPr>
            <a:r>
              <a:rPr lang="en-US" sz="3200" dirty="0"/>
              <a:t>3 = Medium</a:t>
            </a:r>
          </a:p>
          <a:p>
            <a:pPr>
              <a:spcAft>
                <a:spcPts val="600"/>
              </a:spcAft>
            </a:pPr>
            <a:r>
              <a:rPr lang="en-US" sz="3200" dirty="0"/>
              <a:t>2 = Low</a:t>
            </a:r>
          </a:p>
          <a:p>
            <a:pPr>
              <a:spcAft>
                <a:spcPts val="600"/>
              </a:spcAft>
            </a:pPr>
            <a:r>
              <a:rPr lang="en-US" sz="3200" dirty="0"/>
              <a:t>1 = None</a:t>
            </a:r>
          </a:p>
        </p:txBody>
      </p:sp>
      <p:sp>
        <p:nvSpPr>
          <p:cNvPr id="12" name="TextBox 11">
            <a:extLst>
              <a:ext uri="{FF2B5EF4-FFF2-40B4-BE49-F238E27FC236}">
                <a16:creationId xmlns:a16="http://schemas.microsoft.com/office/drawing/2014/main" id="{42FDB78F-DDB4-7F81-F962-D426783CDD5C}"/>
              </a:ext>
            </a:extLst>
          </p:cNvPr>
          <p:cNvSpPr txBox="1"/>
          <p:nvPr/>
        </p:nvSpPr>
        <p:spPr>
          <a:xfrm>
            <a:off x="6414655" y="2527079"/>
            <a:ext cx="3784600" cy="3431709"/>
          </a:xfrm>
          <a:prstGeom prst="rect">
            <a:avLst/>
          </a:prstGeom>
          <a:noFill/>
        </p:spPr>
        <p:txBody>
          <a:bodyPr wrap="square" rtlCol="0">
            <a:spAutoFit/>
          </a:bodyPr>
          <a:lstStyle/>
          <a:p>
            <a:pPr>
              <a:spcAft>
                <a:spcPts val="600"/>
              </a:spcAft>
            </a:pPr>
            <a:r>
              <a:rPr lang="en-US" sz="3200" b="1" u="sng" dirty="0"/>
              <a:t>Business Impact</a:t>
            </a:r>
          </a:p>
          <a:p>
            <a:pPr>
              <a:spcAft>
                <a:spcPts val="600"/>
              </a:spcAft>
            </a:pPr>
            <a:r>
              <a:rPr lang="en-US" sz="3200" dirty="0"/>
              <a:t>5 = Fatal</a:t>
            </a:r>
          </a:p>
          <a:p>
            <a:pPr>
              <a:spcAft>
                <a:spcPts val="600"/>
              </a:spcAft>
            </a:pPr>
            <a:r>
              <a:rPr lang="en-US" sz="3200" dirty="0"/>
              <a:t>4 = Unknown</a:t>
            </a:r>
          </a:p>
          <a:p>
            <a:pPr>
              <a:spcAft>
                <a:spcPts val="600"/>
              </a:spcAft>
            </a:pPr>
            <a:r>
              <a:rPr lang="en-US" sz="3200" dirty="0"/>
              <a:t>3 = High</a:t>
            </a:r>
          </a:p>
          <a:p>
            <a:pPr>
              <a:spcAft>
                <a:spcPts val="600"/>
              </a:spcAft>
            </a:pPr>
            <a:r>
              <a:rPr lang="en-US" sz="3200" dirty="0"/>
              <a:t>2 = Medium</a:t>
            </a:r>
          </a:p>
          <a:p>
            <a:pPr>
              <a:spcAft>
                <a:spcPts val="600"/>
              </a:spcAft>
            </a:pPr>
            <a:r>
              <a:rPr lang="en-US" sz="3200" dirty="0"/>
              <a:t>1 = Low</a:t>
            </a:r>
          </a:p>
        </p:txBody>
      </p:sp>
    </p:spTree>
    <p:extLst>
      <p:ext uri="{BB962C8B-B14F-4D97-AF65-F5344CB8AC3E}">
        <p14:creationId xmlns:p14="http://schemas.microsoft.com/office/powerpoint/2010/main" val="91641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290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Helps to Set Priorities</a:t>
            </a:r>
            <a:endParaRPr sz="4000" dirty="0"/>
          </a:p>
        </p:txBody>
      </p:sp>
      <p:sp>
        <p:nvSpPr>
          <p:cNvPr id="5" name="TextBox 4">
            <a:extLst>
              <a:ext uri="{FF2B5EF4-FFF2-40B4-BE49-F238E27FC236}">
                <a16:creationId xmlns:a16="http://schemas.microsoft.com/office/drawing/2014/main" id="{26246A1C-5873-4D42-8674-08BFF44EBE4C}"/>
              </a:ext>
            </a:extLst>
          </p:cNvPr>
          <p:cNvSpPr txBox="1"/>
          <p:nvPr/>
        </p:nvSpPr>
        <p:spPr>
          <a:xfrm>
            <a:off x="1371600" y="2412778"/>
            <a:ext cx="3517900" cy="3431709"/>
          </a:xfrm>
          <a:prstGeom prst="rect">
            <a:avLst/>
          </a:prstGeom>
          <a:noFill/>
        </p:spPr>
        <p:txBody>
          <a:bodyPr wrap="square" rtlCol="0">
            <a:spAutoFit/>
          </a:bodyPr>
          <a:lstStyle/>
          <a:p>
            <a:pPr>
              <a:spcAft>
                <a:spcPts val="600"/>
              </a:spcAft>
            </a:pPr>
            <a:r>
              <a:rPr lang="en-US" sz="3200" b="1" u="sng" dirty="0"/>
              <a:t>Risk Likelihood</a:t>
            </a:r>
          </a:p>
          <a:p>
            <a:pPr>
              <a:spcAft>
                <a:spcPts val="600"/>
              </a:spcAft>
            </a:pPr>
            <a:r>
              <a:rPr lang="en-US" sz="3200" dirty="0"/>
              <a:t>5 = Unknown</a:t>
            </a:r>
          </a:p>
          <a:p>
            <a:pPr>
              <a:spcAft>
                <a:spcPts val="600"/>
              </a:spcAft>
            </a:pPr>
            <a:r>
              <a:rPr lang="en-US" sz="3200" dirty="0"/>
              <a:t>4 = High</a:t>
            </a:r>
          </a:p>
          <a:p>
            <a:pPr>
              <a:spcAft>
                <a:spcPts val="600"/>
              </a:spcAft>
            </a:pPr>
            <a:r>
              <a:rPr lang="en-US" sz="3200" dirty="0"/>
              <a:t>3 = Medium</a:t>
            </a:r>
          </a:p>
          <a:p>
            <a:pPr>
              <a:spcAft>
                <a:spcPts val="600"/>
              </a:spcAft>
            </a:pPr>
            <a:r>
              <a:rPr lang="en-US" sz="3200" dirty="0"/>
              <a:t>2 = Low</a:t>
            </a:r>
          </a:p>
          <a:p>
            <a:pPr>
              <a:spcAft>
                <a:spcPts val="600"/>
              </a:spcAft>
            </a:pPr>
            <a:r>
              <a:rPr lang="en-US" sz="3200" dirty="0"/>
              <a:t>1 = None</a:t>
            </a:r>
          </a:p>
        </p:txBody>
      </p:sp>
      <p:sp>
        <p:nvSpPr>
          <p:cNvPr id="6" name="TextBox 5">
            <a:extLst>
              <a:ext uri="{FF2B5EF4-FFF2-40B4-BE49-F238E27FC236}">
                <a16:creationId xmlns:a16="http://schemas.microsoft.com/office/drawing/2014/main" id="{6BF7B13F-6AE9-4542-B6F1-67882DFB2B6D}"/>
              </a:ext>
            </a:extLst>
          </p:cNvPr>
          <p:cNvSpPr txBox="1"/>
          <p:nvPr/>
        </p:nvSpPr>
        <p:spPr>
          <a:xfrm>
            <a:off x="6362700" y="2412778"/>
            <a:ext cx="3784600" cy="3431709"/>
          </a:xfrm>
          <a:prstGeom prst="rect">
            <a:avLst/>
          </a:prstGeom>
          <a:noFill/>
        </p:spPr>
        <p:txBody>
          <a:bodyPr wrap="square" rtlCol="0">
            <a:spAutoFit/>
          </a:bodyPr>
          <a:lstStyle/>
          <a:p>
            <a:pPr>
              <a:spcAft>
                <a:spcPts val="600"/>
              </a:spcAft>
            </a:pPr>
            <a:r>
              <a:rPr lang="en-US" sz="3200" b="1" u="sng" dirty="0"/>
              <a:t>Business Impact</a:t>
            </a:r>
          </a:p>
          <a:p>
            <a:pPr>
              <a:spcAft>
                <a:spcPts val="600"/>
              </a:spcAft>
            </a:pPr>
            <a:r>
              <a:rPr lang="en-US" sz="3200" dirty="0"/>
              <a:t>5 = Fatal</a:t>
            </a:r>
          </a:p>
          <a:p>
            <a:pPr>
              <a:spcAft>
                <a:spcPts val="600"/>
              </a:spcAft>
            </a:pPr>
            <a:r>
              <a:rPr lang="en-US" sz="3200" dirty="0"/>
              <a:t>4 = Unknown</a:t>
            </a:r>
          </a:p>
          <a:p>
            <a:pPr>
              <a:spcAft>
                <a:spcPts val="600"/>
              </a:spcAft>
            </a:pPr>
            <a:r>
              <a:rPr lang="en-US" sz="3200" dirty="0"/>
              <a:t>3 = High</a:t>
            </a:r>
          </a:p>
          <a:p>
            <a:pPr>
              <a:spcAft>
                <a:spcPts val="600"/>
              </a:spcAft>
            </a:pPr>
            <a:r>
              <a:rPr lang="en-US" sz="3200" dirty="0"/>
              <a:t>2 = Medium</a:t>
            </a:r>
          </a:p>
          <a:p>
            <a:pPr>
              <a:spcAft>
                <a:spcPts val="600"/>
              </a:spcAft>
            </a:pPr>
            <a:r>
              <a:rPr lang="en-US" sz="3200" dirty="0"/>
              <a:t>1 = Low</a:t>
            </a:r>
          </a:p>
        </p:txBody>
      </p:sp>
      <p:sp>
        <p:nvSpPr>
          <p:cNvPr id="7" name="TextBox 6">
            <a:extLst>
              <a:ext uri="{FF2B5EF4-FFF2-40B4-BE49-F238E27FC236}">
                <a16:creationId xmlns:a16="http://schemas.microsoft.com/office/drawing/2014/main" id="{56925724-401F-4FEF-B62F-033159D1E608}"/>
              </a:ext>
            </a:extLst>
          </p:cNvPr>
          <p:cNvSpPr txBox="1"/>
          <p:nvPr/>
        </p:nvSpPr>
        <p:spPr>
          <a:xfrm>
            <a:off x="4267200" y="2436890"/>
            <a:ext cx="1892300" cy="3431709"/>
          </a:xfrm>
          <a:prstGeom prst="rect">
            <a:avLst/>
          </a:prstGeom>
          <a:noFill/>
        </p:spPr>
        <p:txBody>
          <a:bodyPr wrap="square" rtlCol="0">
            <a:spAutoFit/>
          </a:bodyPr>
          <a:lstStyle/>
          <a:p>
            <a:pPr algn="ctr">
              <a:spcAft>
                <a:spcPts val="600"/>
              </a:spcAft>
            </a:pPr>
            <a:r>
              <a:rPr lang="en-US" sz="3200" dirty="0"/>
              <a:t>Multiply</a:t>
            </a:r>
          </a:p>
          <a:p>
            <a:pPr algn="ctr">
              <a:spcAft>
                <a:spcPts val="600"/>
              </a:spcAft>
            </a:pPr>
            <a:r>
              <a:rPr lang="en-US" sz="3200" dirty="0"/>
              <a:t>X</a:t>
            </a:r>
          </a:p>
          <a:p>
            <a:pPr algn="ctr">
              <a:spcAft>
                <a:spcPts val="600"/>
              </a:spcAft>
            </a:pPr>
            <a:r>
              <a:rPr lang="en-US" sz="3200" dirty="0"/>
              <a:t>X</a:t>
            </a:r>
          </a:p>
          <a:p>
            <a:pPr algn="ctr">
              <a:spcAft>
                <a:spcPts val="600"/>
              </a:spcAft>
            </a:pPr>
            <a:r>
              <a:rPr lang="en-US" sz="3200" dirty="0"/>
              <a:t>X</a:t>
            </a:r>
          </a:p>
          <a:p>
            <a:pPr algn="ctr">
              <a:spcAft>
                <a:spcPts val="600"/>
              </a:spcAft>
            </a:pPr>
            <a:r>
              <a:rPr lang="en-US" sz="3200" dirty="0"/>
              <a:t>X</a:t>
            </a:r>
          </a:p>
          <a:p>
            <a:pPr algn="ctr">
              <a:spcAft>
                <a:spcPts val="600"/>
              </a:spcAft>
            </a:pPr>
            <a:r>
              <a:rPr lang="en-US" sz="3200" dirty="0"/>
              <a:t>X</a:t>
            </a:r>
          </a:p>
        </p:txBody>
      </p:sp>
      <p:sp>
        <p:nvSpPr>
          <p:cNvPr id="9" name="TextBox 8">
            <a:extLst>
              <a:ext uri="{FF2B5EF4-FFF2-40B4-BE49-F238E27FC236}">
                <a16:creationId xmlns:a16="http://schemas.microsoft.com/office/drawing/2014/main" id="{833635BB-08A6-412A-BE11-5A952A17C250}"/>
              </a:ext>
            </a:extLst>
          </p:cNvPr>
          <p:cNvSpPr txBox="1"/>
          <p:nvPr/>
        </p:nvSpPr>
        <p:spPr>
          <a:xfrm>
            <a:off x="9309100" y="2449590"/>
            <a:ext cx="1892300" cy="3431709"/>
          </a:xfrm>
          <a:prstGeom prst="rect">
            <a:avLst/>
          </a:prstGeom>
          <a:noFill/>
        </p:spPr>
        <p:txBody>
          <a:bodyPr wrap="square" rtlCol="0">
            <a:spAutoFit/>
          </a:bodyPr>
          <a:lstStyle/>
          <a:p>
            <a:pPr algn="ctr">
              <a:spcAft>
                <a:spcPts val="600"/>
              </a:spcAft>
            </a:pPr>
            <a:r>
              <a:rPr lang="en-US" sz="3200" dirty="0"/>
              <a:t>Result</a:t>
            </a:r>
          </a:p>
          <a:p>
            <a:pPr algn="ctr">
              <a:spcAft>
                <a:spcPts val="600"/>
              </a:spcAft>
            </a:pPr>
            <a:r>
              <a:rPr lang="en-US" sz="3200" dirty="0"/>
              <a:t>25</a:t>
            </a:r>
          </a:p>
          <a:p>
            <a:pPr algn="ctr">
              <a:spcAft>
                <a:spcPts val="600"/>
              </a:spcAft>
            </a:pPr>
            <a:r>
              <a:rPr lang="en-US" sz="3200" dirty="0"/>
              <a:t>down</a:t>
            </a:r>
          </a:p>
          <a:p>
            <a:pPr algn="ctr">
              <a:spcAft>
                <a:spcPts val="600"/>
              </a:spcAft>
            </a:pPr>
            <a:r>
              <a:rPr lang="en-US" sz="3200" dirty="0"/>
              <a:t>to</a:t>
            </a:r>
          </a:p>
          <a:p>
            <a:pPr algn="ctr">
              <a:spcAft>
                <a:spcPts val="600"/>
              </a:spcAft>
            </a:pPr>
            <a:endParaRPr lang="en-US" sz="3200" dirty="0"/>
          </a:p>
          <a:p>
            <a:pPr algn="ctr">
              <a:spcAft>
                <a:spcPts val="600"/>
              </a:spcAft>
            </a:pPr>
            <a:r>
              <a:rPr lang="en-US" sz="3200" dirty="0"/>
              <a:t>1</a:t>
            </a:r>
          </a:p>
        </p:txBody>
      </p:sp>
      <p:sp>
        <p:nvSpPr>
          <p:cNvPr id="8" name="Slide Number Placeholder 7">
            <a:extLst>
              <a:ext uri="{FF2B5EF4-FFF2-40B4-BE49-F238E27FC236}">
                <a16:creationId xmlns:a16="http://schemas.microsoft.com/office/drawing/2014/main" id="{2B2B5F9E-B730-4E6E-BC61-B283D964A1DC}"/>
              </a:ext>
            </a:extLst>
          </p:cNvPr>
          <p:cNvSpPr>
            <a:spLocks noGrp="1"/>
          </p:cNvSpPr>
          <p:nvPr>
            <p:ph type="sldNum" sz="quarter" idx="12"/>
          </p:nvPr>
        </p:nvSpPr>
        <p:spPr/>
        <p:txBody>
          <a:bodyPr/>
          <a:lstStyle/>
          <a:p>
            <a:fld id="{08DF28D3-48BD-4648-9818-9E78F593EEE9}" type="slidenum">
              <a:rPr lang="en-US" smtClean="0"/>
              <a:t>22</a:t>
            </a:fld>
            <a:endParaRPr lang="en-US" dirty="0"/>
          </a:p>
        </p:txBody>
      </p:sp>
      <p:sp>
        <p:nvSpPr>
          <p:cNvPr id="10" name="TextBox 9">
            <a:extLst>
              <a:ext uri="{FF2B5EF4-FFF2-40B4-BE49-F238E27FC236}">
                <a16:creationId xmlns:a16="http://schemas.microsoft.com/office/drawing/2014/main" id="{2A04A5C9-579C-06EC-82B1-2DDA0A125A2C}"/>
              </a:ext>
            </a:extLst>
          </p:cNvPr>
          <p:cNvSpPr txBox="1"/>
          <p:nvPr/>
        </p:nvSpPr>
        <p:spPr>
          <a:xfrm>
            <a:off x="7258628" y="1042130"/>
            <a:ext cx="3205018" cy="523220"/>
          </a:xfrm>
          <a:prstGeom prst="rect">
            <a:avLst/>
          </a:prstGeom>
          <a:noFill/>
        </p:spPr>
        <p:txBody>
          <a:bodyPr wrap="square" rtlCol="0">
            <a:spAutoFit/>
          </a:bodyPr>
          <a:lstStyle/>
          <a:p>
            <a:r>
              <a:rPr lang="en-US" sz="2800" dirty="0"/>
              <a:t>Only “helps”</a:t>
            </a:r>
          </a:p>
        </p:txBody>
      </p:sp>
    </p:spTree>
    <p:extLst>
      <p:ext uri="{BB962C8B-B14F-4D97-AF65-F5344CB8AC3E}">
        <p14:creationId xmlns:p14="http://schemas.microsoft.com/office/powerpoint/2010/main" val="334446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290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Investigation Rank Order</a:t>
            </a:r>
            <a:endParaRPr sz="4000" dirty="0"/>
          </a:p>
        </p:txBody>
      </p:sp>
      <p:sp>
        <p:nvSpPr>
          <p:cNvPr id="5" name="TextBox 4">
            <a:extLst>
              <a:ext uri="{FF2B5EF4-FFF2-40B4-BE49-F238E27FC236}">
                <a16:creationId xmlns:a16="http://schemas.microsoft.com/office/drawing/2014/main" id="{26246A1C-5873-4D42-8674-08BFF44EBE4C}"/>
              </a:ext>
            </a:extLst>
          </p:cNvPr>
          <p:cNvSpPr txBox="1"/>
          <p:nvPr/>
        </p:nvSpPr>
        <p:spPr>
          <a:xfrm>
            <a:off x="1371600" y="2412778"/>
            <a:ext cx="3517900" cy="3431709"/>
          </a:xfrm>
          <a:prstGeom prst="rect">
            <a:avLst/>
          </a:prstGeom>
          <a:noFill/>
        </p:spPr>
        <p:txBody>
          <a:bodyPr wrap="square" rtlCol="0">
            <a:spAutoFit/>
          </a:bodyPr>
          <a:lstStyle/>
          <a:p>
            <a:pPr>
              <a:spcAft>
                <a:spcPts val="600"/>
              </a:spcAft>
            </a:pPr>
            <a:r>
              <a:rPr lang="en-US" sz="3200" b="1" u="sng" dirty="0"/>
              <a:t>Risk Likelihood</a:t>
            </a:r>
          </a:p>
          <a:p>
            <a:pPr>
              <a:spcAft>
                <a:spcPts val="600"/>
              </a:spcAft>
            </a:pPr>
            <a:r>
              <a:rPr lang="en-US" sz="3200" dirty="0"/>
              <a:t>5 = Unknown</a:t>
            </a:r>
          </a:p>
          <a:p>
            <a:pPr>
              <a:spcAft>
                <a:spcPts val="600"/>
              </a:spcAft>
            </a:pPr>
            <a:r>
              <a:rPr lang="en-US" sz="3200" dirty="0"/>
              <a:t>4 = High</a:t>
            </a:r>
          </a:p>
          <a:p>
            <a:pPr>
              <a:spcAft>
                <a:spcPts val="600"/>
              </a:spcAft>
            </a:pPr>
            <a:r>
              <a:rPr lang="en-US" sz="3200" dirty="0"/>
              <a:t>3 = Medium</a:t>
            </a:r>
          </a:p>
          <a:p>
            <a:pPr>
              <a:spcAft>
                <a:spcPts val="600"/>
              </a:spcAft>
            </a:pPr>
            <a:r>
              <a:rPr lang="en-US" sz="3200" dirty="0"/>
              <a:t>2 = Low</a:t>
            </a:r>
          </a:p>
          <a:p>
            <a:pPr>
              <a:spcAft>
                <a:spcPts val="600"/>
              </a:spcAft>
            </a:pPr>
            <a:r>
              <a:rPr lang="en-US" sz="3200" dirty="0"/>
              <a:t>1 = None</a:t>
            </a:r>
          </a:p>
        </p:txBody>
      </p:sp>
      <p:sp>
        <p:nvSpPr>
          <p:cNvPr id="6" name="TextBox 5">
            <a:extLst>
              <a:ext uri="{FF2B5EF4-FFF2-40B4-BE49-F238E27FC236}">
                <a16:creationId xmlns:a16="http://schemas.microsoft.com/office/drawing/2014/main" id="{6BF7B13F-6AE9-4542-B6F1-67882DFB2B6D}"/>
              </a:ext>
            </a:extLst>
          </p:cNvPr>
          <p:cNvSpPr txBox="1"/>
          <p:nvPr/>
        </p:nvSpPr>
        <p:spPr>
          <a:xfrm>
            <a:off x="6362700" y="2412778"/>
            <a:ext cx="3784600" cy="3431709"/>
          </a:xfrm>
          <a:prstGeom prst="rect">
            <a:avLst/>
          </a:prstGeom>
          <a:noFill/>
        </p:spPr>
        <p:txBody>
          <a:bodyPr wrap="square" rtlCol="0">
            <a:spAutoFit/>
          </a:bodyPr>
          <a:lstStyle/>
          <a:p>
            <a:pPr>
              <a:spcAft>
                <a:spcPts val="600"/>
              </a:spcAft>
            </a:pPr>
            <a:r>
              <a:rPr lang="en-US" sz="3200" b="1" u="sng" dirty="0"/>
              <a:t>Business Impact</a:t>
            </a:r>
          </a:p>
          <a:p>
            <a:pPr>
              <a:spcAft>
                <a:spcPts val="600"/>
              </a:spcAft>
            </a:pPr>
            <a:r>
              <a:rPr lang="en-US" sz="3200" dirty="0"/>
              <a:t>5 = Fatal</a:t>
            </a:r>
          </a:p>
          <a:p>
            <a:pPr>
              <a:spcAft>
                <a:spcPts val="600"/>
              </a:spcAft>
            </a:pPr>
            <a:r>
              <a:rPr lang="en-US" sz="3200" dirty="0"/>
              <a:t>4 = Unknown</a:t>
            </a:r>
          </a:p>
          <a:p>
            <a:pPr>
              <a:spcAft>
                <a:spcPts val="600"/>
              </a:spcAft>
            </a:pPr>
            <a:r>
              <a:rPr lang="en-US" sz="3200" dirty="0"/>
              <a:t>3 = High</a:t>
            </a:r>
          </a:p>
          <a:p>
            <a:pPr>
              <a:spcAft>
                <a:spcPts val="600"/>
              </a:spcAft>
            </a:pPr>
            <a:r>
              <a:rPr lang="en-US" sz="3200" dirty="0"/>
              <a:t>2 = Medium</a:t>
            </a:r>
          </a:p>
          <a:p>
            <a:pPr>
              <a:spcAft>
                <a:spcPts val="600"/>
              </a:spcAft>
            </a:pPr>
            <a:r>
              <a:rPr lang="en-US" sz="3200" dirty="0"/>
              <a:t>1 = Low</a:t>
            </a:r>
          </a:p>
        </p:txBody>
      </p:sp>
      <p:sp>
        <p:nvSpPr>
          <p:cNvPr id="7" name="TextBox 6">
            <a:extLst>
              <a:ext uri="{FF2B5EF4-FFF2-40B4-BE49-F238E27FC236}">
                <a16:creationId xmlns:a16="http://schemas.microsoft.com/office/drawing/2014/main" id="{56925724-401F-4FEF-B62F-033159D1E608}"/>
              </a:ext>
            </a:extLst>
          </p:cNvPr>
          <p:cNvSpPr txBox="1"/>
          <p:nvPr/>
        </p:nvSpPr>
        <p:spPr>
          <a:xfrm>
            <a:off x="4267200" y="2436890"/>
            <a:ext cx="1892300" cy="3431709"/>
          </a:xfrm>
          <a:prstGeom prst="rect">
            <a:avLst/>
          </a:prstGeom>
          <a:noFill/>
        </p:spPr>
        <p:txBody>
          <a:bodyPr wrap="square" rtlCol="0">
            <a:spAutoFit/>
          </a:bodyPr>
          <a:lstStyle/>
          <a:p>
            <a:pPr algn="ctr">
              <a:spcAft>
                <a:spcPts val="600"/>
              </a:spcAft>
            </a:pPr>
            <a:r>
              <a:rPr lang="en-US" sz="3200" dirty="0"/>
              <a:t>Multiply</a:t>
            </a:r>
          </a:p>
          <a:p>
            <a:pPr algn="ctr">
              <a:spcAft>
                <a:spcPts val="600"/>
              </a:spcAft>
            </a:pPr>
            <a:r>
              <a:rPr lang="en-US" sz="3200" dirty="0"/>
              <a:t>X</a:t>
            </a:r>
          </a:p>
          <a:p>
            <a:pPr algn="ctr">
              <a:spcAft>
                <a:spcPts val="600"/>
              </a:spcAft>
            </a:pPr>
            <a:r>
              <a:rPr lang="en-US" sz="3200" dirty="0"/>
              <a:t>X</a:t>
            </a:r>
          </a:p>
          <a:p>
            <a:pPr algn="ctr">
              <a:spcAft>
                <a:spcPts val="600"/>
              </a:spcAft>
            </a:pPr>
            <a:r>
              <a:rPr lang="en-US" sz="3200" dirty="0"/>
              <a:t>X</a:t>
            </a:r>
          </a:p>
          <a:p>
            <a:pPr algn="ctr">
              <a:spcAft>
                <a:spcPts val="600"/>
              </a:spcAft>
            </a:pPr>
            <a:r>
              <a:rPr lang="en-US" sz="3200" dirty="0"/>
              <a:t>X</a:t>
            </a:r>
          </a:p>
          <a:p>
            <a:pPr algn="ctr">
              <a:spcAft>
                <a:spcPts val="600"/>
              </a:spcAft>
            </a:pPr>
            <a:r>
              <a:rPr lang="en-US" sz="3200" dirty="0"/>
              <a:t>X</a:t>
            </a:r>
          </a:p>
        </p:txBody>
      </p:sp>
      <p:sp>
        <p:nvSpPr>
          <p:cNvPr id="9" name="TextBox 8">
            <a:extLst>
              <a:ext uri="{FF2B5EF4-FFF2-40B4-BE49-F238E27FC236}">
                <a16:creationId xmlns:a16="http://schemas.microsoft.com/office/drawing/2014/main" id="{833635BB-08A6-412A-BE11-5A952A17C250}"/>
              </a:ext>
            </a:extLst>
          </p:cNvPr>
          <p:cNvSpPr txBox="1"/>
          <p:nvPr/>
        </p:nvSpPr>
        <p:spPr>
          <a:xfrm>
            <a:off x="9309100" y="2449590"/>
            <a:ext cx="1892300" cy="584775"/>
          </a:xfrm>
          <a:prstGeom prst="rect">
            <a:avLst/>
          </a:prstGeom>
          <a:noFill/>
        </p:spPr>
        <p:txBody>
          <a:bodyPr wrap="square" rtlCol="0">
            <a:spAutoFit/>
          </a:bodyPr>
          <a:lstStyle/>
          <a:p>
            <a:pPr algn="ctr">
              <a:spcAft>
                <a:spcPts val="600"/>
              </a:spcAft>
            </a:pPr>
            <a:r>
              <a:rPr lang="en-US" sz="3200" dirty="0"/>
              <a:t>Result</a:t>
            </a:r>
          </a:p>
        </p:txBody>
      </p:sp>
      <p:sp>
        <p:nvSpPr>
          <p:cNvPr id="8" name="Slide Number Placeholder 7">
            <a:extLst>
              <a:ext uri="{FF2B5EF4-FFF2-40B4-BE49-F238E27FC236}">
                <a16:creationId xmlns:a16="http://schemas.microsoft.com/office/drawing/2014/main" id="{2B2B5F9E-B730-4E6E-BC61-B283D964A1DC}"/>
              </a:ext>
            </a:extLst>
          </p:cNvPr>
          <p:cNvSpPr>
            <a:spLocks noGrp="1"/>
          </p:cNvSpPr>
          <p:nvPr>
            <p:ph type="sldNum" sz="quarter" idx="12"/>
          </p:nvPr>
        </p:nvSpPr>
        <p:spPr/>
        <p:txBody>
          <a:bodyPr/>
          <a:lstStyle/>
          <a:p>
            <a:fld id="{08DF28D3-48BD-4648-9818-9E78F593EEE9}" type="slidenum">
              <a:rPr lang="en-US" smtClean="0"/>
              <a:t>23</a:t>
            </a:fld>
            <a:endParaRPr lang="en-US" dirty="0"/>
          </a:p>
        </p:txBody>
      </p:sp>
      <p:sp>
        <p:nvSpPr>
          <p:cNvPr id="2" name="Oval 1">
            <a:extLst>
              <a:ext uri="{FF2B5EF4-FFF2-40B4-BE49-F238E27FC236}">
                <a16:creationId xmlns:a16="http://schemas.microsoft.com/office/drawing/2014/main" id="{0BFA7869-5A7A-6C21-54CD-7E9F567C4123}"/>
              </a:ext>
            </a:extLst>
          </p:cNvPr>
          <p:cNvSpPr/>
          <p:nvPr/>
        </p:nvSpPr>
        <p:spPr>
          <a:xfrm>
            <a:off x="602673" y="4520045"/>
            <a:ext cx="8520545" cy="147699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296031A-EA01-9BB2-4176-027C1A132DBA}"/>
              </a:ext>
            </a:extLst>
          </p:cNvPr>
          <p:cNvSpPr txBox="1"/>
          <p:nvPr/>
        </p:nvSpPr>
        <p:spPr>
          <a:xfrm>
            <a:off x="9257145" y="3241914"/>
            <a:ext cx="1892300" cy="584775"/>
          </a:xfrm>
          <a:prstGeom prst="rect">
            <a:avLst/>
          </a:prstGeom>
          <a:noFill/>
        </p:spPr>
        <p:txBody>
          <a:bodyPr wrap="square">
            <a:spAutoFit/>
          </a:bodyPr>
          <a:lstStyle/>
          <a:p>
            <a:pPr algn="ctr">
              <a:spcAft>
                <a:spcPts val="600"/>
              </a:spcAft>
            </a:pPr>
            <a:r>
              <a:rPr lang="en-US" sz="3200" dirty="0"/>
              <a:t>25 to 16</a:t>
            </a:r>
          </a:p>
        </p:txBody>
      </p:sp>
      <p:sp>
        <p:nvSpPr>
          <p:cNvPr id="12" name="TextBox 11">
            <a:extLst>
              <a:ext uri="{FF2B5EF4-FFF2-40B4-BE49-F238E27FC236}">
                <a16:creationId xmlns:a16="http://schemas.microsoft.com/office/drawing/2014/main" id="{CC39EE53-8602-46D8-F60B-239E8C2AD9A4}"/>
              </a:ext>
            </a:extLst>
          </p:cNvPr>
          <p:cNvSpPr txBox="1"/>
          <p:nvPr/>
        </p:nvSpPr>
        <p:spPr>
          <a:xfrm>
            <a:off x="9326418" y="4887335"/>
            <a:ext cx="1892300" cy="584775"/>
          </a:xfrm>
          <a:prstGeom prst="rect">
            <a:avLst/>
          </a:prstGeom>
          <a:noFill/>
        </p:spPr>
        <p:txBody>
          <a:bodyPr wrap="square">
            <a:spAutoFit/>
          </a:bodyPr>
          <a:lstStyle/>
          <a:p>
            <a:pPr algn="ctr">
              <a:spcAft>
                <a:spcPts val="600"/>
              </a:spcAft>
            </a:pPr>
            <a:r>
              <a:rPr lang="en-US" sz="3200" dirty="0"/>
              <a:t>4 to 1</a:t>
            </a:r>
          </a:p>
        </p:txBody>
      </p:sp>
      <p:sp>
        <p:nvSpPr>
          <p:cNvPr id="13" name="Oval 12">
            <a:extLst>
              <a:ext uri="{FF2B5EF4-FFF2-40B4-BE49-F238E27FC236}">
                <a16:creationId xmlns:a16="http://schemas.microsoft.com/office/drawing/2014/main" id="{80F782A8-A319-1E61-BDBE-C5CC909BBCAC}"/>
              </a:ext>
            </a:extLst>
          </p:cNvPr>
          <p:cNvSpPr/>
          <p:nvPr/>
        </p:nvSpPr>
        <p:spPr>
          <a:xfrm>
            <a:off x="755073" y="2919083"/>
            <a:ext cx="8520545" cy="1391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88E24BE-E599-DF43-BE1A-21ADDB10A586}"/>
              </a:ext>
            </a:extLst>
          </p:cNvPr>
          <p:cNvSpPr txBox="1"/>
          <p:nvPr/>
        </p:nvSpPr>
        <p:spPr>
          <a:xfrm>
            <a:off x="3459018" y="3497306"/>
            <a:ext cx="1413164" cy="584775"/>
          </a:xfrm>
          <a:prstGeom prst="rect">
            <a:avLst/>
          </a:prstGeom>
          <a:solidFill>
            <a:srgbClr val="FF0000"/>
          </a:solidFill>
        </p:spPr>
        <p:txBody>
          <a:bodyPr wrap="square" rtlCol="0">
            <a:spAutoFit/>
          </a:bodyPr>
          <a:lstStyle/>
          <a:p>
            <a:pPr algn="ctr"/>
            <a:r>
              <a:rPr lang="en-US" sz="3200" b="1" dirty="0"/>
              <a:t>Focus</a:t>
            </a:r>
          </a:p>
        </p:txBody>
      </p:sp>
      <p:sp>
        <p:nvSpPr>
          <p:cNvPr id="15" name="TextBox 14">
            <a:extLst>
              <a:ext uri="{FF2B5EF4-FFF2-40B4-BE49-F238E27FC236}">
                <a16:creationId xmlns:a16="http://schemas.microsoft.com/office/drawing/2014/main" id="{66F38637-58CA-D0DB-08CA-4776791A80E4}"/>
              </a:ext>
            </a:extLst>
          </p:cNvPr>
          <p:cNvSpPr txBox="1"/>
          <p:nvPr/>
        </p:nvSpPr>
        <p:spPr>
          <a:xfrm>
            <a:off x="3459018" y="4887335"/>
            <a:ext cx="1413164" cy="584775"/>
          </a:xfrm>
          <a:prstGeom prst="rect">
            <a:avLst/>
          </a:prstGeom>
          <a:solidFill>
            <a:schemeClr val="tx1"/>
          </a:solidFill>
        </p:spPr>
        <p:txBody>
          <a:bodyPr wrap="square" rtlCol="0">
            <a:spAutoFit/>
          </a:bodyPr>
          <a:lstStyle/>
          <a:p>
            <a:pPr algn="ctr"/>
            <a:r>
              <a:rPr lang="en-US" sz="3200" b="1" dirty="0">
                <a:solidFill>
                  <a:schemeClr val="bg1"/>
                </a:solidFill>
              </a:rPr>
              <a:t>Ignore</a:t>
            </a:r>
          </a:p>
        </p:txBody>
      </p:sp>
    </p:spTree>
    <p:extLst>
      <p:ext uri="{BB962C8B-B14F-4D97-AF65-F5344CB8AC3E}">
        <p14:creationId xmlns:p14="http://schemas.microsoft.com/office/powerpoint/2010/main" val="1080168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More Considerations</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24</a:t>
            </a:fld>
            <a:endParaRPr lang="en-US" dirty="0"/>
          </a:p>
        </p:txBody>
      </p:sp>
      <p:sp>
        <p:nvSpPr>
          <p:cNvPr id="3" name="TextBox 2">
            <a:extLst>
              <a:ext uri="{FF2B5EF4-FFF2-40B4-BE49-F238E27FC236}">
                <a16:creationId xmlns:a16="http://schemas.microsoft.com/office/drawing/2014/main" id="{2C0D1985-8073-EB5E-B142-3D2C0405DF29}"/>
              </a:ext>
            </a:extLst>
          </p:cNvPr>
          <p:cNvSpPr txBox="1"/>
          <p:nvPr/>
        </p:nvSpPr>
        <p:spPr>
          <a:xfrm>
            <a:off x="3292661" y="1316567"/>
            <a:ext cx="4716690" cy="523220"/>
          </a:xfrm>
          <a:prstGeom prst="rect">
            <a:avLst/>
          </a:prstGeom>
          <a:noFill/>
        </p:spPr>
        <p:txBody>
          <a:bodyPr wrap="square" rtlCol="0">
            <a:spAutoFit/>
          </a:bodyPr>
          <a:lstStyle/>
          <a:p>
            <a:r>
              <a:rPr lang="en-US" sz="2800" dirty="0"/>
              <a:t>Example of  Per Item factors…</a:t>
            </a:r>
          </a:p>
        </p:txBody>
      </p:sp>
      <p:sp>
        <p:nvSpPr>
          <p:cNvPr id="4" name="TextBox 3">
            <a:extLst>
              <a:ext uri="{FF2B5EF4-FFF2-40B4-BE49-F238E27FC236}">
                <a16:creationId xmlns:a16="http://schemas.microsoft.com/office/drawing/2014/main" id="{2F0C8F28-DF13-D81B-6118-2C6F340DAFB7}"/>
              </a:ext>
            </a:extLst>
          </p:cNvPr>
          <p:cNvSpPr txBox="1"/>
          <p:nvPr/>
        </p:nvSpPr>
        <p:spPr>
          <a:xfrm>
            <a:off x="863823" y="2235684"/>
            <a:ext cx="1766455" cy="523220"/>
          </a:xfrm>
          <a:prstGeom prst="rect">
            <a:avLst/>
          </a:prstGeom>
          <a:noFill/>
        </p:spPr>
        <p:txBody>
          <a:bodyPr wrap="square" rtlCol="0">
            <a:spAutoFit/>
          </a:bodyPr>
          <a:lstStyle/>
          <a:p>
            <a:r>
              <a:rPr lang="en-US" sz="2800" u="sng" dirty="0"/>
              <a:t>Category</a:t>
            </a:r>
          </a:p>
        </p:txBody>
      </p:sp>
      <p:sp>
        <p:nvSpPr>
          <p:cNvPr id="6" name="TextBox 5">
            <a:extLst>
              <a:ext uri="{FF2B5EF4-FFF2-40B4-BE49-F238E27FC236}">
                <a16:creationId xmlns:a16="http://schemas.microsoft.com/office/drawing/2014/main" id="{784CEF5A-89BB-D47F-23DD-537EBA6B679D}"/>
              </a:ext>
            </a:extLst>
          </p:cNvPr>
          <p:cNvSpPr txBox="1"/>
          <p:nvPr/>
        </p:nvSpPr>
        <p:spPr>
          <a:xfrm>
            <a:off x="3191912" y="2235684"/>
            <a:ext cx="2870636" cy="523220"/>
          </a:xfrm>
          <a:prstGeom prst="rect">
            <a:avLst/>
          </a:prstGeom>
          <a:noFill/>
        </p:spPr>
        <p:txBody>
          <a:bodyPr wrap="square" rtlCol="0">
            <a:spAutoFit/>
          </a:bodyPr>
          <a:lstStyle/>
          <a:p>
            <a:r>
              <a:rPr lang="en-US" sz="2800" u="sng" dirty="0"/>
              <a:t>Business Impact</a:t>
            </a:r>
          </a:p>
        </p:txBody>
      </p:sp>
      <p:graphicFrame>
        <p:nvGraphicFramePr>
          <p:cNvPr id="5" name="Table 4">
            <a:extLst>
              <a:ext uri="{FF2B5EF4-FFF2-40B4-BE49-F238E27FC236}">
                <a16:creationId xmlns:a16="http://schemas.microsoft.com/office/drawing/2014/main" id="{0BB1AF3C-3F7D-C28B-BA14-2845ED8AAA74}"/>
              </a:ext>
            </a:extLst>
          </p:cNvPr>
          <p:cNvGraphicFramePr>
            <a:graphicFrameLocks noGrp="1"/>
          </p:cNvGraphicFramePr>
          <p:nvPr>
            <p:extLst>
              <p:ext uri="{D42A27DB-BD31-4B8C-83A1-F6EECF244321}">
                <p14:modId xmlns:p14="http://schemas.microsoft.com/office/powerpoint/2010/main" val="3741654153"/>
              </p:ext>
            </p:extLst>
          </p:nvPr>
        </p:nvGraphicFramePr>
        <p:xfrm>
          <a:off x="1059502" y="2921598"/>
          <a:ext cx="1951127" cy="2468880"/>
        </p:xfrm>
        <a:graphic>
          <a:graphicData uri="http://schemas.openxmlformats.org/drawingml/2006/table">
            <a:tbl>
              <a:tblPr/>
              <a:tblGrid>
                <a:gridCol w="1951127">
                  <a:extLst>
                    <a:ext uri="{9D8B030D-6E8A-4147-A177-3AD203B41FA5}">
                      <a16:colId xmlns:a16="http://schemas.microsoft.com/office/drawing/2014/main" val="3058147061"/>
                    </a:ext>
                  </a:extLst>
                </a:gridCol>
              </a:tblGrid>
              <a:tr h="411480">
                <a:tc>
                  <a:txBody>
                    <a:bodyPr/>
                    <a:lstStyle/>
                    <a:p>
                      <a:pPr algn="l" fontAlgn="b"/>
                      <a:r>
                        <a:rPr lang="en-US" sz="2400" b="0" i="0" u="none" strike="noStrike" dirty="0">
                          <a:solidFill>
                            <a:schemeClr val="tx1"/>
                          </a:solidFill>
                          <a:effectLst/>
                          <a:latin typeface="Calibri" panose="020F0502020204030204" pitchFamily="34" charset="0"/>
                        </a:rPr>
                        <a:t>Application</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24635470"/>
                  </a:ext>
                </a:extLst>
              </a:tr>
              <a:tr h="411480">
                <a:tc>
                  <a:txBody>
                    <a:bodyPr/>
                    <a:lstStyle/>
                    <a:p>
                      <a:pPr algn="l" fontAlgn="b"/>
                      <a:r>
                        <a:rPr lang="en-US" sz="2400" b="0" i="0" u="none" strike="noStrike" dirty="0">
                          <a:solidFill>
                            <a:schemeClr val="tx1"/>
                          </a:solidFill>
                          <a:effectLst/>
                          <a:latin typeface="Calibri" panose="020F0502020204030204" pitchFamily="34" charset="0"/>
                        </a:rPr>
                        <a:t>Business</a:t>
                      </a:r>
                    </a:p>
                  </a:txBody>
                  <a:tcPr marL="0" marR="0" marT="0" marB="0" anchor="b">
                    <a:lnL>
                      <a:noFill/>
                    </a:lnL>
                    <a:lnR>
                      <a:noFill/>
                    </a:lnR>
                    <a:lnT>
                      <a:noFill/>
                    </a:lnT>
                    <a:lnB>
                      <a:noFill/>
                    </a:lnB>
                  </a:tcPr>
                </a:tc>
                <a:extLst>
                  <a:ext uri="{0D108BD9-81ED-4DB2-BD59-A6C34878D82A}">
                    <a16:rowId xmlns:a16="http://schemas.microsoft.com/office/drawing/2014/main" val="625656019"/>
                  </a:ext>
                </a:extLst>
              </a:tr>
              <a:tr h="411480">
                <a:tc>
                  <a:txBody>
                    <a:bodyPr/>
                    <a:lstStyle/>
                    <a:p>
                      <a:pPr algn="l" fontAlgn="b"/>
                      <a:r>
                        <a:rPr lang="en-US" sz="2400" b="0" i="0" u="none" strike="noStrike" dirty="0">
                          <a:solidFill>
                            <a:schemeClr val="tx1"/>
                          </a:solidFill>
                          <a:effectLst/>
                          <a:latin typeface="Calibri" panose="020F0502020204030204" pitchFamily="34" charset="0"/>
                        </a:rPr>
                        <a:t>Product</a:t>
                      </a:r>
                    </a:p>
                  </a:txBody>
                  <a:tcPr marL="0" marR="0" marT="0" marB="0" anchor="b">
                    <a:lnL>
                      <a:noFill/>
                    </a:lnL>
                    <a:lnR>
                      <a:noFill/>
                    </a:lnR>
                    <a:lnT>
                      <a:noFill/>
                    </a:lnT>
                    <a:lnB>
                      <a:noFill/>
                    </a:lnB>
                  </a:tcPr>
                </a:tc>
                <a:extLst>
                  <a:ext uri="{0D108BD9-81ED-4DB2-BD59-A6C34878D82A}">
                    <a16:rowId xmlns:a16="http://schemas.microsoft.com/office/drawing/2014/main" val="2809458959"/>
                  </a:ext>
                </a:extLst>
              </a:tr>
              <a:tr h="411480">
                <a:tc>
                  <a:txBody>
                    <a:bodyPr/>
                    <a:lstStyle/>
                    <a:p>
                      <a:pPr algn="l" fontAlgn="b"/>
                      <a:r>
                        <a:rPr lang="en-US" sz="2400" b="0" i="0" u="none" strike="noStrike" dirty="0">
                          <a:solidFill>
                            <a:schemeClr val="tx1"/>
                          </a:solidFill>
                          <a:effectLst/>
                          <a:latin typeface="Calibri" panose="020F0502020204030204" pitchFamily="34" charset="0"/>
                        </a:rPr>
                        <a:t>Technology</a:t>
                      </a:r>
                    </a:p>
                  </a:txBody>
                  <a:tcPr marL="0" marR="0" marT="0" marB="0" anchor="b">
                    <a:lnL>
                      <a:noFill/>
                    </a:lnL>
                    <a:lnR>
                      <a:noFill/>
                    </a:lnR>
                    <a:lnT>
                      <a:noFill/>
                    </a:lnT>
                    <a:lnB>
                      <a:noFill/>
                    </a:lnB>
                  </a:tcPr>
                </a:tc>
                <a:extLst>
                  <a:ext uri="{0D108BD9-81ED-4DB2-BD59-A6C34878D82A}">
                    <a16:rowId xmlns:a16="http://schemas.microsoft.com/office/drawing/2014/main" val="2278587264"/>
                  </a:ext>
                </a:extLst>
              </a:tr>
              <a:tr h="411480">
                <a:tc>
                  <a:txBody>
                    <a:bodyPr/>
                    <a:lstStyle/>
                    <a:p>
                      <a:pPr algn="l" fontAlgn="b"/>
                      <a:r>
                        <a:rPr lang="en-US" sz="2400" b="0" i="0" u="none" strike="noStrike" dirty="0">
                          <a:solidFill>
                            <a:schemeClr val="tx1"/>
                          </a:solidFill>
                          <a:effectLst/>
                          <a:latin typeface="Calibri" panose="020F0502020204030204" pitchFamily="34" charset="0"/>
                        </a:rPr>
                        <a:t>Distribution</a:t>
                      </a:r>
                    </a:p>
                  </a:txBody>
                  <a:tcPr marL="0" marR="0" marT="0" marB="0" anchor="b">
                    <a:lnL>
                      <a:noFill/>
                    </a:lnL>
                    <a:lnR>
                      <a:noFill/>
                    </a:lnR>
                    <a:lnT>
                      <a:noFill/>
                    </a:lnT>
                    <a:lnB>
                      <a:noFill/>
                    </a:lnB>
                  </a:tcPr>
                </a:tc>
                <a:extLst>
                  <a:ext uri="{0D108BD9-81ED-4DB2-BD59-A6C34878D82A}">
                    <a16:rowId xmlns:a16="http://schemas.microsoft.com/office/drawing/2014/main" val="1622484184"/>
                  </a:ext>
                </a:extLst>
              </a:tr>
              <a:tr h="411480">
                <a:tc>
                  <a:txBody>
                    <a:bodyPr/>
                    <a:lstStyle/>
                    <a:p>
                      <a:pPr algn="l" fontAlgn="b"/>
                      <a:r>
                        <a:rPr lang="en-US" sz="2400" b="0" i="0" u="none" strike="noStrike" dirty="0">
                          <a:solidFill>
                            <a:schemeClr val="tx1"/>
                          </a:solidFill>
                          <a:effectLst/>
                          <a:latin typeface="Calibri" panose="020F0502020204030204" pitchFamily="34" charset="0"/>
                        </a:rPr>
                        <a:t>Competition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829666"/>
                  </a:ext>
                </a:extLst>
              </a:tr>
            </a:tbl>
          </a:graphicData>
        </a:graphic>
      </p:graphicFrame>
      <p:graphicFrame>
        <p:nvGraphicFramePr>
          <p:cNvPr id="7" name="Table 6">
            <a:extLst>
              <a:ext uri="{FF2B5EF4-FFF2-40B4-BE49-F238E27FC236}">
                <a16:creationId xmlns:a16="http://schemas.microsoft.com/office/drawing/2014/main" id="{9935B5EB-A91D-49A5-D1D2-F1E7F98E95DA}"/>
              </a:ext>
            </a:extLst>
          </p:cNvPr>
          <p:cNvGraphicFramePr>
            <a:graphicFrameLocks noGrp="1"/>
          </p:cNvGraphicFramePr>
          <p:nvPr>
            <p:extLst>
              <p:ext uri="{D42A27DB-BD31-4B8C-83A1-F6EECF244321}">
                <p14:modId xmlns:p14="http://schemas.microsoft.com/office/powerpoint/2010/main" val="3355509874"/>
              </p:ext>
            </p:extLst>
          </p:nvPr>
        </p:nvGraphicFramePr>
        <p:xfrm>
          <a:off x="3292661" y="2921598"/>
          <a:ext cx="3479081" cy="2468880"/>
        </p:xfrm>
        <a:graphic>
          <a:graphicData uri="http://schemas.openxmlformats.org/drawingml/2006/table">
            <a:tbl>
              <a:tblPr/>
              <a:tblGrid>
                <a:gridCol w="3479081">
                  <a:extLst>
                    <a:ext uri="{9D8B030D-6E8A-4147-A177-3AD203B41FA5}">
                      <a16:colId xmlns:a16="http://schemas.microsoft.com/office/drawing/2014/main" val="2265059569"/>
                    </a:ext>
                  </a:extLst>
                </a:gridCol>
              </a:tblGrid>
              <a:tr h="493776">
                <a:tc>
                  <a:txBody>
                    <a:bodyPr/>
                    <a:lstStyle/>
                    <a:p>
                      <a:pPr algn="l" fontAlgn="b"/>
                      <a:r>
                        <a:rPr lang="en-US" sz="2400" b="0" i="0" u="none" strike="noStrike" dirty="0">
                          <a:solidFill>
                            <a:schemeClr val="tx1"/>
                          </a:solidFill>
                          <a:effectLst/>
                          <a:latin typeface="Calibri" panose="020F0502020204030204" pitchFamily="34" charset="0"/>
                        </a:rPr>
                        <a:t>5  Reduced Viability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67469793"/>
                  </a:ext>
                </a:extLst>
              </a:tr>
              <a:tr h="493776">
                <a:tc>
                  <a:txBody>
                    <a:bodyPr/>
                    <a:lstStyle/>
                    <a:p>
                      <a:pPr algn="l" fontAlgn="b"/>
                      <a:r>
                        <a:rPr lang="en-US" sz="2400" b="0" i="0" u="none" strike="noStrike" dirty="0">
                          <a:solidFill>
                            <a:schemeClr val="tx1"/>
                          </a:solidFill>
                          <a:effectLst/>
                          <a:latin typeface="Calibri" panose="020F0502020204030204" pitchFamily="34" charset="0"/>
                        </a:rPr>
                        <a:t>4 Reduced Mkt Size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6337250"/>
                  </a:ext>
                </a:extLst>
              </a:tr>
              <a:tr h="493776">
                <a:tc>
                  <a:txBody>
                    <a:bodyPr/>
                    <a:lstStyle/>
                    <a:p>
                      <a:pPr algn="l" fontAlgn="b"/>
                      <a:r>
                        <a:rPr lang="en-US" sz="2400" b="0" i="0" u="none" strike="noStrike" dirty="0">
                          <a:solidFill>
                            <a:schemeClr val="tx1"/>
                          </a:solidFill>
                          <a:effectLst/>
                          <a:latin typeface="Calibri" panose="020F0502020204030204" pitchFamily="34" charset="0"/>
                        </a:rPr>
                        <a:t>3 Delayed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7157732"/>
                  </a:ext>
                </a:extLst>
              </a:tr>
              <a:tr h="493776">
                <a:tc>
                  <a:txBody>
                    <a:bodyPr/>
                    <a:lstStyle/>
                    <a:p>
                      <a:pPr algn="l" fontAlgn="b"/>
                      <a:r>
                        <a:rPr lang="en-US" sz="2400" b="0" i="0" u="none" strike="noStrike" dirty="0">
                          <a:solidFill>
                            <a:schemeClr val="tx1"/>
                          </a:solidFill>
                          <a:effectLst/>
                          <a:latin typeface="Calibri" panose="020F0502020204030204" pitchFamily="34" charset="0"/>
                        </a:rPr>
                        <a:t>2 Reduced Margins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8446452"/>
                  </a:ext>
                </a:extLst>
              </a:tr>
              <a:tr h="493776">
                <a:tc>
                  <a:txBody>
                    <a:bodyPr/>
                    <a:lstStyle/>
                    <a:p>
                      <a:pPr algn="l" fontAlgn="b"/>
                      <a:r>
                        <a:rPr lang="en-US" sz="2400" b="0" i="0" u="none" strike="noStrike" dirty="0">
                          <a:solidFill>
                            <a:schemeClr val="tx1"/>
                          </a:solidFill>
                          <a:effectLst/>
                          <a:latin typeface="Calibri" panose="020F0502020204030204" pitchFamily="34" charset="0"/>
                        </a:rPr>
                        <a:t>1 Increased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115451"/>
                  </a:ext>
                </a:extLst>
              </a:tr>
            </a:tbl>
          </a:graphicData>
        </a:graphic>
      </p:graphicFrame>
      <p:graphicFrame>
        <p:nvGraphicFramePr>
          <p:cNvPr id="8" name="Table 7">
            <a:extLst>
              <a:ext uri="{FF2B5EF4-FFF2-40B4-BE49-F238E27FC236}">
                <a16:creationId xmlns:a16="http://schemas.microsoft.com/office/drawing/2014/main" id="{21E14AC7-66E0-6D93-1E3D-8C727996C8B7}"/>
              </a:ext>
            </a:extLst>
          </p:cNvPr>
          <p:cNvGraphicFramePr>
            <a:graphicFrameLocks noGrp="1"/>
          </p:cNvGraphicFramePr>
          <p:nvPr>
            <p:extLst>
              <p:ext uri="{D42A27DB-BD31-4B8C-83A1-F6EECF244321}">
                <p14:modId xmlns:p14="http://schemas.microsoft.com/office/powerpoint/2010/main" val="1064957257"/>
              </p:ext>
            </p:extLst>
          </p:nvPr>
        </p:nvGraphicFramePr>
        <p:xfrm>
          <a:off x="6416501" y="2921598"/>
          <a:ext cx="2235798" cy="2468880"/>
        </p:xfrm>
        <a:graphic>
          <a:graphicData uri="http://schemas.openxmlformats.org/drawingml/2006/table">
            <a:tbl>
              <a:tblPr/>
              <a:tblGrid>
                <a:gridCol w="2235798">
                  <a:extLst>
                    <a:ext uri="{9D8B030D-6E8A-4147-A177-3AD203B41FA5}">
                      <a16:colId xmlns:a16="http://schemas.microsoft.com/office/drawing/2014/main" val="63137738"/>
                    </a:ext>
                  </a:extLst>
                </a:gridCol>
              </a:tblGrid>
              <a:tr h="493776">
                <a:tc>
                  <a:txBody>
                    <a:bodyPr/>
                    <a:lstStyle/>
                    <a:p>
                      <a:pPr algn="l" fontAlgn="b"/>
                      <a:r>
                        <a:rPr lang="en-US" sz="2400" b="0" i="0" u="none" strike="noStrike" dirty="0">
                          <a:solidFill>
                            <a:schemeClr val="tx1"/>
                          </a:solidFill>
                          <a:effectLst/>
                          <a:latin typeface="Calibri" panose="020F0502020204030204" pitchFamily="34" charset="0"/>
                        </a:rPr>
                        <a:t>5 Competition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5153201"/>
                  </a:ext>
                </a:extLst>
              </a:tr>
              <a:tr h="493776">
                <a:tc>
                  <a:txBody>
                    <a:bodyPr/>
                    <a:lstStyle/>
                    <a:p>
                      <a:pPr algn="l" fontAlgn="b"/>
                      <a:r>
                        <a:rPr lang="en-US" sz="2400" b="0" i="0" u="none" strike="noStrike" dirty="0">
                          <a:solidFill>
                            <a:schemeClr val="tx1"/>
                          </a:solidFill>
                          <a:effectLst/>
                          <a:latin typeface="Calibri" panose="020F0502020204030204" pitchFamily="34" charset="0"/>
                        </a:rPr>
                        <a:t>4 Market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2779440"/>
                  </a:ext>
                </a:extLst>
              </a:tr>
              <a:tr h="493776">
                <a:tc>
                  <a:txBody>
                    <a:bodyPr/>
                    <a:lstStyle/>
                    <a:p>
                      <a:pPr algn="l" fontAlgn="b"/>
                      <a:r>
                        <a:rPr lang="en-US" sz="2400" b="0" i="0" u="none" strike="noStrike" dirty="0">
                          <a:solidFill>
                            <a:schemeClr val="tx1"/>
                          </a:solidFill>
                          <a:effectLst/>
                          <a:latin typeface="Calibri" panose="020F0502020204030204" pitchFamily="34" charset="0"/>
                        </a:rPr>
                        <a:t>3 Customer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5140088"/>
                  </a:ext>
                </a:extLst>
              </a:tr>
              <a:tr h="493776">
                <a:tc>
                  <a:txBody>
                    <a:bodyPr/>
                    <a:lstStyle/>
                    <a:p>
                      <a:pPr algn="l" fontAlgn="b"/>
                      <a:r>
                        <a:rPr lang="en-US" sz="2400" b="0" i="0" u="none" strike="noStrike" dirty="0">
                          <a:solidFill>
                            <a:schemeClr val="tx1"/>
                          </a:solidFill>
                          <a:effectLst/>
                          <a:latin typeface="Calibri" panose="020F0502020204030204" pitchFamily="34" charset="0"/>
                        </a:rPr>
                        <a:t>2 Technology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3540506"/>
                  </a:ext>
                </a:extLst>
              </a:tr>
              <a:tr h="493776">
                <a:tc>
                  <a:txBody>
                    <a:bodyPr/>
                    <a:lstStyle/>
                    <a:p>
                      <a:pPr algn="l" fontAlgn="b"/>
                      <a:r>
                        <a:rPr lang="en-US" sz="2400" b="0" i="0" u="none" strike="noStrike" dirty="0">
                          <a:solidFill>
                            <a:schemeClr val="tx1"/>
                          </a:solidFill>
                          <a:effectLst/>
                          <a:latin typeface="Calibri" panose="020F0502020204030204" pitchFamily="34" charset="0"/>
                        </a:rPr>
                        <a:t>1 Company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999614"/>
                  </a:ext>
                </a:extLst>
              </a:tr>
            </a:tbl>
          </a:graphicData>
        </a:graphic>
      </p:graphicFrame>
      <p:sp>
        <p:nvSpPr>
          <p:cNvPr id="10" name="TextBox 9">
            <a:extLst>
              <a:ext uri="{FF2B5EF4-FFF2-40B4-BE49-F238E27FC236}">
                <a16:creationId xmlns:a16="http://schemas.microsoft.com/office/drawing/2014/main" id="{F5BD7634-DDB2-D304-B8AE-D387A3F3112F}"/>
              </a:ext>
            </a:extLst>
          </p:cNvPr>
          <p:cNvSpPr txBox="1"/>
          <p:nvPr/>
        </p:nvSpPr>
        <p:spPr>
          <a:xfrm>
            <a:off x="6330878" y="2235684"/>
            <a:ext cx="2870636" cy="523220"/>
          </a:xfrm>
          <a:prstGeom prst="rect">
            <a:avLst/>
          </a:prstGeom>
          <a:noFill/>
        </p:spPr>
        <p:txBody>
          <a:bodyPr wrap="square" rtlCol="0">
            <a:spAutoFit/>
          </a:bodyPr>
          <a:lstStyle/>
          <a:p>
            <a:r>
              <a:rPr lang="en-US" sz="2800" u="sng" dirty="0"/>
              <a:t>Who Has Control</a:t>
            </a:r>
          </a:p>
        </p:txBody>
      </p:sp>
      <p:graphicFrame>
        <p:nvGraphicFramePr>
          <p:cNvPr id="9" name="Table 8">
            <a:extLst>
              <a:ext uri="{FF2B5EF4-FFF2-40B4-BE49-F238E27FC236}">
                <a16:creationId xmlns:a16="http://schemas.microsoft.com/office/drawing/2014/main" id="{FF197CAD-8074-2FCF-C1E9-A230F6C2B460}"/>
              </a:ext>
            </a:extLst>
          </p:cNvPr>
          <p:cNvGraphicFramePr>
            <a:graphicFrameLocks noGrp="1"/>
          </p:cNvGraphicFramePr>
          <p:nvPr>
            <p:extLst>
              <p:ext uri="{D42A27DB-BD31-4B8C-83A1-F6EECF244321}">
                <p14:modId xmlns:p14="http://schemas.microsoft.com/office/powerpoint/2010/main" val="3868774914"/>
              </p:ext>
            </p:extLst>
          </p:nvPr>
        </p:nvGraphicFramePr>
        <p:xfrm>
          <a:off x="9421724" y="2921598"/>
          <a:ext cx="2172180" cy="2468880"/>
        </p:xfrm>
        <a:graphic>
          <a:graphicData uri="http://schemas.openxmlformats.org/drawingml/2006/table">
            <a:tbl>
              <a:tblPr/>
              <a:tblGrid>
                <a:gridCol w="2172180">
                  <a:extLst>
                    <a:ext uri="{9D8B030D-6E8A-4147-A177-3AD203B41FA5}">
                      <a16:colId xmlns:a16="http://schemas.microsoft.com/office/drawing/2014/main" val="1210690238"/>
                    </a:ext>
                  </a:extLst>
                </a:gridCol>
              </a:tblGrid>
              <a:tr h="493776">
                <a:tc>
                  <a:txBody>
                    <a:bodyPr/>
                    <a:lstStyle/>
                    <a:p>
                      <a:pPr algn="l" fontAlgn="b"/>
                      <a:r>
                        <a:rPr lang="en-US" sz="2400" b="0" i="0" u="none" strike="noStrike" dirty="0">
                          <a:solidFill>
                            <a:schemeClr val="tx1"/>
                          </a:solidFill>
                          <a:effectLst/>
                          <a:latin typeface="Calibri" panose="020F0502020204030204" pitchFamily="34" charset="0"/>
                        </a:rPr>
                        <a:t>5 An Issue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6213299"/>
                  </a:ext>
                </a:extLst>
              </a:tr>
              <a:tr h="493776">
                <a:tc>
                  <a:txBody>
                    <a:bodyPr/>
                    <a:lstStyle/>
                    <a:p>
                      <a:pPr algn="l" fontAlgn="b"/>
                      <a:r>
                        <a:rPr lang="en-US" sz="2400" b="0" i="0" u="none" strike="noStrike" dirty="0">
                          <a:solidFill>
                            <a:schemeClr val="tx1"/>
                          </a:solidFill>
                          <a:effectLst/>
                          <a:latin typeface="Calibri" panose="020F0502020204030204" pitchFamily="34" charset="0"/>
                        </a:rPr>
                        <a:t>4 Open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3351821"/>
                  </a:ext>
                </a:extLst>
              </a:tr>
              <a:tr h="493776">
                <a:tc>
                  <a:txBody>
                    <a:bodyPr/>
                    <a:lstStyle/>
                    <a:p>
                      <a:pPr algn="l" fontAlgn="b"/>
                      <a:r>
                        <a:rPr lang="en-US" sz="2400" b="0" i="0" u="none" strike="noStrike" dirty="0">
                          <a:solidFill>
                            <a:schemeClr val="tx1"/>
                          </a:solidFill>
                          <a:effectLst/>
                          <a:latin typeface="Calibri" panose="020F0502020204030204" pitchFamily="34" charset="0"/>
                        </a:rPr>
                        <a:t>3 Unknown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73378995"/>
                  </a:ext>
                </a:extLst>
              </a:tr>
              <a:tr h="493776">
                <a:tc>
                  <a:txBody>
                    <a:bodyPr/>
                    <a:lstStyle/>
                    <a:p>
                      <a:pPr algn="l" fontAlgn="b"/>
                      <a:r>
                        <a:rPr lang="en-US" sz="2400" b="0" i="0" u="none" strike="noStrike" dirty="0">
                          <a:solidFill>
                            <a:schemeClr val="tx1"/>
                          </a:solidFill>
                          <a:effectLst/>
                          <a:latin typeface="Calibri" panose="020F0502020204030204" pitchFamily="34" charset="0"/>
                        </a:rPr>
                        <a:t>2 Resolved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4133115"/>
                  </a:ext>
                </a:extLst>
              </a:tr>
              <a:tr h="493776">
                <a:tc>
                  <a:txBody>
                    <a:bodyPr/>
                    <a:lstStyle/>
                    <a:p>
                      <a:pPr algn="l" fontAlgn="b"/>
                      <a:r>
                        <a:rPr lang="en-US" sz="2400" b="0" i="0" u="none" strike="noStrike" dirty="0">
                          <a:solidFill>
                            <a:schemeClr val="tx1"/>
                          </a:solidFill>
                          <a:effectLst/>
                          <a:latin typeface="Calibri" panose="020F0502020204030204" pitchFamily="34" charset="0"/>
                        </a:rPr>
                        <a:t>1 Not Applicable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694234"/>
                  </a:ext>
                </a:extLst>
              </a:tr>
            </a:tbl>
          </a:graphicData>
        </a:graphic>
      </p:graphicFrame>
      <p:sp>
        <p:nvSpPr>
          <p:cNvPr id="12" name="TextBox 11">
            <a:extLst>
              <a:ext uri="{FF2B5EF4-FFF2-40B4-BE49-F238E27FC236}">
                <a16:creationId xmlns:a16="http://schemas.microsoft.com/office/drawing/2014/main" id="{5C349494-C19B-8E63-E18A-AA212F747E43}"/>
              </a:ext>
            </a:extLst>
          </p:cNvPr>
          <p:cNvSpPr txBox="1"/>
          <p:nvPr/>
        </p:nvSpPr>
        <p:spPr>
          <a:xfrm>
            <a:off x="9392533" y="2235684"/>
            <a:ext cx="2870636" cy="523220"/>
          </a:xfrm>
          <a:prstGeom prst="rect">
            <a:avLst/>
          </a:prstGeom>
          <a:noFill/>
        </p:spPr>
        <p:txBody>
          <a:bodyPr wrap="square" rtlCol="0">
            <a:spAutoFit/>
          </a:bodyPr>
          <a:lstStyle/>
          <a:p>
            <a:r>
              <a:rPr lang="en-US" sz="2800" u="sng" dirty="0"/>
              <a:t>Status</a:t>
            </a:r>
          </a:p>
        </p:txBody>
      </p:sp>
    </p:spTree>
    <p:extLst>
      <p:ext uri="{BB962C8B-B14F-4D97-AF65-F5344CB8AC3E}">
        <p14:creationId xmlns:p14="http://schemas.microsoft.com/office/powerpoint/2010/main" val="3524413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Other Things to Capture</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25</a:t>
            </a:fld>
            <a:endParaRPr lang="en-US" dirty="0"/>
          </a:p>
        </p:txBody>
      </p:sp>
      <p:sp>
        <p:nvSpPr>
          <p:cNvPr id="13" name="TextBox 12">
            <a:extLst>
              <a:ext uri="{FF2B5EF4-FFF2-40B4-BE49-F238E27FC236}">
                <a16:creationId xmlns:a16="http://schemas.microsoft.com/office/drawing/2014/main" id="{8F351B6B-482C-5280-242B-551D60603988}"/>
              </a:ext>
            </a:extLst>
          </p:cNvPr>
          <p:cNvSpPr txBox="1"/>
          <p:nvPr/>
        </p:nvSpPr>
        <p:spPr>
          <a:xfrm>
            <a:off x="864319" y="1742536"/>
            <a:ext cx="7163040" cy="461665"/>
          </a:xfrm>
          <a:prstGeom prst="rect">
            <a:avLst/>
          </a:prstGeom>
          <a:noFill/>
        </p:spPr>
        <p:txBody>
          <a:bodyPr wrap="square" rtlCol="0">
            <a:spAutoFit/>
          </a:bodyPr>
          <a:lstStyle/>
          <a:p>
            <a:r>
              <a:rPr lang="en-US" sz="2400" dirty="0"/>
              <a:t>Who will be responsible for watching this issue?</a:t>
            </a:r>
          </a:p>
        </p:txBody>
      </p:sp>
      <p:sp>
        <p:nvSpPr>
          <p:cNvPr id="14" name="TextBox 13">
            <a:extLst>
              <a:ext uri="{FF2B5EF4-FFF2-40B4-BE49-F238E27FC236}">
                <a16:creationId xmlns:a16="http://schemas.microsoft.com/office/drawing/2014/main" id="{AB8959C4-63B2-93D5-F900-8B2CF1CA9919}"/>
              </a:ext>
            </a:extLst>
          </p:cNvPr>
          <p:cNvSpPr txBox="1"/>
          <p:nvPr/>
        </p:nvSpPr>
        <p:spPr>
          <a:xfrm>
            <a:off x="864319" y="2413530"/>
            <a:ext cx="5212273" cy="461665"/>
          </a:xfrm>
          <a:prstGeom prst="rect">
            <a:avLst/>
          </a:prstGeom>
          <a:noFill/>
        </p:spPr>
        <p:txBody>
          <a:bodyPr wrap="square" rtlCol="0">
            <a:spAutoFit/>
          </a:bodyPr>
          <a:lstStyle/>
          <a:p>
            <a:r>
              <a:rPr lang="en-US" sz="2400" dirty="0"/>
              <a:t>What should they watch for?</a:t>
            </a:r>
          </a:p>
        </p:txBody>
      </p:sp>
      <p:sp>
        <p:nvSpPr>
          <p:cNvPr id="15" name="TextBox 14">
            <a:extLst>
              <a:ext uri="{FF2B5EF4-FFF2-40B4-BE49-F238E27FC236}">
                <a16:creationId xmlns:a16="http://schemas.microsoft.com/office/drawing/2014/main" id="{B18CF600-6EAD-AA42-6F0F-E412B864D47B}"/>
              </a:ext>
            </a:extLst>
          </p:cNvPr>
          <p:cNvSpPr txBox="1"/>
          <p:nvPr/>
        </p:nvSpPr>
        <p:spPr>
          <a:xfrm>
            <a:off x="864320" y="3084524"/>
            <a:ext cx="6661510" cy="461665"/>
          </a:xfrm>
          <a:prstGeom prst="rect">
            <a:avLst/>
          </a:prstGeom>
          <a:noFill/>
        </p:spPr>
        <p:txBody>
          <a:bodyPr wrap="square" rtlCol="0">
            <a:spAutoFit/>
          </a:bodyPr>
          <a:lstStyle/>
          <a:p>
            <a:r>
              <a:rPr lang="en-US" sz="2400" dirty="0"/>
              <a:t>When should they report back to the group?</a:t>
            </a:r>
          </a:p>
        </p:txBody>
      </p:sp>
      <p:sp>
        <p:nvSpPr>
          <p:cNvPr id="16" name="TextBox 15">
            <a:extLst>
              <a:ext uri="{FF2B5EF4-FFF2-40B4-BE49-F238E27FC236}">
                <a16:creationId xmlns:a16="http://schemas.microsoft.com/office/drawing/2014/main" id="{BC0162BA-EB4A-056B-9041-3CBD3828F420}"/>
              </a:ext>
            </a:extLst>
          </p:cNvPr>
          <p:cNvSpPr txBox="1"/>
          <p:nvPr/>
        </p:nvSpPr>
        <p:spPr>
          <a:xfrm>
            <a:off x="864319" y="3755518"/>
            <a:ext cx="7334372" cy="461665"/>
          </a:xfrm>
          <a:prstGeom prst="rect">
            <a:avLst/>
          </a:prstGeom>
          <a:noFill/>
        </p:spPr>
        <p:txBody>
          <a:bodyPr wrap="square" rtlCol="0">
            <a:spAutoFit/>
          </a:bodyPr>
          <a:lstStyle/>
          <a:p>
            <a:r>
              <a:rPr lang="en-US" sz="2400" dirty="0"/>
              <a:t>Should the ratings and other info be changed?</a:t>
            </a:r>
          </a:p>
        </p:txBody>
      </p:sp>
      <p:sp>
        <p:nvSpPr>
          <p:cNvPr id="17" name="TextBox 16">
            <a:extLst>
              <a:ext uri="{FF2B5EF4-FFF2-40B4-BE49-F238E27FC236}">
                <a16:creationId xmlns:a16="http://schemas.microsoft.com/office/drawing/2014/main" id="{56E35BD7-2AD5-962D-F667-2DA8F3415007}"/>
              </a:ext>
            </a:extLst>
          </p:cNvPr>
          <p:cNvSpPr txBox="1"/>
          <p:nvPr/>
        </p:nvSpPr>
        <p:spPr>
          <a:xfrm>
            <a:off x="864319" y="4426513"/>
            <a:ext cx="7163040" cy="461665"/>
          </a:xfrm>
          <a:prstGeom prst="rect">
            <a:avLst/>
          </a:prstGeom>
          <a:noFill/>
        </p:spPr>
        <p:txBody>
          <a:bodyPr wrap="square" rtlCol="0">
            <a:spAutoFit/>
          </a:bodyPr>
          <a:lstStyle/>
          <a:p>
            <a:r>
              <a:rPr lang="en-US" sz="2400" dirty="0"/>
              <a:t>Are there others that should now be involved?</a:t>
            </a:r>
          </a:p>
        </p:txBody>
      </p:sp>
      <p:pic>
        <p:nvPicPr>
          <p:cNvPr id="19" name="Picture 18" descr="A picture containing indoor, birthday, toy, desk&#10;&#10;Description automatically generated">
            <a:extLst>
              <a:ext uri="{FF2B5EF4-FFF2-40B4-BE49-F238E27FC236}">
                <a16:creationId xmlns:a16="http://schemas.microsoft.com/office/drawing/2014/main" id="{084A9EDA-B369-A80E-2A3B-A96E7CC37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925" y="2488670"/>
            <a:ext cx="4056675" cy="2788964"/>
          </a:xfrm>
          <a:prstGeom prst="rect">
            <a:avLst/>
          </a:prstGeom>
        </p:spPr>
      </p:pic>
      <p:sp>
        <p:nvSpPr>
          <p:cNvPr id="20" name="TextBox 19">
            <a:extLst>
              <a:ext uri="{FF2B5EF4-FFF2-40B4-BE49-F238E27FC236}">
                <a16:creationId xmlns:a16="http://schemas.microsoft.com/office/drawing/2014/main" id="{AB78BEF2-6A3E-B613-793E-93B47FE09F91}"/>
              </a:ext>
            </a:extLst>
          </p:cNvPr>
          <p:cNvSpPr txBox="1"/>
          <p:nvPr/>
        </p:nvSpPr>
        <p:spPr>
          <a:xfrm>
            <a:off x="8070798" y="1533814"/>
            <a:ext cx="3372928" cy="830997"/>
          </a:xfrm>
          <a:prstGeom prst="rect">
            <a:avLst/>
          </a:prstGeom>
          <a:noFill/>
        </p:spPr>
        <p:txBody>
          <a:bodyPr wrap="square" rtlCol="0">
            <a:spAutoFit/>
          </a:bodyPr>
          <a:lstStyle/>
          <a:p>
            <a:pPr algn="ctr"/>
            <a:r>
              <a:rPr lang="en-US" sz="2400" dirty="0"/>
              <a:t>Making it part of the management culture.</a:t>
            </a:r>
          </a:p>
        </p:txBody>
      </p:sp>
      <p:sp>
        <p:nvSpPr>
          <p:cNvPr id="21" name="TextBox 20">
            <a:extLst>
              <a:ext uri="{FF2B5EF4-FFF2-40B4-BE49-F238E27FC236}">
                <a16:creationId xmlns:a16="http://schemas.microsoft.com/office/drawing/2014/main" id="{A589E23A-52D8-D9F7-271B-AEDB6419D05E}"/>
              </a:ext>
            </a:extLst>
          </p:cNvPr>
          <p:cNvSpPr txBox="1"/>
          <p:nvPr/>
        </p:nvSpPr>
        <p:spPr>
          <a:xfrm>
            <a:off x="8458987" y="5156021"/>
            <a:ext cx="259655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Promote openness</a:t>
            </a:r>
          </a:p>
          <a:p>
            <a:pPr marL="285750" indent="-285750">
              <a:buFont typeface="Arial" panose="020B0604020202020204" pitchFamily="34" charset="0"/>
              <a:buChar char="•"/>
            </a:pPr>
            <a:r>
              <a:rPr lang="en-US" sz="2000" dirty="0"/>
              <a:t>Breakdown silos</a:t>
            </a:r>
          </a:p>
          <a:p>
            <a:pPr marL="285750" indent="-285750">
              <a:buFont typeface="Arial" panose="020B0604020202020204" pitchFamily="34" charset="0"/>
              <a:buChar char="•"/>
            </a:pPr>
            <a:r>
              <a:rPr lang="en-US" sz="2000" dirty="0"/>
              <a:t>Teamwork</a:t>
            </a:r>
          </a:p>
          <a:p>
            <a:pPr marL="285750" indent="-285750">
              <a:buFont typeface="Arial" panose="020B0604020202020204" pitchFamily="34" charset="0"/>
              <a:buChar char="•"/>
            </a:pPr>
            <a:r>
              <a:rPr lang="en-US" sz="2000" dirty="0"/>
              <a:t>Shared goals</a:t>
            </a:r>
          </a:p>
        </p:txBody>
      </p:sp>
    </p:spTree>
    <p:extLst>
      <p:ext uri="{BB962C8B-B14F-4D97-AF65-F5344CB8AC3E}">
        <p14:creationId xmlns:p14="http://schemas.microsoft.com/office/powerpoint/2010/main" val="101773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How to Implement</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26</a:t>
            </a:fld>
            <a:endParaRPr lang="en-US" dirty="0"/>
          </a:p>
        </p:txBody>
      </p:sp>
      <p:sp>
        <p:nvSpPr>
          <p:cNvPr id="20" name="TextBox 19">
            <a:extLst>
              <a:ext uri="{FF2B5EF4-FFF2-40B4-BE49-F238E27FC236}">
                <a16:creationId xmlns:a16="http://schemas.microsoft.com/office/drawing/2014/main" id="{AB78BEF2-6A3E-B613-793E-93B47FE09F91}"/>
              </a:ext>
            </a:extLst>
          </p:cNvPr>
          <p:cNvSpPr txBox="1"/>
          <p:nvPr/>
        </p:nvSpPr>
        <p:spPr>
          <a:xfrm>
            <a:off x="962632" y="1319900"/>
            <a:ext cx="9449452" cy="523220"/>
          </a:xfrm>
          <a:prstGeom prst="rect">
            <a:avLst/>
          </a:prstGeom>
          <a:noFill/>
        </p:spPr>
        <p:txBody>
          <a:bodyPr wrap="square" rtlCol="0">
            <a:spAutoFit/>
          </a:bodyPr>
          <a:lstStyle/>
          <a:p>
            <a:pPr algn="ctr"/>
            <a:r>
              <a:rPr lang="en-US" sz="2800" dirty="0"/>
              <a:t>Make it easy to capture, update, and understand.</a:t>
            </a:r>
          </a:p>
        </p:txBody>
      </p:sp>
      <p:sp>
        <p:nvSpPr>
          <p:cNvPr id="3" name="TextBox 2">
            <a:extLst>
              <a:ext uri="{FF2B5EF4-FFF2-40B4-BE49-F238E27FC236}">
                <a16:creationId xmlns:a16="http://schemas.microsoft.com/office/drawing/2014/main" id="{0171B432-CAAF-A808-45C9-7B4DC32C8C8F}"/>
              </a:ext>
            </a:extLst>
          </p:cNvPr>
          <p:cNvSpPr txBox="1"/>
          <p:nvPr/>
        </p:nvSpPr>
        <p:spPr>
          <a:xfrm>
            <a:off x="3365500" y="2053021"/>
            <a:ext cx="4718649" cy="204671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t>Simple text document</a:t>
            </a:r>
          </a:p>
          <a:p>
            <a:pPr marL="457200" indent="-457200">
              <a:spcAft>
                <a:spcPts val="600"/>
              </a:spcAft>
              <a:buFont typeface="Arial" panose="020B0604020202020204" pitchFamily="34" charset="0"/>
              <a:buChar char="•"/>
            </a:pPr>
            <a:r>
              <a:rPr lang="en-US" sz="2800" dirty="0"/>
              <a:t>PowerPoint™</a:t>
            </a:r>
          </a:p>
          <a:p>
            <a:pPr marL="457200" indent="-457200">
              <a:spcAft>
                <a:spcPts val="600"/>
              </a:spcAft>
              <a:buFont typeface="Arial" panose="020B0604020202020204" pitchFamily="34" charset="0"/>
              <a:buChar char="•"/>
            </a:pPr>
            <a:r>
              <a:rPr lang="en-US" sz="2800" dirty="0"/>
              <a:t>Excel™</a:t>
            </a:r>
          </a:p>
          <a:p>
            <a:pPr marL="457200" indent="-457200">
              <a:spcAft>
                <a:spcPts val="600"/>
              </a:spcAft>
              <a:buFont typeface="Arial" panose="020B0604020202020204" pitchFamily="34" charset="0"/>
              <a:buChar char="•"/>
            </a:pPr>
            <a:r>
              <a:rPr lang="en-US" sz="2800" dirty="0"/>
              <a:t>Etc.</a:t>
            </a:r>
          </a:p>
        </p:txBody>
      </p:sp>
      <p:sp>
        <p:nvSpPr>
          <p:cNvPr id="4" name="TextBox 3">
            <a:extLst>
              <a:ext uri="{FF2B5EF4-FFF2-40B4-BE49-F238E27FC236}">
                <a16:creationId xmlns:a16="http://schemas.microsoft.com/office/drawing/2014/main" id="{AD36A398-1B8F-EEB8-A9DD-66581059BF74}"/>
              </a:ext>
            </a:extLst>
          </p:cNvPr>
          <p:cNvSpPr txBox="1"/>
          <p:nvPr/>
        </p:nvSpPr>
        <p:spPr>
          <a:xfrm>
            <a:off x="838987" y="4638286"/>
            <a:ext cx="9449452" cy="523220"/>
          </a:xfrm>
          <a:prstGeom prst="rect">
            <a:avLst/>
          </a:prstGeom>
          <a:noFill/>
        </p:spPr>
        <p:txBody>
          <a:bodyPr wrap="square" rtlCol="0">
            <a:spAutoFit/>
          </a:bodyPr>
          <a:lstStyle/>
          <a:p>
            <a:pPr algn="ctr"/>
            <a:r>
              <a:rPr lang="en-US" sz="2800" dirty="0"/>
              <a:t>Should be used by Managers to manage the business.</a:t>
            </a:r>
          </a:p>
        </p:txBody>
      </p:sp>
      <p:sp>
        <p:nvSpPr>
          <p:cNvPr id="5" name="TextBox 4">
            <a:extLst>
              <a:ext uri="{FF2B5EF4-FFF2-40B4-BE49-F238E27FC236}">
                <a16:creationId xmlns:a16="http://schemas.microsoft.com/office/drawing/2014/main" id="{1CB2BC3C-03D6-68F6-7CA0-844F06599043}"/>
              </a:ext>
            </a:extLst>
          </p:cNvPr>
          <p:cNvSpPr txBox="1"/>
          <p:nvPr/>
        </p:nvSpPr>
        <p:spPr>
          <a:xfrm>
            <a:off x="3278824" y="5536097"/>
            <a:ext cx="3724387" cy="523220"/>
          </a:xfrm>
          <a:prstGeom prst="rect">
            <a:avLst/>
          </a:prstGeom>
          <a:noFill/>
        </p:spPr>
        <p:txBody>
          <a:bodyPr wrap="square" rtlCol="0">
            <a:spAutoFit/>
          </a:bodyPr>
          <a:lstStyle/>
          <a:p>
            <a:pPr algn="ctr"/>
            <a:r>
              <a:rPr lang="en-US" sz="2800" dirty="0"/>
              <a:t>Not an Admin or IT tool.</a:t>
            </a:r>
          </a:p>
        </p:txBody>
      </p:sp>
    </p:spTree>
    <p:extLst>
      <p:ext uri="{BB962C8B-B14F-4D97-AF65-F5344CB8AC3E}">
        <p14:creationId xmlns:p14="http://schemas.microsoft.com/office/powerpoint/2010/main" val="16596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PowerPoint™ or Word™</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27</a:t>
            </a:fld>
            <a:endParaRPr lang="en-US" dirty="0"/>
          </a:p>
        </p:txBody>
      </p:sp>
      <p:graphicFrame>
        <p:nvGraphicFramePr>
          <p:cNvPr id="6" name="Table 6">
            <a:extLst>
              <a:ext uri="{FF2B5EF4-FFF2-40B4-BE49-F238E27FC236}">
                <a16:creationId xmlns:a16="http://schemas.microsoft.com/office/drawing/2014/main" id="{42CD4F3E-A9B9-56AE-FC25-0CDFA1A13C16}"/>
              </a:ext>
            </a:extLst>
          </p:cNvPr>
          <p:cNvGraphicFramePr>
            <a:graphicFrameLocks noGrp="1"/>
          </p:cNvGraphicFramePr>
          <p:nvPr/>
        </p:nvGraphicFramePr>
        <p:xfrm>
          <a:off x="700177" y="1454126"/>
          <a:ext cx="10791646" cy="3137427"/>
        </p:xfrm>
        <a:graphic>
          <a:graphicData uri="http://schemas.openxmlformats.org/drawingml/2006/table">
            <a:tbl>
              <a:tblPr firstRow="1" bandRow="1">
                <a:tableStyleId>{5C22544A-7EE6-4342-B048-85BDC9FD1C3A}</a:tableStyleId>
              </a:tblPr>
              <a:tblGrid>
                <a:gridCol w="5986734">
                  <a:extLst>
                    <a:ext uri="{9D8B030D-6E8A-4147-A177-3AD203B41FA5}">
                      <a16:colId xmlns:a16="http://schemas.microsoft.com/office/drawing/2014/main" val="1821932509"/>
                    </a:ext>
                  </a:extLst>
                </a:gridCol>
                <a:gridCol w="1362973">
                  <a:extLst>
                    <a:ext uri="{9D8B030D-6E8A-4147-A177-3AD203B41FA5}">
                      <a16:colId xmlns:a16="http://schemas.microsoft.com/office/drawing/2014/main" val="377227891"/>
                    </a:ext>
                  </a:extLst>
                </a:gridCol>
                <a:gridCol w="1112808">
                  <a:extLst>
                    <a:ext uri="{9D8B030D-6E8A-4147-A177-3AD203B41FA5}">
                      <a16:colId xmlns:a16="http://schemas.microsoft.com/office/drawing/2014/main" val="899878606"/>
                    </a:ext>
                  </a:extLst>
                </a:gridCol>
                <a:gridCol w="1302588">
                  <a:extLst>
                    <a:ext uri="{9D8B030D-6E8A-4147-A177-3AD203B41FA5}">
                      <a16:colId xmlns:a16="http://schemas.microsoft.com/office/drawing/2014/main" val="3065657864"/>
                    </a:ext>
                  </a:extLst>
                </a:gridCol>
                <a:gridCol w="1026543">
                  <a:extLst>
                    <a:ext uri="{9D8B030D-6E8A-4147-A177-3AD203B41FA5}">
                      <a16:colId xmlns:a16="http://schemas.microsoft.com/office/drawing/2014/main" val="3911541695"/>
                    </a:ext>
                  </a:extLst>
                </a:gridCol>
              </a:tblGrid>
              <a:tr h="546627">
                <a:tc>
                  <a:txBody>
                    <a:bodyPr/>
                    <a:lstStyle/>
                    <a:p>
                      <a:pPr algn="ctr"/>
                      <a:r>
                        <a:rPr lang="en-US" sz="2000" dirty="0"/>
                        <a:t>Item</a:t>
                      </a:r>
                    </a:p>
                  </a:txBody>
                  <a:tcPr/>
                </a:tc>
                <a:tc>
                  <a:txBody>
                    <a:bodyPr/>
                    <a:lstStyle/>
                    <a:p>
                      <a:pPr algn="ctr"/>
                      <a:r>
                        <a:rPr lang="en-US" sz="2000" dirty="0"/>
                        <a:t>Risk</a:t>
                      </a:r>
                    </a:p>
                  </a:txBody>
                  <a:tcPr/>
                </a:tc>
                <a:tc>
                  <a:txBody>
                    <a:bodyPr/>
                    <a:lstStyle/>
                    <a:p>
                      <a:pPr algn="ctr"/>
                      <a:r>
                        <a:rPr lang="en-US" sz="2000" dirty="0"/>
                        <a:t>Severity</a:t>
                      </a:r>
                    </a:p>
                  </a:txBody>
                  <a:tcPr/>
                </a:tc>
                <a:tc>
                  <a:txBody>
                    <a:bodyPr/>
                    <a:lstStyle/>
                    <a:p>
                      <a:pPr algn="ctr"/>
                      <a:r>
                        <a:rPr lang="en-US" sz="2000" dirty="0"/>
                        <a:t>Weighting</a:t>
                      </a:r>
                    </a:p>
                  </a:txBody>
                  <a:tcPr/>
                </a:tc>
                <a:tc>
                  <a:txBody>
                    <a:bodyPr/>
                    <a:lstStyle/>
                    <a:p>
                      <a:pPr algn="ctr"/>
                      <a:r>
                        <a:rPr lang="en-US" sz="2000" dirty="0"/>
                        <a:t>Who</a:t>
                      </a:r>
                    </a:p>
                  </a:txBody>
                  <a:tcPr/>
                </a:tc>
                <a:extLst>
                  <a:ext uri="{0D108BD9-81ED-4DB2-BD59-A6C34878D82A}">
                    <a16:rowId xmlns:a16="http://schemas.microsoft.com/office/drawing/2014/main" val="721988932"/>
                  </a:ext>
                </a:extLst>
              </a:tr>
              <a:tr h="370840">
                <a:tc>
                  <a:txBody>
                    <a:bodyPr/>
                    <a:lstStyle/>
                    <a:p>
                      <a:r>
                        <a:rPr lang="en-US" sz="2000" dirty="0"/>
                        <a:t>Given other priorities, prospects are willing to buy our solution now.</a:t>
                      </a:r>
                    </a:p>
                  </a:txBody>
                  <a:tcPr/>
                </a:tc>
                <a:tc>
                  <a:txBody>
                    <a:bodyPr/>
                    <a:lstStyle/>
                    <a:p>
                      <a:r>
                        <a:rPr lang="en-US" sz="2000" dirty="0"/>
                        <a:t>5 Unknown</a:t>
                      </a:r>
                    </a:p>
                  </a:txBody>
                  <a:tcPr/>
                </a:tc>
                <a:tc>
                  <a:txBody>
                    <a:bodyPr/>
                    <a:lstStyle/>
                    <a:p>
                      <a:r>
                        <a:rPr lang="en-US" sz="2000" dirty="0"/>
                        <a:t>5 Fatal</a:t>
                      </a:r>
                    </a:p>
                  </a:txBody>
                  <a:tcPr/>
                </a:tc>
                <a:tc>
                  <a:txBody>
                    <a:bodyPr/>
                    <a:lstStyle/>
                    <a:p>
                      <a:pPr algn="ctr"/>
                      <a:r>
                        <a:rPr lang="en-US" sz="2000" dirty="0"/>
                        <a:t>25</a:t>
                      </a:r>
                    </a:p>
                  </a:txBody>
                  <a:tcPr/>
                </a:tc>
                <a:tc>
                  <a:txBody>
                    <a:bodyPr/>
                    <a:lstStyle/>
                    <a:p>
                      <a:r>
                        <a:rPr lang="en-US" sz="2000" dirty="0"/>
                        <a:t>Tom</a:t>
                      </a:r>
                    </a:p>
                  </a:txBody>
                  <a:tcPr/>
                </a:tc>
                <a:extLst>
                  <a:ext uri="{0D108BD9-81ED-4DB2-BD59-A6C34878D82A}">
                    <a16:rowId xmlns:a16="http://schemas.microsoft.com/office/drawing/2014/main" val="2146018559"/>
                  </a:ext>
                </a:extLst>
              </a:tr>
              <a:tr h="370840">
                <a:tc>
                  <a:txBody>
                    <a:bodyPr/>
                    <a:lstStyle/>
                    <a:p>
                      <a:r>
                        <a:rPr lang="en-US" sz="2000" dirty="0"/>
                        <a:t>Standard solution is acceptable, no customization req’d.</a:t>
                      </a:r>
                    </a:p>
                  </a:txBody>
                  <a:tcPr/>
                </a:tc>
                <a:tc>
                  <a:txBody>
                    <a:bodyPr/>
                    <a:lstStyle/>
                    <a:p>
                      <a:r>
                        <a:rPr lang="en-US" sz="2000" dirty="0"/>
                        <a:t>5 Unknown</a:t>
                      </a:r>
                    </a:p>
                  </a:txBody>
                  <a:tcPr/>
                </a:tc>
                <a:tc>
                  <a:txBody>
                    <a:bodyPr/>
                    <a:lstStyle/>
                    <a:p>
                      <a:r>
                        <a:rPr lang="en-US" sz="2000" dirty="0"/>
                        <a:t>3 High</a:t>
                      </a:r>
                    </a:p>
                  </a:txBody>
                  <a:tcPr/>
                </a:tc>
                <a:tc>
                  <a:txBody>
                    <a:bodyPr/>
                    <a:lstStyle/>
                    <a:p>
                      <a:pPr algn="ctr"/>
                      <a:r>
                        <a:rPr lang="en-US" sz="2000" dirty="0"/>
                        <a:t>15</a:t>
                      </a:r>
                    </a:p>
                  </a:txBody>
                  <a:tcPr/>
                </a:tc>
                <a:tc>
                  <a:txBody>
                    <a:bodyPr/>
                    <a:lstStyle/>
                    <a:p>
                      <a:r>
                        <a:rPr lang="en-US" sz="2000" dirty="0"/>
                        <a:t>Dick</a:t>
                      </a:r>
                    </a:p>
                  </a:txBody>
                  <a:tcPr/>
                </a:tc>
                <a:extLst>
                  <a:ext uri="{0D108BD9-81ED-4DB2-BD59-A6C34878D82A}">
                    <a16:rowId xmlns:a16="http://schemas.microsoft.com/office/drawing/2014/main" val="3430688610"/>
                  </a:ext>
                </a:extLst>
              </a:tr>
              <a:tr h="370840">
                <a:tc>
                  <a:txBody>
                    <a:bodyPr/>
                    <a:lstStyle/>
                    <a:p>
                      <a:r>
                        <a:rPr lang="en-US" sz="2000" dirty="0"/>
                        <a:t>We can recruit and retain key people when needed.</a:t>
                      </a:r>
                    </a:p>
                  </a:txBody>
                  <a:tcPr/>
                </a:tc>
                <a:tc>
                  <a:txBody>
                    <a:bodyPr/>
                    <a:lstStyle/>
                    <a:p>
                      <a:r>
                        <a:rPr lang="en-US" sz="2000" dirty="0"/>
                        <a:t>3 Medium</a:t>
                      </a:r>
                    </a:p>
                  </a:txBody>
                  <a:tcPr/>
                </a:tc>
                <a:tc>
                  <a:txBody>
                    <a:bodyPr/>
                    <a:lstStyle/>
                    <a:p>
                      <a:r>
                        <a:rPr lang="en-US" sz="2000" dirty="0"/>
                        <a:t>5 Fatal</a:t>
                      </a:r>
                    </a:p>
                  </a:txBody>
                  <a:tcPr/>
                </a:tc>
                <a:tc>
                  <a:txBody>
                    <a:bodyPr/>
                    <a:lstStyle/>
                    <a:p>
                      <a:pPr algn="ctr"/>
                      <a:r>
                        <a:rPr lang="en-US" sz="2000" dirty="0"/>
                        <a:t>15</a:t>
                      </a:r>
                    </a:p>
                  </a:txBody>
                  <a:tcPr/>
                </a:tc>
                <a:tc>
                  <a:txBody>
                    <a:bodyPr/>
                    <a:lstStyle/>
                    <a:p>
                      <a:r>
                        <a:rPr lang="en-US" sz="2000" dirty="0"/>
                        <a:t>Harry</a:t>
                      </a:r>
                    </a:p>
                  </a:txBody>
                  <a:tcPr/>
                </a:tc>
                <a:extLst>
                  <a:ext uri="{0D108BD9-81ED-4DB2-BD59-A6C34878D82A}">
                    <a16:rowId xmlns:a16="http://schemas.microsoft.com/office/drawing/2014/main" val="1614699118"/>
                  </a:ext>
                </a:extLst>
              </a:tr>
              <a:tr h="370840">
                <a:tc>
                  <a:txBody>
                    <a:bodyPr/>
                    <a:lstStyle/>
                    <a:p>
                      <a:r>
                        <a:rPr lang="en-US" sz="2000" dirty="0"/>
                        <a:t>Single source components remain available.</a:t>
                      </a:r>
                    </a:p>
                  </a:txBody>
                  <a:tcPr/>
                </a:tc>
                <a:tc>
                  <a:txBody>
                    <a:bodyPr/>
                    <a:lstStyle/>
                    <a:p>
                      <a:r>
                        <a:rPr lang="en-US" sz="2000" dirty="0"/>
                        <a:t>3 Medium</a:t>
                      </a:r>
                    </a:p>
                  </a:txBody>
                  <a:tcPr/>
                </a:tc>
                <a:tc>
                  <a:txBody>
                    <a:bodyPr/>
                    <a:lstStyle/>
                    <a:p>
                      <a:r>
                        <a:rPr lang="en-US" sz="2000" dirty="0"/>
                        <a:t>5 Fatal</a:t>
                      </a:r>
                    </a:p>
                  </a:txBody>
                  <a:tcPr/>
                </a:tc>
                <a:tc>
                  <a:txBody>
                    <a:bodyPr/>
                    <a:lstStyle/>
                    <a:p>
                      <a:pPr algn="ctr"/>
                      <a:r>
                        <a:rPr lang="en-US" sz="2000" dirty="0"/>
                        <a:t>15</a:t>
                      </a:r>
                    </a:p>
                  </a:txBody>
                  <a:tcPr/>
                </a:tc>
                <a:tc>
                  <a:txBody>
                    <a:bodyPr/>
                    <a:lstStyle/>
                    <a:p>
                      <a:r>
                        <a:rPr lang="en-US" sz="2000" dirty="0"/>
                        <a:t>Alice</a:t>
                      </a:r>
                    </a:p>
                  </a:txBody>
                  <a:tcPr/>
                </a:tc>
                <a:extLst>
                  <a:ext uri="{0D108BD9-81ED-4DB2-BD59-A6C34878D82A}">
                    <a16:rowId xmlns:a16="http://schemas.microsoft.com/office/drawing/2014/main" val="1839455965"/>
                  </a:ext>
                </a:extLst>
              </a:tr>
              <a:tr h="370840">
                <a:tc>
                  <a:txBody>
                    <a:bodyPr/>
                    <a:lstStyle/>
                    <a:p>
                      <a:r>
                        <a:rPr lang="en-US" sz="2000" dirty="0"/>
                        <a:t>We can stay under the radar screen of competitors for now.</a:t>
                      </a:r>
                    </a:p>
                  </a:txBody>
                  <a:tcPr/>
                </a:tc>
                <a:tc>
                  <a:txBody>
                    <a:bodyPr/>
                    <a:lstStyle/>
                    <a:p>
                      <a:r>
                        <a:rPr lang="en-US" sz="2000" dirty="0"/>
                        <a:t>4 High</a:t>
                      </a:r>
                    </a:p>
                  </a:txBody>
                  <a:tcPr/>
                </a:tc>
                <a:tc>
                  <a:txBody>
                    <a:bodyPr/>
                    <a:lstStyle/>
                    <a:p>
                      <a:r>
                        <a:rPr lang="en-US" sz="2000" dirty="0"/>
                        <a:t>3 High</a:t>
                      </a:r>
                    </a:p>
                  </a:txBody>
                  <a:tcPr/>
                </a:tc>
                <a:tc>
                  <a:txBody>
                    <a:bodyPr/>
                    <a:lstStyle/>
                    <a:p>
                      <a:pPr algn="ctr"/>
                      <a:r>
                        <a:rPr lang="en-US" sz="2000" dirty="0"/>
                        <a:t>12</a:t>
                      </a:r>
                    </a:p>
                  </a:txBody>
                  <a:tcPr/>
                </a:tc>
                <a:tc>
                  <a:txBody>
                    <a:bodyPr/>
                    <a:lstStyle/>
                    <a:p>
                      <a:r>
                        <a:rPr lang="en-US" sz="2000" dirty="0"/>
                        <a:t>Pete</a:t>
                      </a:r>
                    </a:p>
                  </a:txBody>
                  <a:tcPr/>
                </a:tc>
                <a:extLst>
                  <a:ext uri="{0D108BD9-81ED-4DB2-BD59-A6C34878D82A}">
                    <a16:rowId xmlns:a16="http://schemas.microsoft.com/office/drawing/2014/main" val="1909957889"/>
                  </a:ext>
                </a:extLst>
              </a:tr>
            </a:tbl>
          </a:graphicData>
        </a:graphic>
      </p:graphicFrame>
      <p:sp>
        <p:nvSpPr>
          <p:cNvPr id="8" name="TextBox 7">
            <a:extLst>
              <a:ext uri="{FF2B5EF4-FFF2-40B4-BE49-F238E27FC236}">
                <a16:creationId xmlns:a16="http://schemas.microsoft.com/office/drawing/2014/main" id="{6E453530-A4B7-4401-4A65-217B19BC889A}"/>
              </a:ext>
            </a:extLst>
          </p:cNvPr>
          <p:cNvSpPr txBox="1"/>
          <p:nvPr/>
        </p:nvSpPr>
        <p:spPr>
          <a:xfrm>
            <a:off x="1999891" y="5132717"/>
            <a:ext cx="1871932" cy="369332"/>
          </a:xfrm>
          <a:prstGeom prst="rect">
            <a:avLst/>
          </a:prstGeom>
          <a:noFill/>
        </p:spPr>
        <p:txBody>
          <a:bodyPr wrap="square" rtlCol="0">
            <a:spAutoFit/>
          </a:bodyPr>
          <a:lstStyle/>
          <a:p>
            <a:r>
              <a:rPr lang="en-US" dirty="0"/>
              <a:t>Other fields:</a:t>
            </a:r>
          </a:p>
        </p:txBody>
      </p:sp>
      <p:sp>
        <p:nvSpPr>
          <p:cNvPr id="9" name="TextBox 8">
            <a:extLst>
              <a:ext uri="{FF2B5EF4-FFF2-40B4-BE49-F238E27FC236}">
                <a16:creationId xmlns:a16="http://schemas.microsoft.com/office/drawing/2014/main" id="{91F03FF6-C036-7FE1-2167-73070C66CAE8}"/>
              </a:ext>
            </a:extLst>
          </p:cNvPr>
          <p:cNvSpPr txBox="1"/>
          <p:nvPr/>
        </p:nvSpPr>
        <p:spPr>
          <a:xfrm>
            <a:off x="3631721" y="5132717"/>
            <a:ext cx="3347049"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Controlled by</a:t>
            </a:r>
          </a:p>
          <a:p>
            <a:pPr marL="342900" indent="-342900">
              <a:buFont typeface="Arial" panose="020B0604020202020204" pitchFamily="34" charset="0"/>
              <a:buChar char="•"/>
            </a:pPr>
            <a:r>
              <a:rPr lang="en-US" sz="2000" dirty="0"/>
              <a:t>Primary Impact</a:t>
            </a:r>
          </a:p>
          <a:p>
            <a:pPr marL="342900" indent="-342900">
              <a:buFont typeface="Arial" panose="020B0604020202020204" pitchFamily="34" charset="0"/>
              <a:buChar char="•"/>
            </a:pPr>
            <a:r>
              <a:rPr lang="en-US" sz="2000" dirty="0"/>
              <a:t>Secondary Impact</a:t>
            </a:r>
          </a:p>
          <a:p>
            <a:pPr marL="342900" indent="-342900">
              <a:buFont typeface="Arial" panose="020B0604020202020204" pitchFamily="34" charset="0"/>
              <a:buChar char="•"/>
            </a:pPr>
            <a:r>
              <a:rPr lang="en-US" sz="2000" dirty="0"/>
              <a:t>Status</a:t>
            </a:r>
          </a:p>
        </p:txBody>
      </p:sp>
      <p:sp>
        <p:nvSpPr>
          <p:cNvPr id="10" name="TextBox 9">
            <a:extLst>
              <a:ext uri="{FF2B5EF4-FFF2-40B4-BE49-F238E27FC236}">
                <a16:creationId xmlns:a16="http://schemas.microsoft.com/office/drawing/2014/main" id="{220E134E-442B-6BCA-B135-292E2E8E838A}"/>
              </a:ext>
            </a:extLst>
          </p:cNvPr>
          <p:cNvSpPr txBox="1"/>
          <p:nvPr/>
        </p:nvSpPr>
        <p:spPr>
          <a:xfrm>
            <a:off x="6176514" y="5132717"/>
            <a:ext cx="3502324"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Metric</a:t>
            </a:r>
          </a:p>
          <a:p>
            <a:pPr marL="285750" indent="-285750">
              <a:buFont typeface="Arial" panose="020B0604020202020204" pitchFamily="34" charset="0"/>
              <a:buChar char="•"/>
            </a:pPr>
            <a:r>
              <a:rPr lang="en-US" sz="2000" dirty="0"/>
              <a:t>Update When</a:t>
            </a:r>
          </a:p>
          <a:p>
            <a:pPr marL="285750" indent="-285750">
              <a:buFont typeface="Arial" panose="020B0604020202020204" pitchFamily="34" charset="0"/>
              <a:buChar char="•"/>
            </a:pPr>
            <a:r>
              <a:rPr lang="en-US" sz="2000" dirty="0"/>
              <a:t>Previous Weighting</a:t>
            </a:r>
          </a:p>
        </p:txBody>
      </p:sp>
    </p:spTree>
    <p:extLst>
      <p:ext uri="{BB962C8B-B14F-4D97-AF65-F5344CB8AC3E}">
        <p14:creationId xmlns:p14="http://schemas.microsoft.com/office/powerpoint/2010/main" val="4086892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As Detailed as Required</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28</a:t>
            </a:fld>
            <a:endParaRPr lang="en-US" dirty="0"/>
          </a:p>
        </p:txBody>
      </p:sp>
      <p:sp>
        <p:nvSpPr>
          <p:cNvPr id="11" name="TextBox 10">
            <a:extLst>
              <a:ext uri="{FF2B5EF4-FFF2-40B4-BE49-F238E27FC236}">
                <a16:creationId xmlns:a16="http://schemas.microsoft.com/office/drawing/2014/main" id="{890653F1-096A-80C4-DD9E-3B119088D94A}"/>
              </a:ext>
            </a:extLst>
          </p:cNvPr>
          <p:cNvSpPr txBox="1"/>
          <p:nvPr/>
        </p:nvSpPr>
        <p:spPr>
          <a:xfrm>
            <a:off x="713297" y="1361498"/>
            <a:ext cx="9816500" cy="4314643"/>
          </a:xfrm>
          <a:prstGeom prst="rect">
            <a:avLst/>
          </a:prstGeom>
          <a:noFill/>
        </p:spPr>
        <p:txBody>
          <a:bodyPr wrap="square">
            <a:spAutoFit/>
          </a:bodyPr>
          <a:lstStyle/>
          <a:p>
            <a:pPr marL="457200" marR="0" indent="-457200">
              <a:lnSpc>
                <a:spcPct val="107000"/>
              </a:lnSpc>
              <a:spcBef>
                <a:spcPts val="0"/>
              </a:spcBef>
              <a:spcAft>
                <a:spcPts val="1200"/>
              </a:spcAft>
              <a:buFont typeface="+mj-lt"/>
              <a:buAutoNum type="arabi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Radio interference will not significantly impact the performance of our system.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200"/>
              </a:spcAft>
              <a:buFont typeface="+mj-lt"/>
              <a:buAutoNum type="arabi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Our solution is applicable to "most" incidents and is viewed as more effective than the (flexible) manual processes in use today.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200"/>
              </a:spcAft>
              <a:buFont typeface="+mj-lt"/>
              <a:buAutoNum type="arabi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Initially assigning personnel to Units and assignments after they arrive on scene is practical (No pre-assignment are req'd.)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200"/>
              </a:spcAft>
              <a:buFont typeface="+mj-lt"/>
              <a:buAutoNum type="arabi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Personal information (stored in the RSN) is viewed as high value versus device information associated with a person's position. (i.e Assigning a unique RSN to an individual is attractive.)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200"/>
              </a:spcAft>
              <a:buFont typeface="+mj-lt"/>
              <a:buAutoNum type="arabi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Distributed and transfer of command is not required for us to meet our initial sales goals.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4DDE291-128F-BE89-3C53-CF1E8432D8C4}"/>
              </a:ext>
            </a:extLst>
          </p:cNvPr>
          <p:cNvSpPr txBox="1"/>
          <p:nvPr/>
        </p:nvSpPr>
        <p:spPr>
          <a:xfrm>
            <a:off x="2337758" y="5840182"/>
            <a:ext cx="7099540" cy="523220"/>
          </a:xfrm>
          <a:prstGeom prst="rect">
            <a:avLst/>
          </a:prstGeom>
          <a:noFill/>
        </p:spPr>
        <p:txBody>
          <a:bodyPr wrap="square" rtlCol="0">
            <a:spAutoFit/>
          </a:bodyPr>
          <a:lstStyle/>
          <a:p>
            <a:r>
              <a:rPr lang="en-US" sz="2800" dirty="0"/>
              <a:t>56 Risks Identified: </a:t>
            </a:r>
            <a:r>
              <a:rPr lang="en-US" sz="2800" dirty="0">
                <a:solidFill>
                  <a:srgbClr val="FF0000"/>
                </a:solidFill>
              </a:rPr>
              <a:t>3 @ “25” </a:t>
            </a:r>
            <a:r>
              <a:rPr lang="en-US" sz="2800" dirty="0"/>
              <a:t>and </a:t>
            </a:r>
            <a:r>
              <a:rPr lang="en-US" sz="2800" dirty="0">
                <a:solidFill>
                  <a:srgbClr val="FF0000"/>
                </a:solidFill>
              </a:rPr>
              <a:t>14 @ “15”</a:t>
            </a:r>
          </a:p>
        </p:txBody>
      </p:sp>
    </p:spTree>
    <p:extLst>
      <p:ext uri="{BB962C8B-B14F-4D97-AF65-F5344CB8AC3E}">
        <p14:creationId xmlns:p14="http://schemas.microsoft.com/office/powerpoint/2010/main" val="23758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229064" y="288414"/>
            <a:ext cx="6518436"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A Tool Example</a:t>
            </a:r>
            <a:endParaRPr sz="4000" dirty="0"/>
          </a:p>
        </p:txBody>
      </p:sp>
      <p:pic>
        <p:nvPicPr>
          <p:cNvPr id="3" name="Picture 2">
            <a:extLst>
              <a:ext uri="{FF2B5EF4-FFF2-40B4-BE49-F238E27FC236}">
                <a16:creationId xmlns:a16="http://schemas.microsoft.com/office/drawing/2014/main" id="{BA92A6BA-97F2-4340-A567-8A893AEBA630}"/>
              </a:ext>
            </a:extLst>
          </p:cNvPr>
          <p:cNvPicPr>
            <a:picLocks noChangeAspect="1"/>
          </p:cNvPicPr>
          <p:nvPr/>
        </p:nvPicPr>
        <p:blipFill>
          <a:blip r:embed="rId3"/>
          <a:stretch>
            <a:fillRect/>
          </a:stretch>
        </p:blipFill>
        <p:spPr>
          <a:xfrm>
            <a:off x="796000" y="1514714"/>
            <a:ext cx="10600000" cy="4352686"/>
          </a:xfrm>
          <a:prstGeom prst="rect">
            <a:avLst/>
          </a:prstGeom>
        </p:spPr>
      </p:pic>
      <p:sp>
        <p:nvSpPr>
          <p:cNvPr id="4" name="Slide Number Placeholder 3">
            <a:extLst>
              <a:ext uri="{FF2B5EF4-FFF2-40B4-BE49-F238E27FC236}">
                <a16:creationId xmlns:a16="http://schemas.microsoft.com/office/drawing/2014/main" id="{07E3EC35-68D8-444A-BE4A-F00AF2C40705}"/>
              </a:ext>
            </a:extLst>
          </p:cNvPr>
          <p:cNvSpPr>
            <a:spLocks noGrp="1"/>
          </p:cNvSpPr>
          <p:nvPr>
            <p:ph type="sldNum" sz="quarter" idx="12"/>
          </p:nvPr>
        </p:nvSpPr>
        <p:spPr/>
        <p:txBody>
          <a:bodyPr/>
          <a:lstStyle/>
          <a:p>
            <a:fld id="{08DF28D3-48BD-4648-9818-9E78F593EEE9}" type="slidenum">
              <a:rPr lang="en-US" smtClean="0"/>
              <a:t>29</a:t>
            </a:fld>
            <a:endParaRPr lang="en-US" dirty="0"/>
          </a:p>
        </p:txBody>
      </p:sp>
    </p:spTree>
    <p:extLst>
      <p:ext uri="{BB962C8B-B14F-4D97-AF65-F5344CB8AC3E}">
        <p14:creationId xmlns:p14="http://schemas.microsoft.com/office/powerpoint/2010/main" val="305600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Surprises Do Occur</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3</a:t>
            </a:fld>
            <a:endParaRPr lang="en-US" dirty="0"/>
          </a:p>
        </p:txBody>
      </p:sp>
      <p:sp>
        <p:nvSpPr>
          <p:cNvPr id="3" name="TextBox 2">
            <a:extLst>
              <a:ext uri="{FF2B5EF4-FFF2-40B4-BE49-F238E27FC236}">
                <a16:creationId xmlns:a16="http://schemas.microsoft.com/office/drawing/2014/main" id="{C1C37B2E-1FC4-6124-9D13-9498C34CD6D5}"/>
              </a:ext>
            </a:extLst>
          </p:cNvPr>
          <p:cNvSpPr txBox="1"/>
          <p:nvPr/>
        </p:nvSpPr>
        <p:spPr>
          <a:xfrm rot="19585756">
            <a:off x="431323" y="2151705"/>
            <a:ext cx="3441940" cy="646331"/>
          </a:xfrm>
          <a:prstGeom prst="rect">
            <a:avLst/>
          </a:prstGeom>
          <a:noFill/>
        </p:spPr>
        <p:txBody>
          <a:bodyPr wrap="square" rtlCol="0">
            <a:spAutoFit/>
          </a:bodyPr>
          <a:lstStyle/>
          <a:p>
            <a:pPr algn="ctr"/>
            <a:r>
              <a:rPr lang="en-US" sz="3600" b="1" dirty="0">
                <a:solidFill>
                  <a:srgbClr val="FF0000"/>
                </a:solidFill>
              </a:rPr>
              <a:t>September 11th</a:t>
            </a:r>
          </a:p>
        </p:txBody>
      </p:sp>
      <p:sp>
        <p:nvSpPr>
          <p:cNvPr id="12" name="TextBox 11">
            <a:extLst>
              <a:ext uri="{FF2B5EF4-FFF2-40B4-BE49-F238E27FC236}">
                <a16:creationId xmlns:a16="http://schemas.microsoft.com/office/drawing/2014/main" id="{C9B82632-1945-8E22-E0CA-33AAC3770258}"/>
              </a:ext>
            </a:extLst>
          </p:cNvPr>
          <p:cNvSpPr txBox="1"/>
          <p:nvPr/>
        </p:nvSpPr>
        <p:spPr>
          <a:xfrm rot="1714489">
            <a:off x="8600299" y="3384191"/>
            <a:ext cx="3441940" cy="646331"/>
          </a:xfrm>
          <a:prstGeom prst="rect">
            <a:avLst/>
          </a:prstGeom>
          <a:noFill/>
        </p:spPr>
        <p:txBody>
          <a:bodyPr wrap="square" rtlCol="0">
            <a:spAutoFit/>
          </a:bodyPr>
          <a:lstStyle/>
          <a:p>
            <a:pPr algn="ctr"/>
            <a:r>
              <a:rPr lang="en-US" sz="3600" b="1" dirty="0">
                <a:solidFill>
                  <a:srgbClr val="FF0000"/>
                </a:solidFill>
              </a:rPr>
              <a:t>COVID</a:t>
            </a:r>
          </a:p>
        </p:txBody>
      </p:sp>
      <p:sp>
        <p:nvSpPr>
          <p:cNvPr id="14" name="TextBox 13">
            <a:extLst>
              <a:ext uri="{FF2B5EF4-FFF2-40B4-BE49-F238E27FC236}">
                <a16:creationId xmlns:a16="http://schemas.microsoft.com/office/drawing/2014/main" id="{92D565F2-4862-DAE5-AA5C-2250FF633E17}"/>
              </a:ext>
            </a:extLst>
          </p:cNvPr>
          <p:cNvSpPr txBox="1"/>
          <p:nvPr/>
        </p:nvSpPr>
        <p:spPr>
          <a:xfrm rot="1217684">
            <a:off x="126544" y="3926942"/>
            <a:ext cx="5092461" cy="1200329"/>
          </a:xfrm>
          <a:prstGeom prst="rect">
            <a:avLst/>
          </a:prstGeom>
          <a:noFill/>
        </p:spPr>
        <p:txBody>
          <a:bodyPr wrap="square" rtlCol="0">
            <a:spAutoFit/>
          </a:bodyPr>
          <a:lstStyle/>
          <a:p>
            <a:pPr algn="ctr"/>
            <a:r>
              <a:rPr lang="en-US" sz="3600" b="1" dirty="0">
                <a:solidFill>
                  <a:srgbClr val="FF0000"/>
                </a:solidFill>
              </a:rPr>
              <a:t>Supply Chain Interruptions</a:t>
            </a:r>
          </a:p>
        </p:txBody>
      </p:sp>
      <p:sp>
        <p:nvSpPr>
          <p:cNvPr id="20" name="TextBox 19">
            <a:extLst>
              <a:ext uri="{FF2B5EF4-FFF2-40B4-BE49-F238E27FC236}">
                <a16:creationId xmlns:a16="http://schemas.microsoft.com/office/drawing/2014/main" id="{52A85F69-FC01-1DA1-480E-52ED7F5FE3FE}"/>
              </a:ext>
            </a:extLst>
          </p:cNvPr>
          <p:cNvSpPr txBox="1"/>
          <p:nvPr/>
        </p:nvSpPr>
        <p:spPr>
          <a:xfrm>
            <a:off x="3986399" y="4795397"/>
            <a:ext cx="3441940" cy="646331"/>
          </a:xfrm>
          <a:prstGeom prst="rect">
            <a:avLst/>
          </a:prstGeom>
          <a:noFill/>
        </p:spPr>
        <p:txBody>
          <a:bodyPr wrap="square" rtlCol="0">
            <a:spAutoFit/>
          </a:bodyPr>
          <a:lstStyle/>
          <a:p>
            <a:pPr algn="ctr"/>
            <a:r>
              <a:rPr lang="en-US" sz="3600" b="1" dirty="0">
                <a:solidFill>
                  <a:srgbClr val="FF0000"/>
                </a:solidFill>
              </a:rPr>
              <a:t>Oil Prices</a:t>
            </a:r>
          </a:p>
        </p:txBody>
      </p:sp>
      <p:sp>
        <p:nvSpPr>
          <p:cNvPr id="21" name="TextBox 20">
            <a:extLst>
              <a:ext uri="{FF2B5EF4-FFF2-40B4-BE49-F238E27FC236}">
                <a16:creationId xmlns:a16="http://schemas.microsoft.com/office/drawing/2014/main" id="{8453BABF-7BB8-F5A9-0DA8-7E046C075848}"/>
              </a:ext>
            </a:extLst>
          </p:cNvPr>
          <p:cNvSpPr txBox="1"/>
          <p:nvPr/>
        </p:nvSpPr>
        <p:spPr>
          <a:xfrm rot="20346805">
            <a:off x="5616467" y="3615054"/>
            <a:ext cx="3441940" cy="646331"/>
          </a:xfrm>
          <a:prstGeom prst="rect">
            <a:avLst/>
          </a:prstGeom>
          <a:noFill/>
        </p:spPr>
        <p:txBody>
          <a:bodyPr wrap="square" rtlCol="0">
            <a:spAutoFit/>
          </a:bodyPr>
          <a:lstStyle/>
          <a:p>
            <a:pPr algn="ctr"/>
            <a:r>
              <a:rPr lang="en-US" sz="3600" b="1" dirty="0">
                <a:solidFill>
                  <a:srgbClr val="FF0000"/>
                </a:solidFill>
              </a:rPr>
              <a:t>Labor Shortages</a:t>
            </a:r>
          </a:p>
        </p:txBody>
      </p:sp>
      <p:pic>
        <p:nvPicPr>
          <p:cNvPr id="5" name="Picture 4">
            <a:extLst>
              <a:ext uri="{FF2B5EF4-FFF2-40B4-BE49-F238E27FC236}">
                <a16:creationId xmlns:a16="http://schemas.microsoft.com/office/drawing/2014/main" id="{B915F1AB-E208-2CEE-C5A8-41920B576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213" y="3773447"/>
            <a:ext cx="3142789" cy="2749940"/>
          </a:xfrm>
          <a:prstGeom prst="rect">
            <a:avLst/>
          </a:prstGeom>
        </p:spPr>
      </p:pic>
      <p:pic>
        <p:nvPicPr>
          <p:cNvPr id="10" name="Picture 9" descr="A black and white swan swimming in water&#10;&#10;Description automatically generated with low confidence">
            <a:extLst>
              <a:ext uri="{FF2B5EF4-FFF2-40B4-BE49-F238E27FC236}">
                <a16:creationId xmlns:a16="http://schemas.microsoft.com/office/drawing/2014/main" id="{BD66A21F-9305-6543-9D7F-C0BF3F3B8E1B}"/>
              </a:ext>
            </a:extLst>
          </p:cNvPr>
          <p:cNvPicPr>
            <a:picLocks noChangeAspect="1"/>
          </p:cNvPicPr>
          <p:nvPr/>
        </p:nvPicPr>
        <p:blipFill rotWithShape="1">
          <a:blip r:embed="rId4">
            <a:extLst>
              <a:ext uri="{28A0092B-C50C-407E-A947-70E740481C1C}">
                <a14:useLocalDpi xmlns:a14="http://schemas.microsoft.com/office/drawing/2010/main" val="0"/>
              </a:ext>
            </a:extLst>
          </a:blip>
          <a:srcRect l="14685" t="31893" r="49826" b="33870"/>
          <a:stretch/>
        </p:blipFill>
        <p:spPr>
          <a:xfrm>
            <a:off x="4296205" y="1402415"/>
            <a:ext cx="2477091" cy="2010815"/>
          </a:xfrm>
          <a:prstGeom prst="rect">
            <a:avLst/>
          </a:prstGeom>
        </p:spPr>
      </p:pic>
      <p:sp>
        <p:nvSpPr>
          <p:cNvPr id="4" name="TextBox 3">
            <a:extLst>
              <a:ext uri="{FF2B5EF4-FFF2-40B4-BE49-F238E27FC236}">
                <a16:creationId xmlns:a16="http://schemas.microsoft.com/office/drawing/2014/main" id="{8DE284F8-6112-3CF7-5B3E-0C0E45121EDB}"/>
              </a:ext>
            </a:extLst>
          </p:cNvPr>
          <p:cNvSpPr txBox="1"/>
          <p:nvPr/>
        </p:nvSpPr>
        <p:spPr>
          <a:xfrm>
            <a:off x="6950399" y="1416272"/>
            <a:ext cx="2977628" cy="1200329"/>
          </a:xfrm>
          <a:prstGeom prst="rect">
            <a:avLst/>
          </a:prstGeom>
          <a:noFill/>
        </p:spPr>
        <p:txBody>
          <a:bodyPr wrap="square" rtlCol="0">
            <a:spAutoFit/>
          </a:bodyPr>
          <a:lstStyle/>
          <a:p>
            <a:pPr algn="ctr"/>
            <a:r>
              <a:rPr lang="en-US" sz="2400" dirty="0"/>
              <a:t>There was no such thing as a Black Swan until there was!</a:t>
            </a:r>
          </a:p>
        </p:txBody>
      </p:sp>
    </p:spTree>
    <p:extLst>
      <p:ext uri="{BB962C8B-B14F-4D97-AF65-F5344CB8AC3E}">
        <p14:creationId xmlns:p14="http://schemas.microsoft.com/office/powerpoint/2010/main" val="23780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Demo Example Tool</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a:xfrm>
            <a:off x="8610600" y="6360493"/>
            <a:ext cx="2743200" cy="365125"/>
          </a:xfrm>
        </p:spPr>
        <p:txBody>
          <a:bodyPr/>
          <a:lstStyle/>
          <a:p>
            <a:fld id="{08DF28D3-48BD-4648-9818-9E78F593EEE9}" type="slidenum">
              <a:rPr lang="en-US" smtClean="0"/>
              <a:t>30</a:t>
            </a:fld>
            <a:endParaRPr lang="en-US" dirty="0"/>
          </a:p>
        </p:txBody>
      </p:sp>
      <p:graphicFrame>
        <p:nvGraphicFramePr>
          <p:cNvPr id="4" name="Table 3">
            <a:extLst>
              <a:ext uri="{FF2B5EF4-FFF2-40B4-BE49-F238E27FC236}">
                <a16:creationId xmlns:a16="http://schemas.microsoft.com/office/drawing/2014/main" id="{338B89D9-3A1E-BE01-0A57-351DB0827AB1}"/>
              </a:ext>
            </a:extLst>
          </p:cNvPr>
          <p:cNvGraphicFramePr>
            <a:graphicFrameLocks noGrp="1"/>
          </p:cNvGraphicFramePr>
          <p:nvPr>
            <p:extLst>
              <p:ext uri="{D42A27DB-BD31-4B8C-83A1-F6EECF244321}">
                <p14:modId xmlns:p14="http://schemas.microsoft.com/office/powerpoint/2010/main" val="1462210179"/>
              </p:ext>
            </p:extLst>
          </p:nvPr>
        </p:nvGraphicFramePr>
        <p:xfrm>
          <a:off x="1246158" y="1333543"/>
          <a:ext cx="2781300" cy="1478280"/>
        </p:xfrm>
        <a:graphic>
          <a:graphicData uri="http://schemas.openxmlformats.org/drawingml/2006/table">
            <a:tbl>
              <a:tblPr/>
              <a:tblGrid>
                <a:gridCol w="330200">
                  <a:extLst>
                    <a:ext uri="{9D8B030D-6E8A-4147-A177-3AD203B41FA5}">
                      <a16:colId xmlns:a16="http://schemas.microsoft.com/office/drawing/2014/main" val="15019472"/>
                    </a:ext>
                  </a:extLst>
                </a:gridCol>
                <a:gridCol w="2451100">
                  <a:extLst>
                    <a:ext uri="{9D8B030D-6E8A-4147-A177-3AD203B41FA5}">
                      <a16:colId xmlns:a16="http://schemas.microsoft.com/office/drawing/2014/main" val="1424183153"/>
                    </a:ext>
                  </a:extLst>
                </a:gridCol>
              </a:tblGrid>
              <a:tr h="556260">
                <a:tc>
                  <a:txBody>
                    <a:bodyPr/>
                    <a:lstStyle/>
                    <a:p>
                      <a:pPr algn="ctr" rtl="0" fontAlgn="ctr"/>
                      <a:r>
                        <a:rPr lang="en-US" sz="1000" b="1" i="0" u="none" strike="noStrike" dirty="0">
                          <a:solidFill>
                            <a:srgbClr val="000000"/>
                          </a:solidFill>
                          <a:effectLst/>
                          <a:latin typeface="Calibri" panose="020F0502020204030204" pitchFamily="34" charset="0"/>
                        </a:rPr>
                        <a:t>Row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400" b="1" i="0" u="none" strike="noStrike" dirty="0">
                          <a:solidFill>
                            <a:srgbClr val="000000"/>
                          </a:solidFill>
                          <a:effectLst/>
                          <a:latin typeface="Calibri" panose="020F0502020204030204" pitchFamily="34" charset="0"/>
                        </a:rPr>
                        <a:t>"We have assumed that…"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extLst>
                  <a:ext uri="{0D108BD9-81ED-4DB2-BD59-A6C34878D82A}">
                    <a16:rowId xmlns:a16="http://schemas.microsoft.com/office/drawing/2014/main" val="1486660697"/>
                  </a:ext>
                </a:extLst>
              </a:tr>
              <a:tr h="190500">
                <a:tc>
                  <a:txBody>
                    <a:bodyPr/>
                    <a:lstStyle/>
                    <a:p>
                      <a:pPr algn="ctr" rtl="0" fontAlgn="t"/>
                      <a:r>
                        <a:rPr lang="en-US" sz="1000" b="0" i="0" u="none" strike="noStrike" dirty="0">
                          <a:solidFill>
                            <a:schemeClr val="tx1"/>
                          </a:solidFill>
                          <a:effectLst/>
                          <a:latin typeface="Calibri" panose="020F0502020204030204" pitchFamily="34"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2081666"/>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393770"/>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808427"/>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841143"/>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047600"/>
                  </a:ext>
                </a:extLst>
              </a:tr>
            </a:tbl>
          </a:graphicData>
        </a:graphic>
      </p:graphicFrame>
      <p:graphicFrame>
        <p:nvGraphicFramePr>
          <p:cNvPr id="5" name="Table 4">
            <a:extLst>
              <a:ext uri="{FF2B5EF4-FFF2-40B4-BE49-F238E27FC236}">
                <a16:creationId xmlns:a16="http://schemas.microsoft.com/office/drawing/2014/main" id="{D6F5BC5D-9E43-D222-B9C8-AA88A5FBFC13}"/>
              </a:ext>
            </a:extLst>
          </p:cNvPr>
          <p:cNvGraphicFramePr>
            <a:graphicFrameLocks noGrp="1"/>
          </p:cNvGraphicFramePr>
          <p:nvPr>
            <p:extLst>
              <p:ext uri="{D42A27DB-BD31-4B8C-83A1-F6EECF244321}">
                <p14:modId xmlns:p14="http://schemas.microsoft.com/office/powerpoint/2010/main" val="3345336426"/>
              </p:ext>
            </p:extLst>
          </p:nvPr>
        </p:nvGraphicFramePr>
        <p:xfrm>
          <a:off x="4689176" y="1321163"/>
          <a:ext cx="4038600" cy="1478280"/>
        </p:xfrm>
        <a:graphic>
          <a:graphicData uri="http://schemas.openxmlformats.org/drawingml/2006/table">
            <a:tbl>
              <a:tblPr/>
              <a:tblGrid>
                <a:gridCol w="330200">
                  <a:extLst>
                    <a:ext uri="{9D8B030D-6E8A-4147-A177-3AD203B41FA5}">
                      <a16:colId xmlns:a16="http://schemas.microsoft.com/office/drawing/2014/main" val="1077096963"/>
                    </a:ext>
                  </a:extLst>
                </a:gridCol>
                <a:gridCol w="2451100">
                  <a:extLst>
                    <a:ext uri="{9D8B030D-6E8A-4147-A177-3AD203B41FA5}">
                      <a16:colId xmlns:a16="http://schemas.microsoft.com/office/drawing/2014/main" val="2129477712"/>
                    </a:ext>
                  </a:extLst>
                </a:gridCol>
                <a:gridCol w="444500">
                  <a:extLst>
                    <a:ext uri="{9D8B030D-6E8A-4147-A177-3AD203B41FA5}">
                      <a16:colId xmlns:a16="http://schemas.microsoft.com/office/drawing/2014/main" val="1883618512"/>
                    </a:ext>
                  </a:extLst>
                </a:gridCol>
                <a:gridCol w="812800">
                  <a:extLst>
                    <a:ext uri="{9D8B030D-6E8A-4147-A177-3AD203B41FA5}">
                      <a16:colId xmlns:a16="http://schemas.microsoft.com/office/drawing/2014/main" val="2671664235"/>
                    </a:ext>
                  </a:extLst>
                </a:gridCol>
              </a:tblGrid>
              <a:tr h="556260">
                <a:tc>
                  <a:txBody>
                    <a:bodyPr/>
                    <a:lstStyle/>
                    <a:p>
                      <a:pPr algn="ctr" rtl="0" fontAlgn="ctr"/>
                      <a:r>
                        <a:rPr lang="en-US" sz="1000" b="1" i="0" u="none" strike="noStrike" dirty="0">
                          <a:solidFill>
                            <a:schemeClr val="bg1"/>
                          </a:solidFill>
                          <a:effectLst/>
                          <a:latin typeface="Calibri" panose="020F0502020204030204" pitchFamily="34" charset="0"/>
                        </a:rPr>
                        <a:t>Row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400" b="1" i="0" u="none" strike="noStrike" dirty="0">
                          <a:solidFill>
                            <a:schemeClr val="bg1"/>
                          </a:solidFill>
                          <a:effectLst/>
                          <a:latin typeface="Calibri" panose="020F0502020204030204" pitchFamily="34" charset="0"/>
                        </a:rPr>
                        <a:t>"We have assumed that…"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rtl="0" fontAlgn="ctr"/>
                      <a:r>
                        <a:rPr lang="en-US" sz="1000" b="1" i="0" u="none" strike="noStrike" dirty="0">
                          <a:solidFill>
                            <a:schemeClr val="bg1"/>
                          </a:solidFill>
                          <a:effectLst/>
                          <a:latin typeface="Calibri" panose="020F0502020204030204" pitchFamily="34" charset="0"/>
                        </a:rPr>
                        <a:t>Cat- egory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chemeClr val="bg1"/>
                          </a:solidFill>
                          <a:effectLst/>
                          <a:latin typeface="Calibri" panose="020F0502020204030204" pitchFamily="34" charset="0"/>
                        </a:rPr>
                        <a:t>Controlled by…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extLst>
                  <a:ext uri="{0D108BD9-81ED-4DB2-BD59-A6C34878D82A}">
                    <a16:rowId xmlns:a16="http://schemas.microsoft.com/office/drawing/2014/main" val="2143254708"/>
                  </a:ext>
                </a:extLst>
              </a:tr>
              <a:tr h="190500">
                <a:tc>
                  <a:txBody>
                    <a:bodyPr/>
                    <a:lstStyle/>
                    <a:p>
                      <a:pPr algn="ctr" rtl="0" fontAlgn="t"/>
                      <a:r>
                        <a:rPr lang="en-US" sz="1000" b="0" i="0" u="none" strike="noStrike" dirty="0">
                          <a:solidFill>
                            <a:schemeClr val="tx1"/>
                          </a:solidFill>
                          <a:effectLst/>
                          <a:latin typeface="Calibri" panose="020F0502020204030204" pitchFamily="34"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000" b="0" i="0" u="none" strike="noStrike" dirty="0">
                          <a:solidFill>
                            <a:schemeClr val="tx1"/>
                          </a:solidFill>
                          <a:effectLst/>
                          <a:latin typeface="Calibri" panose="020F0502020204030204" pitchFamily="34" charset="0"/>
                        </a:rPr>
                        <a:t>Bus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 Customer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594867"/>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000" b="0" i="0" u="none" strike="noStrike" dirty="0">
                          <a:solidFill>
                            <a:schemeClr val="tx1"/>
                          </a:solidFill>
                          <a:effectLst/>
                          <a:latin typeface="Calibri" panose="020F0502020204030204" pitchFamily="34" charset="0"/>
                        </a:rPr>
                        <a:t>Bus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4 Market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84129"/>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000" b="0" i="0" u="none" strike="noStrike" dirty="0">
                          <a:solidFill>
                            <a:schemeClr val="tx1"/>
                          </a:solidFill>
                          <a:effectLst/>
                          <a:latin typeface="Calibri" panose="020F0502020204030204" pitchFamily="34" charset="0"/>
                        </a:rPr>
                        <a:t>Tech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2 Technology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4928"/>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000" b="0" i="0" u="none" strike="noStrike" dirty="0">
                          <a:solidFill>
                            <a:schemeClr val="tx1"/>
                          </a:solidFill>
                          <a:effectLst/>
                          <a:latin typeface="Calibri" panose="020F0502020204030204" pitchFamily="34" charset="0"/>
                        </a:rPr>
                        <a:t>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 Customer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930908"/>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000" b="0" i="0" u="none" strike="noStrike" dirty="0">
                          <a:solidFill>
                            <a:schemeClr val="tx1"/>
                          </a:solidFill>
                          <a:effectLst/>
                          <a:latin typeface="Calibri" panose="020F0502020204030204" pitchFamily="34" charset="0"/>
                        </a:rPr>
                        <a:t>Comp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4 Market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3315016"/>
                  </a:ext>
                </a:extLst>
              </a:tr>
            </a:tbl>
          </a:graphicData>
        </a:graphic>
      </p:graphicFrame>
      <p:graphicFrame>
        <p:nvGraphicFramePr>
          <p:cNvPr id="6" name="Table 5">
            <a:extLst>
              <a:ext uri="{FF2B5EF4-FFF2-40B4-BE49-F238E27FC236}">
                <a16:creationId xmlns:a16="http://schemas.microsoft.com/office/drawing/2014/main" id="{0C7944FC-B042-0D6F-12E3-383CB3415C21}"/>
              </a:ext>
            </a:extLst>
          </p:cNvPr>
          <p:cNvGraphicFramePr>
            <a:graphicFrameLocks noGrp="1"/>
          </p:cNvGraphicFramePr>
          <p:nvPr>
            <p:extLst>
              <p:ext uri="{D42A27DB-BD31-4B8C-83A1-F6EECF244321}">
                <p14:modId xmlns:p14="http://schemas.microsoft.com/office/powerpoint/2010/main" val="485320643"/>
              </p:ext>
            </p:extLst>
          </p:nvPr>
        </p:nvGraphicFramePr>
        <p:xfrm>
          <a:off x="1246158" y="3107878"/>
          <a:ext cx="4711700" cy="1478280"/>
        </p:xfrm>
        <a:graphic>
          <a:graphicData uri="http://schemas.openxmlformats.org/drawingml/2006/table">
            <a:tbl>
              <a:tblPr/>
              <a:tblGrid>
                <a:gridCol w="330200">
                  <a:extLst>
                    <a:ext uri="{9D8B030D-6E8A-4147-A177-3AD203B41FA5}">
                      <a16:colId xmlns:a16="http://schemas.microsoft.com/office/drawing/2014/main" val="2166130239"/>
                    </a:ext>
                  </a:extLst>
                </a:gridCol>
                <a:gridCol w="2451100">
                  <a:extLst>
                    <a:ext uri="{9D8B030D-6E8A-4147-A177-3AD203B41FA5}">
                      <a16:colId xmlns:a16="http://schemas.microsoft.com/office/drawing/2014/main" val="3084477422"/>
                    </a:ext>
                  </a:extLst>
                </a:gridCol>
                <a:gridCol w="444500">
                  <a:extLst>
                    <a:ext uri="{9D8B030D-6E8A-4147-A177-3AD203B41FA5}">
                      <a16:colId xmlns:a16="http://schemas.microsoft.com/office/drawing/2014/main" val="2216651463"/>
                    </a:ext>
                  </a:extLst>
                </a:gridCol>
                <a:gridCol w="812800">
                  <a:extLst>
                    <a:ext uri="{9D8B030D-6E8A-4147-A177-3AD203B41FA5}">
                      <a16:colId xmlns:a16="http://schemas.microsoft.com/office/drawing/2014/main" val="2486619393"/>
                    </a:ext>
                  </a:extLst>
                </a:gridCol>
                <a:gridCol w="673100">
                  <a:extLst>
                    <a:ext uri="{9D8B030D-6E8A-4147-A177-3AD203B41FA5}">
                      <a16:colId xmlns:a16="http://schemas.microsoft.com/office/drawing/2014/main" val="1171164720"/>
                    </a:ext>
                  </a:extLst>
                </a:gridCol>
              </a:tblGrid>
              <a:tr h="556260">
                <a:tc>
                  <a:txBody>
                    <a:bodyPr/>
                    <a:lstStyle/>
                    <a:p>
                      <a:pPr algn="ctr" rtl="0" fontAlgn="ctr"/>
                      <a:r>
                        <a:rPr lang="en-US" sz="1000" b="1" i="0" u="none" strike="noStrike" dirty="0">
                          <a:solidFill>
                            <a:srgbClr val="000000"/>
                          </a:solidFill>
                          <a:effectLst/>
                          <a:latin typeface="Calibri" panose="020F0502020204030204" pitchFamily="34" charset="0"/>
                        </a:rPr>
                        <a:t>Row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400" b="1" i="0" u="none" strike="noStrike" dirty="0">
                          <a:solidFill>
                            <a:srgbClr val="000000"/>
                          </a:solidFill>
                          <a:effectLst/>
                          <a:latin typeface="Calibri" panose="020F0502020204030204" pitchFamily="34" charset="0"/>
                        </a:rPr>
                        <a:t>"We have assumed that…"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rtl="0" fontAlgn="ctr"/>
                      <a:r>
                        <a:rPr lang="en-US" sz="1000" b="1" i="0" u="none" strike="noStrike" dirty="0">
                          <a:solidFill>
                            <a:srgbClr val="000000"/>
                          </a:solidFill>
                          <a:effectLst/>
                          <a:latin typeface="Calibri" panose="020F0502020204030204" pitchFamily="34" charset="0"/>
                        </a:rPr>
                        <a:t>Cat- egory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Calibri" panose="020F0502020204030204" pitchFamily="34" charset="0"/>
                        </a:rPr>
                        <a:t>Controlled by…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Calibri" panose="020F0502020204030204" pitchFamily="34" charset="0"/>
                        </a:rPr>
                        <a:t>Risk Likelihood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extLst>
                  <a:ext uri="{0D108BD9-81ED-4DB2-BD59-A6C34878D82A}">
                    <a16:rowId xmlns:a16="http://schemas.microsoft.com/office/drawing/2014/main" val="24709948"/>
                  </a:ext>
                </a:extLst>
              </a:tr>
              <a:tr h="190500">
                <a:tc>
                  <a:txBody>
                    <a:bodyPr/>
                    <a:lstStyle/>
                    <a:p>
                      <a:pPr algn="ctr" rtl="0" fontAlgn="t"/>
                      <a:r>
                        <a:rPr lang="en-US" sz="1000" b="0" i="0" u="none" strike="noStrike" dirty="0">
                          <a:solidFill>
                            <a:schemeClr val="tx1"/>
                          </a:solidFill>
                          <a:effectLst/>
                          <a:latin typeface="Calibri" panose="020F0502020204030204" pitchFamily="34"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Bus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 Customer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4 High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038982"/>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Bus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4 Market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4 High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531952"/>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Tech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2 Technology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2 Low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931731"/>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 Customer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5 Unknown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9789658"/>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Comp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4 Market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 Medium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051736"/>
                  </a:ext>
                </a:extLst>
              </a:tr>
            </a:tbl>
          </a:graphicData>
        </a:graphic>
      </p:graphicFrame>
      <p:graphicFrame>
        <p:nvGraphicFramePr>
          <p:cNvPr id="7" name="Table 6">
            <a:extLst>
              <a:ext uri="{FF2B5EF4-FFF2-40B4-BE49-F238E27FC236}">
                <a16:creationId xmlns:a16="http://schemas.microsoft.com/office/drawing/2014/main" id="{E3DA134A-B555-1AA0-2D84-BC891B2E89AD}"/>
              </a:ext>
            </a:extLst>
          </p:cNvPr>
          <p:cNvGraphicFramePr>
            <a:graphicFrameLocks noGrp="1"/>
          </p:cNvGraphicFramePr>
          <p:nvPr>
            <p:extLst>
              <p:ext uri="{D42A27DB-BD31-4B8C-83A1-F6EECF244321}">
                <p14:modId xmlns:p14="http://schemas.microsoft.com/office/powerpoint/2010/main" val="3928853206"/>
              </p:ext>
            </p:extLst>
          </p:nvPr>
        </p:nvGraphicFramePr>
        <p:xfrm>
          <a:off x="1246158" y="4882213"/>
          <a:ext cx="5854700" cy="1478280"/>
        </p:xfrm>
        <a:graphic>
          <a:graphicData uri="http://schemas.openxmlformats.org/drawingml/2006/table">
            <a:tbl>
              <a:tblPr/>
              <a:tblGrid>
                <a:gridCol w="330200">
                  <a:extLst>
                    <a:ext uri="{9D8B030D-6E8A-4147-A177-3AD203B41FA5}">
                      <a16:colId xmlns:a16="http://schemas.microsoft.com/office/drawing/2014/main" val="27408701"/>
                    </a:ext>
                  </a:extLst>
                </a:gridCol>
                <a:gridCol w="2451100">
                  <a:extLst>
                    <a:ext uri="{9D8B030D-6E8A-4147-A177-3AD203B41FA5}">
                      <a16:colId xmlns:a16="http://schemas.microsoft.com/office/drawing/2014/main" val="219892902"/>
                    </a:ext>
                  </a:extLst>
                </a:gridCol>
                <a:gridCol w="444500">
                  <a:extLst>
                    <a:ext uri="{9D8B030D-6E8A-4147-A177-3AD203B41FA5}">
                      <a16:colId xmlns:a16="http://schemas.microsoft.com/office/drawing/2014/main" val="74046589"/>
                    </a:ext>
                  </a:extLst>
                </a:gridCol>
                <a:gridCol w="812800">
                  <a:extLst>
                    <a:ext uri="{9D8B030D-6E8A-4147-A177-3AD203B41FA5}">
                      <a16:colId xmlns:a16="http://schemas.microsoft.com/office/drawing/2014/main" val="170529037"/>
                    </a:ext>
                  </a:extLst>
                </a:gridCol>
                <a:gridCol w="673100">
                  <a:extLst>
                    <a:ext uri="{9D8B030D-6E8A-4147-A177-3AD203B41FA5}">
                      <a16:colId xmlns:a16="http://schemas.microsoft.com/office/drawing/2014/main" val="3407106776"/>
                    </a:ext>
                  </a:extLst>
                </a:gridCol>
                <a:gridCol w="558800">
                  <a:extLst>
                    <a:ext uri="{9D8B030D-6E8A-4147-A177-3AD203B41FA5}">
                      <a16:colId xmlns:a16="http://schemas.microsoft.com/office/drawing/2014/main" val="813747817"/>
                    </a:ext>
                  </a:extLst>
                </a:gridCol>
                <a:gridCol w="584200">
                  <a:extLst>
                    <a:ext uri="{9D8B030D-6E8A-4147-A177-3AD203B41FA5}">
                      <a16:colId xmlns:a16="http://schemas.microsoft.com/office/drawing/2014/main" val="1420748499"/>
                    </a:ext>
                  </a:extLst>
                </a:gridCol>
              </a:tblGrid>
              <a:tr h="556260">
                <a:tc>
                  <a:txBody>
                    <a:bodyPr/>
                    <a:lstStyle/>
                    <a:p>
                      <a:pPr algn="ctr" rtl="0" fontAlgn="ctr"/>
                      <a:r>
                        <a:rPr lang="en-US" sz="1000" b="1" i="0" u="none" strike="noStrike" dirty="0">
                          <a:solidFill>
                            <a:srgbClr val="000000"/>
                          </a:solidFill>
                          <a:effectLst/>
                          <a:latin typeface="Calibri" panose="020F0502020204030204" pitchFamily="34" charset="0"/>
                        </a:rPr>
                        <a:t>Row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400" b="1" i="0" u="none" strike="noStrike" dirty="0">
                          <a:solidFill>
                            <a:srgbClr val="000000"/>
                          </a:solidFill>
                          <a:effectLst/>
                          <a:latin typeface="Calibri" panose="020F0502020204030204" pitchFamily="34" charset="0"/>
                        </a:rPr>
                        <a:t>"We have assumed that…"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rtl="0" fontAlgn="ctr"/>
                      <a:r>
                        <a:rPr lang="en-US" sz="1000" b="1" i="0" u="none" strike="noStrike" dirty="0">
                          <a:solidFill>
                            <a:srgbClr val="000000"/>
                          </a:solidFill>
                          <a:effectLst/>
                          <a:latin typeface="Calibri" panose="020F0502020204030204" pitchFamily="34" charset="0"/>
                        </a:rPr>
                        <a:t>Cat- egory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Calibri" panose="020F0502020204030204" pitchFamily="34" charset="0"/>
                        </a:rPr>
                        <a:t>Controlled by…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Calibri" panose="020F0502020204030204" pitchFamily="34" charset="0"/>
                        </a:rPr>
                        <a:t>Risk Likelihood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Calibri" panose="020F0502020204030204" pitchFamily="34" charset="0"/>
                        </a:rPr>
                        <a:t>Severity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Calibri" panose="020F0502020204030204" pitchFamily="34" charset="0"/>
                        </a:rPr>
                        <a:t>Weight- ing</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Rsk x Sev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extLst>
                  <a:ext uri="{0D108BD9-81ED-4DB2-BD59-A6C34878D82A}">
                    <a16:rowId xmlns:a16="http://schemas.microsoft.com/office/drawing/2014/main" val="3680569575"/>
                  </a:ext>
                </a:extLst>
              </a:tr>
              <a:tr h="190500">
                <a:tc>
                  <a:txBody>
                    <a:bodyPr/>
                    <a:lstStyle/>
                    <a:p>
                      <a:pPr algn="ctr" rtl="0" fontAlgn="t"/>
                      <a:r>
                        <a:rPr lang="en-US" sz="1000" b="0" i="0" u="none" strike="noStrike" dirty="0">
                          <a:solidFill>
                            <a:schemeClr val="tx1"/>
                          </a:solidFill>
                          <a:effectLst/>
                          <a:latin typeface="Calibri" panose="020F0502020204030204" pitchFamily="34"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Bus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3 Customer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4 High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5 Fatal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877212"/>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Bus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4 Market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4 High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 High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985096"/>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Tech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2 Technology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2 Low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5 Fatal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5474"/>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3 Customer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5 Unknown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 High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17892"/>
                  </a:ext>
                </a:extLst>
              </a:tr>
              <a:tr h="182880">
                <a:tc>
                  <a:txBody>
                    <a:bodyPr/>
                    <a:lstStyle/>
                    <a:p>
                      <a:pPr algn="ctr" rtl="0" fontAlgn="t"/>
                      <a:r>
                        <a:rPr lang="en-US" sz="1000" b="0" i="0" u="none" strike="noStrike" dirty="0">
                          <a:solidFill>
                            <a:schemeClr val="tx1"/>
                          </a:solidFill>
                          <a:effectLst/>
                          <a:latin typeface="Calibri" panose="020F0502020204030204" pitchFamily="34"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Issue 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Comp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4 Market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chemeClr val="tx1"/>
                          </a:solidFill>
                          <a:effectLst/>
                          <a:latin typeface="Calibri" panose="020F0502020204030204" pitchFamily="34" charset="0"/>
                        </a:rPr>
                        <a:t>3 Medium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1 Low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chemeClr val="tx1"/>
                          </a:solidFill>
                          <a:effectLst/>
                          <a:latin typeface="Calibri" panose="020F0502020204030204" pitchFamily="34" charset="0"/>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52862"/>
                  </a:ext>
                </a:extLst>
              </a:tr>
            </a:tbl>
          </a:graphicData>
        </a:graphic>
      </p:graphicFrame>
      <p:sp>
        <p:nvSpPr>
          <p:cNvPr id="8" name="TextBox 7">
            <a:extLst>
              <a:ext uri="{FF2B5EF4-FFF2-40B4-BE49-F238E27FC236}">
                <a16:creationId xmlns:a16="http://schemas.microsoft.com/office/drawing/2014/main" id="{0E070B3B-C3E6-9830-18D9-CC24B749E9D3}"/>
              </a:ext>
            </a:extLst>
          </p:cNvPr>
          <p:cNvSpPr txBox="1"/>
          <p:nvPr/>
        </p:nvSpPr>
        <p:spPr>
          <a:xfrm>
            <a:off x="8196532" y="3248823"/>
            <a:ext cx="3157268" cy="1815882"/>
          </a:xfrm>
          <a:prstGeom prst="rect">
            <a:avLst/>
          </a:prstGeom>
          <a:noFill/>
        </p:spPr>
        <p:txBody>
          <a:bodyPr wrap="square" rtlCol="0">
            <a:spAutoFit/>
          </a:bodyPr>
          <a:lstStyle/>
          <a:p>
            <a:pPr algn="ctr"/>
            <a:r>
              <a:rPr lang="en-US" sz="2800" dirty="0"/>
              <a:t>Each worksheet adds another data column for each identified risk.</a:t>
            </a:r>
          </a:p>
        </p:txBody>
      </p:sp>
      <p:sp>
        <p:nvSpPr>
          <p:cNvPr id="3" name="Oval 2">
            <a:extLst>
              <a:ext uri="{FF2B5EF4-FFF2-40B4-BE49-F238E27FC236}">
                <a16:creationId xmlns:a16="http://schemas.microsoft.com/office/drawing/2014/main" id="{E9A91F25-5C2C-C081-71C8-1CDCBD7AA1AC}"/>
              </a:ext>
            </a:extLst>
          </p:cNvPr>
          <p:cNvSpPr/>
          <p:nvPr/>
        </p:nvSpPr>
        <p:spPr>
          <a:xfrm>
            <a:off x="7100858" y="1281496"/>
            <a:ext cx="1863305" cy="1698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6CE4323-C04A-3BB4-A138-47D2BC8C81EE}"/>
              </a:ext>
            </a:extLst>
          </p:cNvPr>
          <p:cNvSpPr/>
          <p:nvPr/>
        </p:nvSpPr>
        <p:spPr>
          <a:xfrm>
            <a:off x="5167223" y="3036104"/>
            <a:ext cx="928777" cy="1698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0D4A65-A1C4-134E-66E8-60D83E829DEC}"/>
              </a:ext>
            </a:extLst>
          </p:cNvPr>
          <p:cNvSpPr/>
          <p:nvPr/>
        </p:nvSpPr>
        <p:spPr>
          <a:xfrm>
            <a:off x="5689120" y="4858705"/>
            <a:ext cx="928777" cy="1698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757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924300" y="288414"/>
            <a:ext cx="82677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What makes this process </a:t>
            </a:r>
            <a:r>
              <a:rPr lang="en-US" sz="4000" b="1" u="sng" dirty="0">
                <a:solidFill>
                  <a:srgbClr val="FF0000"/>
                </a:solidFill>
              </a:rPr>
              <a:t>NOT</a:t>
            </a:r>
            <a:r>
              <a:rPr lang="en-US" sz="4000" dirty="0"/>
              <a:t> work?</a:t>
            </a:r>
            <a:endParaRPr sz="4000" dirty="0"/>
          </a:p>
        </p:txBody>
      </p:sp>
      <p:sp>
        <p:nvSpPr>
          <p:cNvPr id="2" name="TextBox 1">
            <a:extLst>
              <a:ext uri="{FF2B5EF4-FFF2-40B4-BE49-F238E27FC236}">
                <a16:creationId xmlns:a16="http://schemas.microsoft.com/office/drawing/2014/main" id="{E02A78E4-492B-4DAE-B9E7-42CF66A3C4D1}"/>
              </a:ext>
            </a:extLst>
          </p:cNvPr>
          <p:cNvSpPr txBox="1"/>
          <p:nvPr/>
        </p:nvSpPr>
        <p:spPr>
          <a:xfrm>
            <a:off x="1003300" y="1112214"/>
            <a:ext cx="10629900" cy="5093702"/>
          </a:xfrm>
          <a:prstGeom prst="rect">
            <a:avLst/>
          </a:prstGeom>
          <a:noFill/>
        </p:spPr>
        <p:txBody>
          <a:bodyPr wrap="square" rtlCol="0">
            <a:spAutoFit/>
          </a:bodyPr>
          <a:lstStyle/>
          <a:p>
            <a:pPr marL="514350" indent="-514350">
              <a:spcAft>
                <a:spcPts val="600"/>
              </a:spcAft>
              <a:buFont typeface="+mj-lt"/>
              <a:buAutoNum type="arabicPeriod"/>
            </a:pPr>
            <a:r>
              <a:rPr lang="en-US" sz="2800" dirty="0"/>
              <a:t>Denial: Nothing bad will happen.</a:t>
            </a:r>
          </a:p>
          <a:p>
            <a:pPr marL="514350" indent="-514350">
              <a:spcAft>
                <a:spcPts val="600"/>
              </a:spcAft>
              <a:buFont typeface="+mj-lt"/>
              <a:buAutoNum type="arabicPeriod"/>
            </a:pPr>
            <a:r>
              <a:rPr lang="en-US" sz="2800" dirty="0"/>
              <a:t>Fear of Retribution:  Others will be mad if I say anything.</a:t>
            </a:r>
          </a:p>
          <a:p>
            <a:pPr marL="514350" indent="-514350">
              <a:spcAft>
                <a:spcPts val="600"/>
              </a:spcAft>
              <a:buFont typeface="+mj-lt"/>
              <a:buAutoNum type="arabicPeriod"/>
            </a:pPr>
            <a:r>
              <a:rPr lang="en-US" sz="2800" dirty="0"/>
              <a:t>CEO Dominance: Lack of “equal” participation.</a:t>
            </a:r>
          </a:p>
          <a:p>
            <a:pPr marL="514350" indent="-514350">
              <a:spcAft>
                <a:spcPts val="600"/>
              </a:spcAft>
              <a:buFont typeface="+mj-lt"/>
              <a:buAutoNum type="arabicPeriod"/>
            </a:pPr>
            <a:r>
              <a:rPr lang="en-US" sz="2800" dirty="0"/>
              <a:t>Check the Box Mentality: We did the exercise, just put it on the shelf.</a:t>
            </a:r>
          </a:p>
          <a:p>
            <a:pPr marL="514350" indent="-514350">
              <a:spcAft>
                <a:spcPts val="600"/>
              </a:spcAft>
              <a:buFont typeface="+mj-lt"/>
              <a:buAutoNum type="arabicPeriod"/>
            </a:pPr>
            <a:r>
              <a:rPr lang="en-US" sz="2800" dirty="0"/>
              <a:t>Fear to Admit to Others:  Investors and others may get skittish.</a:t>
            </a:r>
          </a:p>
          <a:p>
            <a:pPr marL="514350" indent="-514350">
              <a:spcAft>
                <a:spcPts val="600"/>
              </a:spcAft>
              <a:buFont typeface="+mj-lt"/>
              <a:buAutoNum type="arabicPeriod"/>
            </a:pPr>
            <a:r>
              <a:rPr lang="en-US" sz="2800" dirty="0"/>
              <a:t>CEO Lip Service:  You guys do it, I am too busy.</a:t>
            </a:r>
          </a:p>
          <a:p>
            <a:pPr marL="514350" indent="-514350">
              <a:spcAft>
                <a:spcPts val="600"/>
              </a:spcAft>
              <a:buFont typeface="+mj-lt"/>
              <a:buAutoNum type="arabicPeriod"/>
            </a:pPr>
            <a:r>
              <a:rPr lang="en-US" sz="2800" dirty="0"/>
              <a:t>Water Cooler Complaining:  No one brought up XXX.</a:t>
            </a:r>
          </a:p>
          <a:p>
            <a:pPr marL="514350" indent="-514350">
              <a:spcAft>
                <a:spcPts val="600"/>
              </a:spcAft>
              <a:buFont typeface="+mj-lt"/>
              <a:buAutoNum type="arabicPeriod"/>
            </a:pPr>
            <a:r>
              <a:rPr lang="en-US" sz="2800" dirty="0"/>
              <a:t>Fear of Failure:  Let them find out later.</a:t>
            </a:r>
          </a:p>
          <a:p>
            <a:pPr marL="514350" indent="-514350">
              <a:spcAft>
                <a:spcPts val="600"/>
              </a:spcAft>
              <a:buFont typeface="+mj-lt"/>
              <a:buAutoNum type="arabicPeriod"/>
            </a:pPr>
            <a:r>
              <a:rPr lang="en-US" sz="2800" dirty="0"/>
              <a:t>Ultra-Conservative – “No Miss” Goals:  I won’t be the problem.</a:t>
            </a:r>
          </a:p>
          <a:p>
            <a:pPr marL="514350" indent="-514350">
              <a:spcAft>
                <a:spcPts val="600"/>
              </a:spcAft>
              <a:buFont typeface="+mj-lt"/>
              <a:buAutoNum type="arabicPeriod"/>
            </a:pPr>
            <a:r>
              <a:rPr lang="en-US" sz="2800" dirty="0"/>
              <a:t>Too Busy to Follow Up: Tactical stuff gets in the way.</a:t>
            </a:r>
          </a:p>
        </p:txBody>
      </p:sp>
      <p:sp>
        <p:nvSpPr>
          <p:cNvPr id="4" name="Slide Number Placeholder 3">
            <a:extLst>
              <a:ext uri="{FF2B5EF4-FFF2-40B4-BE49-F238E27FC236}">
                <a16:creationId xmlns:a16="http://schemas.microsoft.com/office/drawing/2014/main" id="{1A22E37F-9B00-4AD8-A6F6-B03F395BFB85}"/>
              </a:ext>
            </a:extLst>
          </p:cNvPr>
          <p:cNvSpPr>
            <a:spLocks noGrp="1"/>
          </p:cNvSpPr>
          <p:nvPr>
            <p:ph type="sldNum" sz="quarter" idx="12"/>
          </p:nvPr>
        </p:nvSpPr>
        <p:spPr/>
        <p:txBody>
          <a:bodyPr/>
          <a:lstStyle/>
          <a:p>
            <a:fld id="{08DF28D3-48BD-4648-9818-9E78F593EEE9}" type="slidenum">
              <a:rPr lang="en-US" smtClean="0"/>
              <a:t>31</a:t>
            </a:fld>
            <a:endParaRPr lang="en-US" dirty="0"/>
          </a:p>
        </p:txBody>
      </p:sp>
    </p:spTree>
    <p:extLst>
      <p:ext uri="{BB962C8B-B14F-4D97-AF65-F5344CB8AC3E}">
        <p14:creationId xmlns:p14="http://schemas.microsoft.com/office/powerpoint/2010/main" val="6721871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000"/>
                                        <p:tgtEl>
                                          <p:spTgt spid="2">
                                            <p:txEl>
                                              <p:pRg st="8" end="8"/>
                                            </p:txEl>
                                          </p:spTgt>
                                        </p:tgtEl>
                                      </p:cBhvr>
                                    </p:animEffect>
                                    <p:anim calcmode="lin" valueType="num">
                                      <p:cBhvr>
                                        <p:cTn id="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1000"/>
                                        <p:tgtEl>
                                          <p:spTgt spid="2">
                                            <p:txEl>
                                              <p:pRg st="9" end="9"/>
                                            </p:txEl>
                                          </p:spTgt>
                                        </p:tgtEl>
                                      </p:cBhvr>
                                    </p:animEffect>
                                    <p:anim calcmode="lin" valueType="num">
                                      <p:cBhvr>
                                        <p:cTn id="2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45423A-3293-47E9-9497-42FF02164D1C}"/>
              </a:ext>
            </a:extLst>
          </p:cNvPr>
          <p:cNvSpPr/>
          <p:nvPr/>
        </p:nvSpPr>
        <p:spPr>
          <a:xfrm>
            <a:off x="2267658" y="1762106"/>
            <a:ext cx="7381573"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www.CxO-Atlas.com</a:t>
            </a:r>
          </a:p>
        </p:txBody>
      </p:sp>
      <p:sp>
        <p:nvSpPr>
          <p:cNvPr id="4" name="TextBox 3">
            <a:extLst>
              <a:ext uri="{FF2B5EF4-FFF2-40B4-BE49-F238E27FC236}">
                <a16:creationId xmlns:a16="http://schemas.microsoft.com/office/drawing/2014/main" id="{026C8AB2-EF6D-4B14-AF93-55BCDCEBCCE4}"/>
              </a:ext>
            </a:extLst>
          </p:cNvPr>
          <p:cNvSpPr txBox="1"/>
          <p:nvPr/>
        </p:nvSpPr>
        <p:spPr>
          <a:xfrm>
            <a:off x="1380507" y="3021766"/>
            <a:ext cx="9155875" cy="2062103"/>
          </a:xfrm>
          <a:prstGeom prst="rect">
            <a:avLst/>
          </a:prstGeom>
          <a:noFill/>
        </p:spPr>
        <p:txBody>
          <a:bodyPr wrap="square" rtlCol="0">
            <a:spAutoFit/>
          </a:bodyPr>
          <a:lstStyle/>
          <a:p>
            <a:pPr algn="ctr"/>
            <a:r>
              <a:rPr lang="en-US" sz="3200" dirty="0"/>
              <a:t>An absolutely free website with hundreds of short articles on starting and running a business.</a:t>
            </a:r>
          </a:p>
          <a:p>
            <a:pPr algn="ctr"/>
            <a:endParaRPr lang="en-US" sz="3200" dirty="0"/>
          </a:p>
          <a:p>
            <a:pPr algn="ctr"/>
            <a:r>
              <a:rPr lang="en-US" sz="3200" dirty="0"/>
              <a:t>Just register, select the article, and download it.</a:t>
            </a:r>
          </a:p>
        </p:txBody>
      </p:sp>
      <p:sp>
        <p:nvSpPr>
          <p:cNvPr id="6" name="TextBox 5">
            <a:extLst>
              <a:ext uri="{FF2B5EF4-FFF2-40B4-BE49-F238E27FC236}">
                <a16:creationId xmlns:a16="http://schemas.microsoft.com/office/drawing/2014/main" id="{BA8F184E-7025-4E6B-9254-D17BA5129C88}"/>
              </a:ext>
            </a:extLst>
          </p:cNvPr>
          <p:cNvSpPr txBox="1"/>
          <p:nvPr/>
        </p:nvSpPr>
        <p:spPr>
          <a:xfrm>
            <a:off x="1380507" y="911119"/>
            <a:ext cx="9155875" cy="584775"/>
          </a:xfrm>
          <a:prstGeom prst="rect">
            <a:avLst/>
          </a:prstGeom>
          <a:noFill/>
        </p:spPr>
        <p:txBody>
          <a:bodyPr wrap="square" rtlCol="0">
            <a:spAutoFit/>
          </a:bodyPr>
          <a:lstStyle/>
          <a:p>
            <a:pPr algn="ctr"/>
            <a:r>
              <a:rPr lang="en-US" sz="3200" dirty="0"/>
              <a:t>This presentation is available on…</a:t>
            </a:r>
          </a:p>
        </p:txBody>
      </p:sp>
      <p:sp>
        <p:nvSpPr>
          <p:cNvPr id="7" name="TextBox 6">
            <a:extLst>
              <a:ext uri="{FF2B5EF4-FFF2-40B4-BE49-F238E27FC236}">
                <a16:creationId xmlns:a16="http://schemas.microsoft.com/office/drawing/2014/main" id="{130A31F6-73E1-4CDE-8CE6-30BC6F5C7F88}"/>
              </a:ext>
            </a:extLst>
          </p:cNvPr>
          <p:cNvSpPr txBox="1"/>
          <p:nvPr/>
        </p:nvSpPr>
        <p:spPr>
          <a:xfrm>
            <a:off x="4238996" y="5421925"/>
            <a:ext cx="3438896" cy="646331"/>
          </a:xfrm>
          <a:prstGeom prst="rect">
            <a:avLst/>
          </a:prstGeom>
          <a:noFill/>
        </p:spPr>
        <p:txBody>
          <a:bodyPr wrap="square" rtlCol="0">
            <a:spAutoFit/>
          </a:bodyPr>
          <a:lstStyle/>
          <a:p>
            <a:pPr algn="ctr"/>
            <a:r>
              <a:rPr lang="en-US" sz="3600" dirty="0"/>
              <a:t>Article 8.040407</a:t>
            </a:r>
          </a:p>
        </p:txBody>
      </p:sp>
      <p:sp>
        <p:nvSpPr>
          <p:cNvPr id="5" name="Slide Number Placeholder 4">
            <a:extLst>
              <a:ext uri="{FF2B5EF4-FFF2-40B4-BE49-F238E27FC236}">
                <a16:creationId xmlns:a16="http://schemas.microsoft.com/office/drawing/2014/main" id="{1DFFAAD2-76EF-4F53-9558-01DB45853BA4}"/>
              </a:ext>
            </a:extLst>
          </p:cNvPr>
          <p:cNvSpPr>
            <a:spLocks noGrp="1"/>
          </p:cNvSpPr>
          <p:nvPr>
            <p:ph type="sldNum" sz="quarter" idx="12"/>
          </p:nvPr>
        </p:nvSpPr>
        <p:spPr/>
        <p:txBody>
          <a:bodyPr/>
          <a:lstStyle/>
          <a:p>
            <a:fld id="{08DF28D3-48BD-4648-9818-9E78F593EEE9}" type="slidenum">
              <a:rPr lang="en-US" smtClean="0"/>
              <a:t>32</a:t>
            </a:fld>
            <a:endParaRPr lang="en-US" dirty="0"/>
          </a:p>
        </p:txBody>
      </p:sp>
    </p:spTree>
    <p:extLst>
      <p:ext uri="{BB962C8B-B14F-4D97-AF65-F5344CB8AC3E}">
        <p14:creationId xmlns:p14="http://schemas.microsoft.com/office/powerpoint/2010/main" val="3508051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28E6-B0DE-4DCF-A542-25D6EAC0DDCF}"/>
              </a:ext>
            </a:extLst>
          </p:cNvPr>
          <p:cNvSpPr>
            <a:spLocks noGrp="1"/>
          </p:cNvSpPr>
          <p:nvPr>
            <p:ph type="title"/>
          </p:nvPr>
        </p:nvSpPr>
        <p:spPr>
          <a:xfrm>
            <a:off x="3517900" y="362477"/>
            <a:ext cx="7835899" cy="576119"/>
          </a:xfrm>
        </p:spPr>
        <p:txBody>
          <a:bodyPr>
            <a:noAutofit/>
          </a:bodyPr>
          <a:lstStyle/>
          <a:p>
            <a:r>
              <a:rPr lang="en-US" sz="3200" dirty="0"/>
              <a:t>CxO-Atlas Website Article Organization</a:t>
            </a:r>
          </a:p>
        </p:txBody>
      </p:sp>
      <p:sp>
        <p:nvSpPr>
          <p:cNvPr id="14" name="TextBox 13">
            <a:extLst>
              <a:ext uri="{FF2B5EF4-FFF2-40B4-BE49-F238E27FC236}">
                <a16:creationId xmlns:a16="http://schemas.microsoft.com/office/drawing/2014/main" id="{CB43B8F5-AAFA-4F20-847D-E4B88ED99744}"/>
              </a:ext>
            </a:extLst>
          </p:cNvPr>
          <p:cNvSpPr txBox="1"/>
          <p:nvPr/>
        </p:nvSpPr>
        <p:spPr>
          <a:xfrm>
            <a:off x="1111788" y="1095577"/>
            <a:ext cx="4618181" cy="369332"/>
          </a:xfrm>
          <a:prstGeom prst="rect">
            <a:avLst/>
          </a:prstGeom>
          <a:solidFill>
            <a:schemeClr val="bg1"/>
          </a:solidFill>
          <a:ln>
            <a:solidFill>
              <a:schemeClr val="tx1"/>
            </a:solidFill>
          </a:ln>
        </p:spPr>
        <p:txBody>
          <a:bodyPr wrap="square" rtlCol="0">
            <a:spAutoFit/>
          </a:bodyPr>
          <a:lstStyle/>
          <a:p>
            <a:pPr algn="ctr"/>
            <a:r>
              <a:rPr lang="en-US" dirty="0"/>
              <a:t>Title -&gt; Quick Summary -&gt; Abstract -&gt; Article</a:t>
            </a:r>
          </a:p>
        </p:txBody>
      </p:sp>
      <p:sp>
        <p:nvSpPr>
          <p:cNvPr id="6" name="TextBox 5">
            <a:extLst>
              <a:ext uri="{FF2B5EF4-FFF2-40B4-BE49-F238E27FC236}">
                <a16:creationId xmlns:a16="http://schemas.microsoft.com/office/drawing/2014/main" id="{AF021CB1-E438-48BF-A342-BACE31C35D67}"/>
              </a:ext>
            </a:extLst>
          </p:cNvPr>
          <p:cNvSpPr txBox="1"/>
          <p:nvPr/>
        </p:nvSpPr>
        <p:spPr>
          <a:xfrm>
            <a:off x="1131244" y="1615304"/>
            <a:ext cx="3492398" cy="3593291"/>
          </a:xfrm>
          <a:prstGeom prst="rect">
            <a:avLst/>
          </a:prstGeom>
          <a:solidFill>
            <a:schemeClr val="tx1"/>
          </a:solidFill>
          <a:ln>
            <a:solidFill>
              <a:schemeClr val="tx1"/>
            </a:solidFill>
          </a:ln>
        </p:spPr>
        <p:txBody>
          <a:bodyPr wrap="square" rtlCol="0">
            <a:spAutoFit/>
          </a:bodyPr>
          <a:lstStyle/>
          <a:p>
            <a:pPr algn="ctr">
              <a:spcAft>
                <a:spcPts val="900"/>
              </a:spcAft>
            </a:pPr>
            <a:r>
              <a:rPr lang="en-US" sz="1600" b="1" u="sng" dirty="0">
                <a:solidFill>
                  <a:schemeClr val="bg1"/>
                </a:solidFill>
              </a:rPr>
              <a:t>STAGE</a:t>
            </a:r>
          </a:p>
          <a:p>
            <a:pPr marL="285750" indent="-285750">
              <a:spcAft>
                <a:spcPts val="900"/>
              </a:spcAft>
              <a:buFont typeface="Arial" panose="020B0604020202020204" pitchFamily="34" charset="0"/>
              <a:buChar char="•"/>
            </a:pPr>
            <a:r>
              <a:rPr lang="en-US" sz="1600" dirty="0">
                <a:solidFill>
                  <a:schemeClr val="bg1"/>
                </a:solidFill>
              </a:rPr>
              <a:t>Thinking about starting a business</a:t>
            </a:r>
          </a:p>
          <a:p>
            <a:pPr marL="285750" indent="-285750">
              <a:spcAft>
                <a:spcPts val="900"/>
              </a:spcAft>
              <a:buFont typeface="Arial" panose="020B0604020202020204" pitchFamily="34" charset="0"/>
              <a:buChar char="•"/>
            </a:pPr>
            <a:r>
              <a:rPr lang="en-US" sz="1600" dirty="0">
                <a:solidFill>
                  <a:schemeClr val="bg1"/>
                </a:solidFill>
              </a:rPr>
              <a:t>Committed to starting a business</a:t>
            </a:r>
          </a:p>
          <a:p>
            <a:pPr marL="285750" indent="-285750">
              <a:spcAft>
                <a:spcPts val="900"/>
              </a:spcAft>
              <a:buFont typeface="Arial" panose="020B0604020202020204" pitchFamily="34" charset="0"/>
              <a:buChar char="•"/>
            </a:pPr>
            <a:r>
              <a:rPr lang="en-US" sz="1600" dirty="0">
                <a:solidFill>
                  <a:schemeClr val="bg1"/>
                </a:solidFill>
              </a:rPr>
              <a:t>Working full time in a new business</a:t>
            </a:r>
          </a:p>
          <a:p>
            <a:pPr marL="285750" indent="-285750">
              <a:spcAft>
                <a:spcPts val="900"/>
              </a:spcAft>
              <a:buFont typeface="Arial" panose="020B0604020202020204" pitchFamily="34" charset="0"/>
              <a:buChar char="•"/>
            </a:pPr>
            <a:r>
              <a:rPr lang="en-US" sz="1600" dirty="0">
                <a:solidFill>
                  <a:schemeClr val="bg1"/>
                </a:solidFill>
              </a:rPr>
              <a:t>Has a demo product or service</a:t>
            </a:r>
          </a:p>
          <a:p>
            <a:pPr marL="285750" indent="-285750">
              <a:spcAft>
                <a:spcPts val="900"/>
              </a:spcAft>
              <a:buFont typeface="Arial" panose="020B0604020202020204" pitchFamily="34" charset="0"/>
              <a:buChar char="•"/>
            </a:pPr>
            <a:r>
              <a:rPr lang="en-US" sz="1600" dirty="0">
                <a:solidFill>
                  <a:schemeClr val="bg1"/>
                </a:solidFill>
              </a:rPr>
              <a:t>Needs to raise money</a:t>
            </a:r>
          </a:p>
          <a:p>
            <a:pPr marL="285750" indent="-285750">
              <a:spcAft>
                <a:spcPts val="900"/>
              </a:spcAft>
              <a:buFont typeface="Arial" panose="020B0604020202020204" pitchFamily="34" charset="0"/>
              <a:buChar char="•"/>
            </a:pPr>
            <a:r>
              <a:rPr lang="en-US" sz="1600" dirty="0">
                <a:solidFill>
                  <a:schemeClr val="bg1"/>
                </a:solidFill>
              </a:rPr>
              <a:t>Has some customers</a:t>
            </a:r>
          </a:p>
          <a:p>
            <a:pPr marL="285750" indent="-285750">
              <a:spcAft>
                <a:spcPts val="900"/>
              </a:spcAft>
              <a:buFont typeface="Arial" panose="020B0604020202020204" pitchFamily="34" charset="0"/>
              <a:buChar char="•"/>
            </a:pPr>
            <a:r>
              <a:rPr lang="en-US" sz="1600" dirty="0">
                <a:solidFill>
                  <a:schemeClr val="bg1"/>
                </a:solidFill>
              </a:rPr>
              <a:t>Ready to expand</a:t>
            </a:r>
          </a:p>
          <a:p>
            <a:pPr marL="285750" indent="-285750">
              <a:spcAft>
                <a:spcPts val="900"/>
              </a:spcAft>
              <a:buFont typeface="Arial" panose="020B0604020202020204" pitchFamily="34" charset="0"/>
              <a:buChar char="•"/>
            </a:pPr>
            <a:r>
              <a:rPr lang="en-US" sz="1600" dirty="0">
                <a:solidFill>
                  <a:schemeClr val="bg1"/>
                </a:solidFill>
              </a:rPr>
              <a:t>Having operational issues</a:t>
            </a:r>
          </a:p>
          <a:p>
            <a:pPr marL="285750" indent="-285750">
              <a:spcAft>
                <a:spcPts val="900"/>
              </a:spcAft>
              <a:buFont typeface="Arial" panose="020B0604020202020204" pitchFamily="34" charset="0"/>
              <a:buChar char="•"/>
            </a:pPr>
            <a:r>
              <a:rPr lang="en-US" sz="1600" dirty="0">
                <a:solidFill>
                  <a:schemeClr val="bg1"/>
                </a:solidFill>
              </a:rPr>
              <a:t>Pursuing revenue</a:t>
            </a:r>
          </a:p>
        </p:txBody>
      </p:sp>
      <p:sp>
        <p:nvSpPr>
          <p:cNvPr id="7" name="TextBox 6">
            <a:extLst>
              <a:ext uri="{FF2B5EF4-FFF2-40B4-BE49-F238E27FC236}">
                <a16:creationId xmlns:a16="http://schemas.microsoft.com/office/drawing/2014/main" id="{FF2F0744-2B25-4A9F-B910-8AE9EC48AFFB}"/>
              </a:ext>
            </a:extLst>
          </p:cNvPr>
          <p:cNvSpPr txBox="1"/>
          <p:nvPr/>
        </p:nvSpPr>
        <p:spPr>
          <a:xfrm>
            <a:off x="7780764" y="1602654"/>
            <a:ext cx="3493008" cy="3593291"/>
          </a:xfrm>
          <a:prstGeom prst="rect">
            <a:avLst/>
          </a:prstGeom>
          <a:solidFill>
            <a:schemeClr val="tx1"/>
          </a:solidFill>
          <a:ln>
            <a:solidFill>
              <a:schemeClr val="tx1"/>
            </a:solidFill>
          </a:ln>
        </p:spPr>
        <p:txBody>
          <a:bodyPr wrap="square" rtlCol="0">
            <a:spAutoFit/>
          </a:bodyPr>
          <a:lstStyle/>
          <a:p>
            <a:pPr algn="ctr">
              <a:spcAft>
                <a:spcPts val="900"/>
              </a:spcAft>
            </a:pPr>
            <a:r>
              <a:rPr lang="en-US" sz="1600" b="1" u="sng" dirty="0">
                <a:solidFill>
                  <a:schemeClr val="bg1"/>
                </a:solidFill>
              </a:rPr>
              <a:t>ACTIVITY (Volume)</a:t>
            </a:r>
          </a:p>
          <a:p>
            <a:pPr marL="457200" indent="-457200">
              <a:spcAft>
                <a:spcPts val="900"/>
              </a:spcAft>
              <a:buFont typeface="+mj-lt"/>
              <a:buAutoNum type="arabicPeriod"/>
            </a:pPr>
            <a:r>
              <a:rPr lang="en-US" sz="1600" dirty="0">
                <a:solidFill>
                  <a:schemeClr val="bg1"/>
                </a:solidFill>
              </a:rPr>
              <a:t>Introduction and Overview</a:t>
            </a:r>
          </a:p>
          <a:p>
            <a:pPr marL="457200" indent="-457200">
              <a:spcAft>
                <a:spcPts val="900"/>
              </a:spcAft>
              <a:buFont typeface="+mj-lt"/>
              <a:buAutoNum type="arabicPeriod"/>
            </a:pPr>
            <a:r>
              <a:rPr lang="en-US" sz="1600" dirty="0">
                <a:solidFill>
                  <a:schemeClr val="bg1"/>
                </a:solidFill>
              </a:rPr>
              <a:t>Seven Principles</a:t>
            </a:r>
          </a:p>
          <a:p>
            <a:pPr marL="457200" indent="-457200">
              <a:spcAft>
                <a:spcPts val="900"/>
              </a:spcAft>
              <a:buFont typeface="+mj-lt"/>
              <a:buAutoNum type="arabicPeriod"/>
            </a:pPr>
            <a:r>
              <a:rPr lang="en-US" sz="1600" dirty="0">
                <a:solidFill>
                  <a:schemeClr val="bg1"/>
                </a:solidFill>
              </a:rPr>
              <a:t>Starting a Company</a:t>
            </a:r>
          </a:p>
          <a:p>
            <a:pPr marL="457200" indent="-457200">
              <a:spcAft>
                <a:spcPts val="900"/>
              </a:spcAft>
              <a:buFont typeface="+mj-lt"/>
              <a:buAutoNum type="arabicPeriod"/>
            </a:pPr>
            <a:r>
              <a:rPr lang="en-US" sz="1600" dirty="0">
                <a:solidFill>
                  <a:schemeClr val="bg1"/>
                </a:solidFill>
              </a:rPr>
              <a:t>Managing a Company</a:t>
            </a:r>
          </a:p>
          <a:p>
            <a:pPr marL="457200" indent="-457200">
              <a:spcAft>
                <a:spcPts val="900"/>
              </a:spcAft>
              <a:buFont typeface="+mj-lt"/>
              <a:buAutoNum type="arabicPeriod"/>
            </a:pPr>
            <a:r>
              <a:rPr lang="en-US" sz="1600" dirty="0">
                <a:solidFill>
                  <a:schemeClr val="bg1"/>
                </a:solidFill>
              </a:rPr>
              <a:t>The Top Line</a:t>
            </a:r>
          </a:p>
          <a:p>
            <a:pPr marL="457200" indent="-457200">
              <a:spcAft>
                <a:spcPts val="900"/>
              </a:spcAft>
              <a:buFont typeface="+mj-lt"/>
              <a:buAutoNum type="arabicPeriod"/>
            </a:pPr>
            <a:r>
              <a:rPr lang="en-US" sz="1600" dirty="0">
                <a:solidFill>
                  <a:schemeClr val="bg1"/>
                </a:solidFill>
              </a:rPr>
              <a:t>Support and Development</a:t>
            </a:r>
          </a:p>
          <a:p>
            <a:pPr marL="457200" indent="-457200">
              <a:spcAft>
                <a:spcPts val="900"/>
              </a:spcAft>
              <a:buFont typeface="+mj-lt"/>
              <a:buAutoNum type="arabicPeriod"/>
            </a:pPr>
            <a:r>
              <a:rPr lang="en-US" sz="1600" dirty="0">
                <a:solidFill>
                  <a:schemeClr val="bg1"/>
                </a:solidFill>
              </a:rPr>
              <a:t>Governance</a:t>
            </a:r>
          </a:p>
          <a:p>
            <a:pPr marL="457200" indent="-457200">
              <a:spcAft>
                <a:spcPts val="900"/>
              </a:spcAft>
              <a:buFont typeface="+mj-lt"/>
              <a:buAutoNum type="arabicPeriod"/>
            </a:pPr>
            <a:r>
              <a:rPr lang="en-US" sz="1600" dirty="0">
                <a:solidFill>
                  <a:schemeClr val="bg1"/>
                </a:solidFill>
              </a:rPr>
              <a:t>Tools and Presentations</a:t>
            </a:r>
          </a:p>
          <a:p>
            <a:pPr marL="457200" indent="-457200">
              <a:spcAft>
                <a:spcPts val="900"/>
              </a:spcAft>
              <a:buFont typeface="+mj-lt"/>
              <a:buAutoNum type="arabicPeriod"/>
            </a:pPr>
            <a:r>
              <a:rPr lang="en-US" sz="1600" dirty="0">
                <a:solidFill>
                  <a:schemeClr val="bg1"/>
                </a:solidFill>
              </a:rPr>
              <a:t>Everything Else</a:t>
            </a:r>
          </a:p>
        </p:txBody>
      </p:sp>
      <p:grpSp>
        <p:nvGrpSpPr>
          <p:cNvPr id="16" name="Group 15">
            <a:extLst>
              <a:ext uri="{FF2B5EF4-FFF2-40B4-BE49-F238E27FC236}">
                <a16:creationId xmlns:a16="http://schemas.microsoft.com/office/drawing/2014/main" id="{538D18B1-9B7F-4053-9870-CD037FAD0D76}"/>
              </a:ext>
            </a:extLst>
          </p:cNvPr>
          <p:cNvGrpSpPr/>
          <p:nvPr/>
        </p:nvGrpSpPr>
        <p:grpSpPr>
          <a:xfrm>
            <a:off x="4829956" y="1623993"/>
            <a:ext cx="2637158" cy="360661"/>
            <a:chOff x="4969164" y="1891842"/>
            <a:chExt cx="2664866" cy="358258"/>
          </a:xfrm>
        </p:grpSpPr>
        <p:sp>
          <p:nvSpPr>
            <p:cNvPr id="10" name="TextBox 9">
              <a:extLst>
                <a:ext uri="{FF2B5EF4-FFF2-40B4-BE49-F238E27FC236}">
                  <a16:creationId xmlns:a16="http://schemas.microsoft.com/office/drawing/2014/main" id="{8BB896F4-286E-4607-B16B-3C81718F4324}"/>
                </a:ext>
              </a:extLst>
            </p:cNvPr>
            <p:cNvSpPr txBox="1"/>
            <p:nvPr/>
          </p:nvSpPr>
          <p:spPr>
            <a:xfrm>
              <a:off x="4969164" y="1891842"/>
              <a:ext cx="2664866" cy="307777"/>
            </a:xfrm>
            <a:prstGeom prst="rect">
              <a:avLst/>
            </a:prstGeom>
            <a:solidFill>
              <a:schemeClr val="bg1"/>
            </a:solidFill>
            <a:ln>
              <a:solidFill>
                <a:schemeClr val="tx1"/>
              </a:solidFill>
            </a:ln>
          </p:spPr>
          <p:txBody>
            <a:bodyPr wrap="square" rtlCol="0">
              <a:spAutoFit/>
            </a:bodyPr>
            <a:lstStyle/>
            <a:p>
              <a:pPr algn="ctr"/>
              <a:r>
                <a:rPr lang="en-US" sz="1400" b="1" dirty="0"/>
                <a:t>Access by</a:t>
              </a:r>
            </a:p>
          </p:txBody>
        </p:sp>
        <p:sp>
          <p:nvSpPr>
            <p:cNvPr id="11" name="Arrow: Left 10">
              <a:extLst>
                <a:ext uri="{FF2B5EF4-FFF2-40B4-BE49-F238E27FC236}">
                  <a16:creationId xmlns:a16="http://schemas.microsoft.com/office/drawing/2014/main" id="{28452A09-D364-42D3-A0E3-2F3D839C9EAB}"/>
                </a:ext>
              </a:extLst>
            </p:cNvPr>
            <p:cNvSpPr/>
            <p:nvPr/>
          </p:nvSpPr>
          <p:spPr>
            <a:xfrm>
              <a:off x="5070764" y="1954536"/>
              <a:ext cx="675819" cy="2955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Arrow: Left 14">
              <a:extLst>
                <a:ext uri="{FF2B5EF4-FFF2-40B4-BE49-F238E27FC236}">
                  <a16:creationId xmlns:a16="http://schemas.microsoft.com/office/drawing/2014/main" id="{64A6E3C2-EE6A-44AB-9EA4-7FD431E81B03}"/>
                </a:ext>
              </a:extLst>
            </p:cNvPr>
            <p:cNvSpPr/>
            <p:nvPr/>
          </p:nvSpPr>
          <p:spPr>
            <a:xfrm flipH="1">
              <a:off x="6881694" y="1954536"/>
              <a:ext cx="675819" cy="2955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22" name="Group 21">
            <a:extLst>
              <a:ext uri="{FF2B5EF4-FFF2-40B4-BE49-F238E27FC236}">
                <a16:creationId xmlns:a16="http://schemas.microsoft.com/office/drawing/2014/main" id="{7A3EACC3-E0A6-46BE-9517-00A111D6C77E}"/>
              </a:ext>
            </a:extLst>
          </p:cNvPr>
          <p:cNvGrpSpPr/>
          <p:nvPr/>
        </p:nvGrpSpPr>
        <p:grpSpPr>
          <a:xfrm>
            <a:off x="4829956" y="2173318"/>
            <a:ext cx="2637158" cy="502109"/>
            <a:chOff x="4977348" y="2853976"/>
            <a:chExt cx="2637158" cy="498764"/>
          </a:xfrm>
        </p:grpSpPr>
        <p:sp>
          <p:nvSpPr>
            <p:cNvPr id="19" name="Rectangle 18">
              <a:extLst>
                <a:ext uri="{FF2B5EF4-FFF2-40B4-BE49-F238E27FC236}">
                  <a16:creationId xmlns:a16="http://schemas.microsoft.com/office/drawing/2014/main" id="{3C59AE9B-A80B-41FC-BC80-6843BEEE94E4}"/>
                </a:ext>
              </a:extLst>
            </p:cNvPr>
            <p:cNvSpPr/>
            <p:nvPr/>
          </p:nvSpPr>
          <p:spPr>
            <a:xfrm>
              <a:off x="4977348" y="2853976"/>
              <a:ext cx="2637158" cy="4987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20" name="Group 19">
              <a:extLst>
                <a:ext uri="{FF2B5EF4-FFF2-40B4-BE49-F238E27FC236}">
                  <a16:creationId xmlns:a16="http://schemas.microsoft.com/office/drawing/2014/main" id="{8A2AFA1E-875B-4BC6-B797-EB3165D0F614}"/>
                </a:ext>
              </a:extLst>
            </p:cNvPr>
            <p:cNvGrpSpPr/>
            <p:nvPr/>
          </p:nvGrpSpPr>
          <p:grpSpPr>
            <a:xfrm>
              <a:off x="5115888" y="2900157"/>
              <a:ext cx="2206325" cy="452583"/>
              <a:chOff x="5060472" y="2900157"/>
              <a:chExt cx="2206325" cy="452583"/>
            </a:xfrm>
          </p:grpSpPr>
          <p:sp>
            <p:nvSpPr>
              <p:cNvPr id="17" name="TextBox 16">
                <a:extLst>
                  <a:ext uri="{FF2B5EF4-FFF2-40B4-BE49-F238E27FC236}">
                    <a16:creationId xmlns:a16="http://schemas.microsoft.com/office/drawing/2014/main" id="{5777D559-9CBF-4D38-9E0C-5A7699BF2C00}"/>
                  </a:ext>
                </a:extLst>
              </p:cNvPr>
              <p:cNvSpPr txBox="1"/>
              <p:nvPr/>
            </p:nvSpPr>
            <p:spPr>
              <a:xfrm>
                <a:off x="5060472" y="2964873"/>
                <a:ext cx="2143892" cy="307777"/>
              </a:xfrm>
              <a:prstGeom prst="rect">
                <a:avLst/>
              </a:prstGeom>
              <a:noFill/>
            </p:spPr>
            <p:txBody>
              <a:bodyPr wrap="square" rtlCol="0">
                <a:spAutoFit/>
              </a:bodyPr>
              <a:lstStyle/>
              <a:p>
                <a:r>
                  <a:rPr lang="en-US" sz="1400" dirty="0"/>
                  <a:t>View Sequentially</a:t>
                </a:r>
              </a:p>
            </p:txBody>
          </p:sp>
          <p:sp>
            <p:nvSpPr>
              <p:cNvPr id="18" name="Arrow: Up-Down 17">
                <a:extLst>
                  <a:ext uri="{FF2B5EF4-FFF2-40B4-BE49-F238E27FC236}">
                    <a16:creationId xmlns:a16="http://schemas.microsoft.com/office/drawing/2014/main" id="{6DFB19D9-8E28-49EA-BE2B-466426E6E0C1}"/>
                  </a:ext>
                </a:extLst>
              </p:cNvPr>
              <p:cNvSpPr/>
              <p:nvPr/>
            </p:nvSpPr>
            <p:spPr>
              <a:xfrm>
                <a:off x="6952761" y="2900157"/>
                <a:ext cx="314036" cy="4525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sp>
        <p:nvSpPr>
          <p:cNvPr id="21" name="TextBox 20">
            <a:extLst>
              <a:ext uri="{FF2B5EF4-FFF2-40B4-BE49-F238E27FC236}">
                <a16:creationId xmlns:a16="http://schemas.microsoft.com/office/drawing/2014/main" id="{914EDC6A-659A-43A1-92BD-7EB04CE5BA1B}"/>
              </a:ext>
            </a:extLst>
          </p:cNvPr>
          <p:cNvSpPr txBox="1"/>
          <p:nvPr/>
        </p:nvSpPr>
        <p:spPr>
          <a:xfrm>
            <a:off x="5404482" y="2814181"/>
            <a:ext cx="1488106" cy="960507"/>
          </a:xfrm>
          <a:prstGeom prst="rect">
            <a:avLst/>
          </a:prstGeom>
          <a:solidFill>
            <a:schemeClr val="bg1"/>
          </a:solidFill>
          <a:ln>
            <a:solidFill>
              <a:schemeClr val="tx1"/>
            </a:solidFill>
          </a:ln>
        </p:spPr>
        <p:txBody>
          <a:bodyPr wrap="square" rtlCol="0">
            <a:spAutoFit/>
          </a:bodyPr>
          <a:lstStyle/>
          <a:p>
            <a:r>
              <a:rPr lang="en-US" sz="1400" dirty="0"/>
              <a:t>Search by:</a:t>
            </a:r>
          </a:p>
          <a:p>
            <a:pPr marL="285750" indent="-285750">
              <a:buFont typeface="Arial" panose="020B0604020202020204" pitchFamily="34" charset="0"/>
              <a:buChar char="•"/>
            </a:pPr>
            <a:r>
              <a:rPr lang="en-US" sz="1400" dirty="0"/>
              <a:t>Title</a:t>
            </a:r>
          </a:p>
          <a:p>
            <a:pPr marL="285750" indent="-285750">
              <a:buFont typeface="Arial" panose="020B0604020202020204" pitchFamily="34" charset="0"/>
              <a:buChar char="•"/>
            </a:pPr>
            <a:r>
              <a:rPr lang="en-US" sz="1400" dirty="0"/>
              <a:t>Number</a:t>
            </a:r>
          </a:p>
          <a:p>
            <a:pPr marL="285750" indent="-285750">
              <a:buFont typeface="Arial" panose="020B0604020202020204" pitchFamily="34" charset="0"/>
              <a:buChar char="•"/>
            </a:pPr>
            <a:r>
              <a:rPr lang="en-US" sz="1400" dirty="0"/>
              <a:t>Key Word</a:t>
            </a:r>
          </a:p>
        </p:txBody>
      </p:sp>
      <p:grpSp>
        <p:nvGrpSpPr>
          <p:cNvPr id="27" name="Group 26">
            <a:extLst>
              <a:ext uri="{FF2B5EF4-FFF2-40B4-BE49-F238E27FC236}">
                <a16:creationId xmlns:a16="http://schemas.microsoft.com/office/drawing/2014/main" id="{C7A4F244-05D5-45D8-90B0-15FF37D331C2}"/>
              </a:ext>
            </a:extLst>
          </p:cNvPr>
          <p:cNvGrpSpPr/>
          <p:nvPr/>
        </p:nvGrpSpPr>
        <p:grpSpPr>
          <a:xfrm>
            <a:off x="4838666" y="3956053"/>
            <a:ext cx="2619738" cy="1208380"/>
            <a:chOff x="4977348" y="4180655"/>
            <a:chExt cx="2619738" cy="1200329"/>
          </a:xfrm>
        </p:grpSpPr>
        <p:sp>
          <p:nvSpPr>
            <p:cNvPr id="24" name="TextBox 23">
              <a:extLst>
                <a:ext uri="{FF2B5EF4-FFF2-40B4-BE49-F238E27FC236}">
                  <a16:creationId xmlns:a16="http://schemas.microsoft.com/office/drawing/2014/main" id="{25BCFED2-9BB1-4EFC-B000-5B58C34B636C}"/>
                </a:ext>
              </a:extLst>
            </p:cNvPr>
            <p:cNvSpPr txBox="1"/>
            <p:nvPr/>
          </p:nvSpPr>
          <p:spPr>
            <a:xfrm>
              <a:off x="4977348" y="4180655"/>
              <a:ext cx="2619738" cy="1200329"/>
            </a:xfrm>
            <a:prstGeom prst="rect">
              <a:avLst/>
            </a:prstGeom>
            <a:solidFill>
              <a:schemeClr val="bg1"/>
            </a:solidFill>
            <a:ln>
              <a:solidFill>
                <a:schemeClr val="tx1"/>
              </a:solidFill>
            </a:ln>
          </p:spPr>
          <p:txBody>
            <a:bodyPr wrap="square" rtlCol="0">
              <a:spAutoFit/>
            </a:bodyPr>
            <a:lstStyle/>
            <a:p>
              <a:pPr algn="ctr">
                <a:spcAft>
                  <a:spcPts val="1800"/>
                </a:spcAft>
              </a:pPr>
              <a:r>
                <a:rPr lang="en-US" sz="1400" dirty="0"/>
                <a:t>Browse</a:t>
              </a:r>
            </a:p>
            <a:p>
              <a:pPr algn="ctr">
                <a:spcAft>
                  <a:spcPts val="1800"/>
                </a:spcAft>
              </a:pPr>
              <a:r>
                <a:rPr lang="en-US" sz="1400" dirty="0"/>
                <a:t>Read</a:t>
              </a:r>
            </a:p>
            <a:p>
              <a:pPr algn="ctr"/>
              <a:r>
                <a:rPr lang="en-US" sz="1400" dirty="0"/>
                <a:t>Download (PDF)</a:t>
              </a:r>
            </a:p>
          </p:txBody>
        </p:sp>
        <p:sp>
          <p:nvSpPr>
            <p:cNvPr id="25" name="Arrow: Down 24">
              <a:extLst>
                <a:ext uri="{FF2B5EF4-FFF2-40B4-BE49-F238E27FC236}">
                  <a16:creationId xmlns:a16="http://schemas.microsoft.com/office/drawing/2014/main" id="{3F90C104-C67E-4F7D-A2C7-E00931F70E9A}"/>
                </a:ext>
              </a:extLst>
            </p:cNvPr>
            <p:cNvSpPr/>
            <p:nvPr/>
          </p:nvSpPr>
          <p:spPr>
            <a:xfrm>
              <a:off x="6185617" y="4436020"/>
              <a:ext cx="186310" cy="219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8" name="TextBox 27">
            <a:extLst>
              <a:ext uri="{FF2B5EF4-FFF2-40B4-BE49-F238E27FC236}">
                <a16:creationId xmlns:a16="http://schemas.microsoft.com/office/drawing/2014/main" id="{10AFB4BD-1260-4730-B69A-60ACAE7B06D4}"/>
              </a:ext>
            </a:extLst>
          </p:cNvPr>
          <p:cNvSpPr txBox="1"/>
          <p:nvPr/>
        </p:nvSpPr>
        <p:spPr>
          <a:xfrm>
            <a:off x="6677997" y="1100072"/>
            <a:ext cx="4618181" cy="369332"/>
          </a:xfrm>
          <a:prstGeom prst="rect">
            <a:avLst/>
          </a:prstGeom>
          <a:solidFill>
            <a:schemeClr val="bg1"/>
          </a:solidFill>
          <a:ln>
            <a:solidFill>
              <a:schemeClr val="tx1"/>
            </a:solidFill>
          </a:ln>
        </p:spPr>
        <p:txBody>
          <a:bodyPr wrap="square" rtlCol="0">
            <a:spAutoFit/>
          </a:bodyPr>
          <a:lstStyle/>
          <a:p>
            <a:pPr algn="ctr"/>
            <a:r>
              <a:rPr lang="en-US" dirty="0"/>
              <a:t>~ 850 Words, 2 Pages, Read in 2 to 3 Minutes</a:t>
            </a:r>
          </a:p>
        </p:txBody>
      </p:sp>
      <p:sp>
        <p:nvSpPr>
          <p:cNvPr id="30" name="TextBox 29">
            <a:extLst>
              <a:ext uri="{FF2B5EF4-FFF2-40B4-BE49-F238E27FC236}">
                <a16:creationId xmlns:a16="http://schemas.microsoft.com/office/drawing/2014/main" id="{D0FF195D-41AC-4FE2-A5BE-2912367ADFE7}"/>
              </a:ext>
            </a:extLst>
          </p:cNvPr>
          <p:cNvSpPr txBox="1"/>
          <p:nvPr/>
        </p:nvSpPr>
        <p:spPr>
          <a:xfrm>
            <a:off x="2102796" y="6140172"/>
            <a:ext cx="7986408" cy="369332"/>
          </a:xfrm>
          <a:prstGeom prst="rect">
            <a:avLst/>
          </a:prstGeom>
          <a:solidFill>
            <a:schemeClr val="tx1"/>
          </a:solidFill>
          <a:ln>
            <a:solidFill>
              <a:schemeClr val="tx1"/>
            </a:solidFill>
          </a:ln>
        </p:spPr>
        <p:txBody>
          <a:bodyPr wrap="square" rtlCol="0">
            <a:spAutoFit/>
          </a:bodyPr>
          <a:lstStyle/>
          <a:p>
            <a:pPr algn="ctr"/>
            <a:r>
              <a:rPr lang="en-US" dirty="0">
                <a:solidFill>
                  <a:schemeClr val="bg1"/>
                </a:solidFill>
              </a:rPr>
              <a:t>689 Articles, 9 Volumes, 43 Chapters, 2,300 Pages, 872,065 Words </a:t>
            </a:r>
            <a:r>
              <a:rPr lang="en-US" sz="1600" dirty="0">
                <a:solidFill>
                  <a:schemeClr val="bg1"/>
                </a:solidFill>
              </a:rPr>
              <a:t>as of 01/15/2025</a:t>
            </a:r>
            <a:endParaRPr lang="en-US" dirty="0">
              <a:solidFill>
                <a:schemeClr val="bg1"/>
              </a:solidFill>
            </a:endParaRPr>
          </a:p>
        </p:txBody>
      </p:sp>
      <p:sp>
        <p:nvSpPr>
          <p:cNvPr id="3" name="Slide Number Placeholder 2">
            <a:extLst>
              <a:ext uri="{FF2B5EF4-FFF2-40B4-BE49-F238E27FC236}">
                <a16:creationId xmlns:a16="http://schemas.microsoft.com/office/drawing/2014/main" id="{79FF286C-D89B-4950-BC7E-DCD313086D83}"/>
              </a:ext>
            </a:extLst>
          </p:cNvPr>
          <p:cNvSpPr>
            <a:spLocks noGrp="1"/>
          </p:cNvSpPr>
          <p:nvPr>
            <p:ph type="sldNum" sz="quarter" idx="12"/>
          </p:nvPr>
        </p:nvSpPr>
        <p:spPr/>
        <p:txBody>
          <a:bodyPr/>
          <a:lstStyle/>
          <a:p>
            <a:fld id="{08DF28D3-48BD-4648-9818-9E78F593EEE9}" type="slidenum">
              <a:rPr lang="en-US" smtClean="0"/>
              <a:t>33</a:t>
            </a:fld>
            <a:endParaRPr lang="en-US" dirty="0"/>
          </a:p>
        </p:txBody>
      </p:sp>
      <p:sp>
        <p:nvSpPr>
          <p:cNvPr id="4" name="Arrow: Down 3">
            <a:extLst>
              <a:ext uri="{FF2B5EF4-FFF2-40B4-BE49-F238E27FC236}">
                <a16:creationId xmlns:a16="http://schemas.microsoft.com/office/drawing/2014/main" id="{AE51644F-1253-6508-74A2-5E6970E1C047}"/>
              </a:ext>
            </a:extLst>
          </p:cNvPr>
          <p:cNvSpPr/>
          <p:nvPr/>
        </p:nvSpPr>
        <p:spPr>
          <a:xfrm>
            <a:off x="6032282" y="4664468"/>
            <a:ext cx="186310" cy="221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TextBox 4">
            <a:extLst>
              <a:ext uri="{FF2B5EF4-FFF2-40B4-BE49-F238E27FC236}">
                <a16:creationId xmlns:a16="http://schemas.microsoft.com/office/drawing/2014/main" id="{669AE1BD-761A-0404-D54F-30CCFA1D7D91}"/>
              </a:ext>
            </a:extLst>
          </p:cNvPr>
          <p:cNvSpPr txBox="1"/>
          <p:nvPr/>
        </p:nvSpPr>
        <p:spPr>
          <a:xfrm>
            <a:off x="1689072" y="5345798"/>
            <a:ext cx="4618181" cy="646331"/>
          </a:xfrm>
          <a:prstGeom prst="rect">
            <a:avLst/>
          </a:prstGeom>
          <a:noFill/>
          <a:ln>
            <a:solidFill>
              <a:schemeClr val="tx1"/>
            </a:solidFill>
          </a:ln>
        </p:spPr>
        <p:txBody>
          <a:bodyPr wrap="square" rtlCol="0">
            <a:spAutoFit/>
          </a:bodyPr>
          <a:lstStyle/>
          <a:p>
            <a:pPr algn="ctr"/>
            <a:r>
              <a:rPr lang="en-US" dirty="0"/>
              <a:t>Anyone can browse and view Article Abstracts.</a:t>
            </a:r>
          </a:p>
          <a:p>
            <a:pPr algn="ctr"/>
            <a:r>
              <a:rPr lang="en-US" dirty="0"/>
              <a:t>Members can view and download all content.</a:t>
            </a:r>
          </a:p>
        </p:txBody>
      </p:sp>
      <p:sp>
        <p:nvSpPr>
          <p:cNvPr id="13" name="TextBox 12">
            <a:extLst>
              <a:ext uri="{FF2B5EF4-FFF2-40B4-BE49-F238E27FC236}">
                <a16:creationId xmlns:a16="http://schemas.microsoft.com/office/drawing/2014/main" id="{8E353D5C-2DF9-C534-4C17-3396AA1AEFA2}"/>
              </a:ext>
            </a:extLst>
          </p:cNvPr>
          <p:cNvSpPr txBox="1"/>
          <p:nvPr/>
        </p:nvSpPr>
        <p:spPr>
          <a:xfrm>
            <a:off x="6602936" y="5336449"/>
            <a:ext cx="3899992" cy="646331"/>
          </a:xfrm>
          <a:prstGeom prst="rect">
            <a:avLst/>
          </a:prstGeom>
          <a:noFill/>
          <a:ln>
            <a:solidFill>
              <a:schemeClr val="tx1"/>
            </a:solidFill>
          </a:ln>
        </p:spPr>
        <p:txBody>
          <a:bodyPr wrap="square" rtlCol="0">
            <a:spAutoFit/>
          </a:bodyPr>
          <a:lstStyle/>
          <a:p>
            <a:pPr algn="ctr"/>
            <a:r>
              <a:rPr lang="en-US" dirty="0"/>
              <a:t>Members can interact with private AI chatbot based on site’s content.</a:t>
            </a:r>
          </a:p>
        </p:txBody>
      </p:sp>
    </p:spTree>
    <p:extLst>
      <p:ext uri="{BB962C8B-B14F-4D97-AF65-F5344CB8AC3E}">
        <p14:creationId xmlns:p14="http://schemas.microsoft.com/office/powerpoint/2010/main" val="18626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3365500" y="402714"/>
            <a:ext cx="8420100"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What to do…3 Choices</a:t>
            </a:r>
            <a:endParaRPr sz="4000" dirty="0"/>
          </a:p>
        </p:txBody>
      </p:sp>
      <p:sp>
        <p:nvSpPr>
          <p:cNvPr id="2" name="Slide Number Placeholder 1">
            <a:extLst>
              <a:ext uri="{FF2B5EF4-FFF2-40B4-BE49-F238E27FC236}">
                <a16:creationId xmlns:a16="http://schemas.microsoft.com/office/drawing/2014/main" id="{510392C1-E31B-4AC4-BF69-5F6278090FC8}"/>
              </a:ext>
            </a:extLst>
          </p:cNvPr>
          <p:cNvSpPr>
            <a:spLocks noGrp="1"/>
          </p:cNvSpPr>
          <p:nvPr>
            <p:ph type="sldNum" sz="quarter" idx="12"/>
          </p:nvPr>
        </p:nvSpPr>
        <p:spPr/>
        <p:txBody>
          <a:bodyPr/>
          <a:lstStyle/>
          <a:p>
            <a:fld id="{08DF28D3-48BD-4648-9818-9E78F593EEE9}" type="slidenum">
              <a:rPr lang="en-US" smtClean="0"/>
              <a:t>4</a:t>
            </a:fld>
            <a:endParaRPr lang="en-US" dirty="0"/>
          </a:p>
        </p:txBody>
      </p:sp>
      <p:grpSp>
        <p:nvGrpSpPr>
          <p:cNvPr id="13" name="Group 12">
            <a:extLst>
              <a:ext uri="{FF2B5EF4-FFF2-40B4-BE49-F238E27FC236}">
                <a16:creationId xmlns:a16="http://schemas.microsoft.com/office/drawing/2014/main" id="{A67A3183-44AD-E311-9164-4B132D085B09}"/>
              </a:ext>
            </a:extLst>
          </p:cNvPr>
          <p:cNvGrpSpPr/>
          <p:nvPr/>
        </p:nvGrpSpPr>
        <p:grpSpPr>
          <a:xfrm>
            <a:off x="4304580" y="1595194"/>
            <a:ext cx="3010619" cy="3131374"/>
            <a:chOff x="4304580" y="1595194"/>
            <a:chExt cx="3010619" cy="3131374"/>
          </a:xfrm>
        </p:grpSpPr>
        <p:sp>
          <p:nvSpPr>
            <p:cNvPr id="5" name="TextBox 4">
              <a:extLst>
                <a:ext uri="{FF2B5EF4-FFF2-40B4-BE49-F238E27FC236}">
                  <a16:creationId xmlns:a16="http://schemas.microsoft.com/office/drawing/2014/main" id="{03B8806C-4FC6-73E1-7BFA-054F70A6CDFD}"/>
                </a:ext>
              </a:extLst>
            </p:cNvPr>
            <p:cNvSpPr txBox="1"/>
            <p:nvPr/>
          </p:nvSpPr>
          <p:spPr>
            <a:xfrm>
              <a:off x="4847445" y="1595194"/>
              <a:ext cx="1924889" cy="584775"/>
            </a:xfrm>
            <a:prstGeom prst="rect">
              <a:avLst/>
            </a:prstGeom>
            <a:noFill/>
          </p:spPr>
          <p:txBody>
            <a:bodyPr wrap="square" rtlCol="0">
              <a:spAutoFit/>
            </a:bodyPr>
            <a:lstStyle/>
            <a:p>
              <a:pPr algn="ctr"/>
              <a:r>
                <a:rPr lang="en-US" sz="3200" i="1" dirty="0"/>
                <a:t>React</a:t>
              </a:r>
            </a:p>
          </p:txBody>
        </p:sp>
        <p:sp>
          <p:nvSpPr>
            <p:cNvPr id="4" name="TextBox 3">
              <a:extLst>
                <a:ext uri="{FF2B5EF4-FFF2-40B4-BE49-F238E27FC236}">
                  <a16:creationId xmlns:a16="http://schemas.microsoft.com/office/drawing/2014/main" id="{0F956457-E6A7-BD22-1325-9504E05A80D2}"/>
                </a:ext>
              </a:extLst>
            </p:cNvPr>
            <p:cNvSpPr txBox="1"/>
            <p:nvPr/>
          </p:nvSpPr>
          <p:spPr>
            <a:xfrm>
              <a:off x="4304580" y="2851775"/>
              <a:ext cx="3010619" cy="461665"/>
            </a:xfrm>
            <a:prstGeom prst="rect">
              <a:avLst/>
            </a:prstGeom>
            <a:noFill/>
          </p:spPr>
          <p:txBody>
            <a:bodyPr wrap="square" rtlCol="0">
              <a:spAutoFit/>
            </a:bodyPr>
            <a:lstStyle/>
            <a:p>
              <a:r>
                <a:rPr lang="en-US" sz="2400" dirty="0"/>
                <a:t>What is it doing to us?</a:t>
              </a:r>
            </a:p>
          </p:txBody>
        </p:sp>
        <p:sp>
          <p:nvSpPr>
            <p:cNvPr id="7" name="TextBox 6">
              <a:extLst>
                <a:ext uri="{FF2B5EF4-FFF2-40B4-BE49-F238E27FC236}">
                  <a16:creationId xmlns:a16="http://schemas.microsoft.com/office/drawing/2014/main" id="{DCCADC7A-19F3-CD60-3E1F-67F810B8C031}"/>
                </a:ext>
              </a:extLst>
            </p:cNvPr>
            <p:cNvSpPr txBox="1"/>
            <p:nvPr/>
          </p:nvSpPr>
          <p:spPr>
            <a:xfrm>
              <a:off x="4408206" y="3895571"/>
              <a:ext cx="2803366" cy="830997"/>
            </a:xfrm>
            <a:prstGeom prst="rect">
              <a:avLst/>
            </a:prstGeom>
            <a:noFill/>
          </p:spPr>
          <p:txBody>
            <a:bodyPr wrap="square" rtlCol="0">
              <a:spAutoFit/>
            </a:bodyPr>
            <a:lstStyle/>
            <a:p>
              <a:pPr algn="ctr"/>
              <a:r>
                <a:rPr lang="en-US" sz="2400" dirty="0"/>
                <a:t>Knee Jerk – the new corporate dance.</a:t>
              </a:r>
            </a:p>
          </p:txBody>
        </p:sp>
      </p:grpSp>
      <p:grpSp>
        <p:nvGrpSpPr>
          <p:cNvPr id="14" name="Group 13">
            <a:extLst>
              <a:ext uri="{FF2B5EF4-FFF2-40B4-BE49-F238E27FC236}">
                <a16:creationId xmlns:a16="http://schemas.microsoft.com/office/drawing/2014/main" id="{8B3E2F94-8158-244E-4A12-014F74D1D54C}"/>
              </a:ext>
            </a:extLst>
          </p:cNvPr>
          <p:cNvGrpSpPr/>
          <p:nvPr/>
        </p:nvGrpSpPr>
        <p:grpSpPr>
          <a:xfrm>
            <a:off x="8026283" y="1595194"/>
            <a:ext cx="3541740" cy="4608701"/>
            <a:chOff x="8026283" y="1595194"/>
            <a:chExt cx="3541740" cy="4608701"/>
          </a:xfrm>
        </p:grpSpPr>
        <p:sp>
          <p:nvSpPr>
            <p:cNvPr id="3" name="TextBox 2">
              <a:extLst>
                <a:ext uri="{FF2B5EF4-FFF2-40B4-BE49-F238E27FC236}">
                  <a16:creationId xmlns:a16="http://schemas.microsoft.com/office/drawing/2014/main" id="{70A1FEDD-E999-FFF5-DA54-8873038B13A6}"/>
                </a:ext>
              </a:extLst>
            </p:cNvPr>
            <p:cNvSpPr txBox="1"/>
            <p:nvPr/>
          </p:nvSpPr>
          <p:spPr>
            <a:xfrm>
              <a:off x="8609403" y="1595194"/>
              <a:ext cx="1924889" cy="584775"/>
            </a:xfrm>
            <a:prstGeom prst="rect">
              <a:avLst/>
            </a:prstGeom>
            <a:noFill/>
          </p:spPr>
          <p:txBody>
            <a:bodyPr wrap="square" rtlCol="0">
              <a:spAutoFit/>
            </a:bodyPr>
            <a:lstStyle/>
            <a:p>
              <a:pPr algn="ctr"/>
              <a:r>
                <a:rPr lang="en-US" sz="3200" i="1" dirty="0"/>
                <a:t>Respond</a:t>
              </a:r>
            </a:p>
          </p:txBody>
        </p:sp>
        <p:sp>
          <p:nvSpPr>
            <p:cNvPr id="8" name="TextBox 7">
              <a:extLst>
                <a:ext uri="{FF2B5EF4-FFF2-40B4-BE49-F238E27FC236}">
                  <a16:creationId xmlns:a16="http://schemas.microsoft.com/office/drawing/2014/main" id="{317323B3-1DC1-A6E4-2E31-8DBD052112AA}"/>
                </a:ext>
              </a:extLst>
            </p:cNvPr>
            <p:cNvSpPr txBox="1"/>
            <p:nvPr/>
          </p:nvSpPr>
          <p:spPr>
            <a:xfrm>
              <a:off x="8066538" y="2851775"/>
              <a:ext cx="3010619" cy="830997"/>
            </a:xfrm>
            <a:prstGeom prst="rect">
              <a:avLst/>
            </a:prstGeom>
            <a:noFill/>
          </p:spPr>
          <p:txBody>
            <a:bodyPr wrap="square" rtlCol="0">
              <a:spAutoFit/>
            </a:bodyPr>
            <a:lstStyle/>
            <a:p>
              <a:r>
                <a:rPr lang="en-US" sz="2400" dirty="0"/>
                <a:t>What is it doing to our customers?</a:t>
              </a:r>
            </a:p>
          </p:txBody>
        </p:sp>
        <p:sp>
          <p:nvSpPr>
            <p:cNvPr id="11" name="TextBox 10">
              <a:extLst>
                <a:ext uri="{FF2B5EF4-FFF2-40B4-BE49-F238E27FC236}">
                  <a16:creationId xmlns:a16="http://schemas.microsoft.com/office/drawing/2014/main" id="{83BC68B2-E023-6AD4-67B2-721727E7E06A}"/>
                </a:ext>
              </a:extLst>
            </p:cNvPr>
            <p:cNvSpPr txBox="1"/>
            <p:nvPr/>
          </p:nvSpPr>
          <p:spPr>
            <a:xfrm>
              <a:off x="8026283" y="3895571"/>
              <a:ext cx="3541740" cy="2308324"/>
            </a:xfrm>
            <a:prstGeom prst="rect">
              <a:avLst/>
            </a:prstGeom>
            <a:noFill/>
          </p:spPr>
          <p:txBody>
            <a:bodyPr wrap="square" rtlCol="0">
              <a:spAutoFit/>
            </a:bodyPr>
            <a:lstStyle/>
            <a:p>
              <a:pPr marL="173038" indent="-173038">
                <a:buFont typeface="Arial" panose="020B0604020202020204" pitchFamily="34" charset="0"/>
                <a:buChar char="•"/>
              </a:pPr>
              <a:r>
                <a:rPr lang="en-US" sz="2400" dirty="0"/>
                <a:t>Can we weather the storm?</a:t>
              </a:r>
            </a:p>
            <a:p>
              <a:pPr marL="173038" indent="-173038">
                <a:buFont typeface="Arial" panose="020B0604020202020204" pitchFamily="34" charset="0"/>
                <a:buChar char="•"/>
              </a:pPr>
              <a:r>
                <a:rPr lang="en-US" sz="2400" dirty="0"/>
                <a:t>Should we seek a safe harbor?</a:t>
              </a:r>
            </a:p>
            <a:p>
              <a:pPr marL="173038" indent="-173038">
                <a:buFont typeface="Arial" panose="020B0604020202020204" pitchFamily="34" charset="0"/>
                <a:buChar char="•"/>
              </a:pPr>
              <a:r>
                <a:rPr lang="en-US" sz="2400" dirty="0"/>
                <a:t>Should be change course?</a:t>
              </a:r>
            </a:p>
          </p:txBody>
        </p:sp>
      </p:grpSp>
      <p:grpSp>
        <p:nvGrpSpPr>
          <p:cNvPr id="10" name="Group 9">
            <a:extLst>
              <a:ext uri="{FF2B5EF4-FFF2-40B4-BE49-F238E27FC236}">
                <a16:creationId xmlns:a16="http://schemas.microsoft.com/office/drawing/2014/main" id="{AA2D76DF-C6E9-156C-D0DC-BB353463BCB2}"/>
              </a:ext>
            </a:extLst>
          </p:cNvPr>
          <p:cNvGrpSpPr/>
          <p:nvPr/>
        </p:nvGrpSpPr>
        <p:grpSpPr>
          <a:xfrm>
            <a:off x="783567" y="1595194"/>
            <a:ext cx="3010619" cy="3131374"/>
            <a:chOff x="783567" y="1595194"/>
            <a:chExt cx="3010619" cy="3131374"/>
          </a:xfrm>
        </p:grpSpPr>
        <p:sp>
          <p:nvSpPr>
            <p:cNvPr id="6" name="TextBox 5">
              <a:extLst>
                <a:ext uri="{FF2B5EF4-FFF2-40B4-BE49-F238E27FC236}">
                  <a16:creationId xmlns:a16="http://schemas.microsoft.com/office/drawing/2014/main" id="{5FBD0900-EEC7-F1B8-6CD4-98262E09FCB4}"/>
                </a:ext>
              </a:extLst>
            </p:cNvPr>
            <p:cNvSpPr txBox="1"/>
            <p:nvPr/>
          </p:nvSpPr>
          <p:spPr>
            <a:xfrm>
              <a:off x="1326432" y="1595194"/>
              <a:ext cx="1924889" cy="584775"/>
            </a:xfrm>
            <a:prstGeom prst="rect">
              <a:avLst/>
            </a:prstGeom>
            <a:noFill/>
          </p:spPr>
          <p:txBody>
            <a:bodyPr wrap="square" rtlCol="0">
              <a:spAutoFit/>
            </a:bodyPr>
            <a:lstStyle/>
            <a:p>
              <a:pPr algn="ctr"/>
              <a:r>
                <a:rPr lang="en-US" sz="3200" i="1" dirty="0"/>
                <a:t>Ignore</a:t>
              </a:r>
            </a:p>
          </p:txBody>
        </p:sp>
        <p:sp>
          <p:nvSpPr>
            <p:cNvPr id="9" name="TextBox 8">
              <a:extLst>
                <a:ext uri="{FF2B5EF4-FFF2-40B4-BE49-F238E27FC236}">
                  <a16:creationId xmlns:a16="http://schemas.microsoft.com/office/drawing/2014/main" id="{B6EBAD59-1137-E86F-0268-EA1B4AB976F6}"/>
                </a:ext>
              </a:extLst>
            </p:cNvPr>
            <p:cNvSpPr txBox="1"/>
            <p:nvPr/>
          </p:nvSpPr>
          <p:spPr>
            <a:xfrm>
              <a:off x="783567" y="2851775"/>
              <a:ext cx="3010619" cy="461665"/>
            </a:xfrm>
            <a:prstGeom prst="rect">
              <a:avLst/>
            </a:prstGeom>
            <a:noFill/>
          </p:spPr>
          <p:txBody>
            <a:bodyPr wrap="square" rtlCol="0">
              <a:spAutoFit/>
            </a:bodyPr>
            <a:lstStyle/>
            <a:p>
              <a:pPr algn="ctr"/>
              <a:r>
                <a:rPr lang="en-US" sz="2400" dirty="0"/>
                <a:t>Maybe it will go away?</a:t>
              </a:r>
            </a:p>
          </p:txBody>
        </p:sp>
        <p:sp>
          <p:nvSpPr>
            <p:cNvPr id="12" name="TextBox 11">
              <a:extLst>
                <a:ext uri="{FF2B5EF4-FFF2-40B4-BE49-F238E27FC236}">
                  <a16:creationId xmlns:a16="http://schemas.microsoft.com/office/drawing/2014/main" id="{1A1E9F83-D361-5F92-110D-830B410F9C3A}"/>
                </a:ext>
              </a:extLst>
            </p:cNvPr>
            <p:cNvSpPr txBox="1"/>
            <p:nvPr/>
          </p:nvSpPr>
          <p:spPr>
            <a:xfrm>
              <a:off x="783567" y="3895571"/>
              <a:ext cx="3010619" cy="830997"/>
            </a:xfrm>
            <a:prstGeom prst="rect">
              <a:avLst/>
            </a:prstGeom>
            <a:noFill/>
          </p:spPr>
          <p:txBody>
            <a:bodyPr wrap="square" rtlCol="0">
              <a:spAutoFit/>
            </a:bodyPr>
            <a:lstStyle/>
            <a:p>
              <a:pPr algn="ctr"/>
              <a:r>
                <a:rPr lang="en-US" sz="2400" dirty="0"/>
                <a:t>“Wish Casting” replaces Forecasting.</a:t>
              </a:r>
            </a:p>
          </p:txBody>
        </p:sp>
      </p:grpSp>
    </p:spTree>
    <p:extLst>
      <p:ext uri="{BB962C8B-B14F-4D97-AF65-F5344CB8AC3E}">
        <p14:creationId xmlns:p14="http://schemas.microsoft.com/office/powerpoint/2010/main" val="37666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673564" y="288414"/>
            <a:ext cx="5998259"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Fundamental Difference</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5</a:t>
            </a:fld>
            <a:endParaRPr lang="en-US" dirty="0"/>
          </a:p>
        </p:txBody>
      </p:sp>
      <p:sp>
        <p:nvSpPr>
          <p:cNvPr id="2" name="TextBox 1">
            <a:extLst>
              <a:ext uri="{FF2B5EF4-FFF2-40B4-BE49-F238E27FC236}">
                <a16:creationId xmlns:a16="http://schemas.microsoft.com/office/drawing/2014/main" id="{3CA67430-FC96-4AB0-ACFA-77611DC9D932}"/>
              </a:ext>
            </a:extLst>
          </p:cNvPr>
          <p:cNvSpPr txBox="1"/>
          <p:nvPr/>
        </p:nvSpPr>
        <p:spPr>
          <a:xfrm>
            <a:off x="1033153" y="1520041"/>
            <a:ext cx="3434941" cy="769441"/>
          </a:xfrm>
          <a:prstGeom prst="rect">
            <a:avLst/>
          </a:prstGeom>
          <a:solidFill>
            <a:schemeClr val="tx1"/>
          </a:solidFill>
        </p:spPr>
        <p:txBody>
          <a:bodyPr wrap="square" rtlCol="0">
            <a:spAutoFit/>
          </a:bodyPr>
          <a:lstStyle/>
          <a:p>
            <a:pPr algn="ctr"/>
            <a:r>
              <a:rPr lang="en-US" sz="4400" b="1" i="1" dirty="0">
                <a:solidFill>
                  <a:srgbClr val="FF0000"/>
                </a:solidFill>
              </a:rPr>
              <a:t>Reacting</a:t>
            </a:r>
          </a:p>
        </p:txBody>
      </p:sp>
      <p:sp>
        <p:nvSpPr>
          <p:cNvPr id="5" name="TextBox 4">
            <a:extLst>
              <a:ext uri="{FF2B5EF4-FFF2-40B4-BE49-F238E27FC236}">
                <a16:creationId xmlns:a16="http://schemas.microsoft.com/office/drawing/2014/main" id="{117E566D-5761-44BE-9172-2D8A4F41776F}"/>
              </a:ext>
            </a:extLst>
          </p:cNvPr>
          <p:cNvSpPr txBox="1"/>
          <p:nvPr/>
        </p:nvSpPr>
        <p:spPr>
          <a:xfrm>
            <a:off x="7481452" y="1506189"/>
            <a:ext cx="3434941" cy="769441"/>
          </a:xfrm>
          <a:prstGeom prst="rect">
            <a:avLst/>
          </a:prstGeom>
          <a:solidFill>
            <a:schemeClr val="tx1"/>
          </a:solidFill>
        </p:spPr>
        <p:txBody>
          <a:bodyPr wrap="square" rtlCol="0">
            <a:spAutoFit/>
          </a:bodyPr>
          <a:lstStyle/>
          <a:p>
            <a:pPr algn="ctr"/>
            <a:r>
              <a:rPr lang="en-US" sz="4400" b="1" i="1" dirty="0">
                <a:solidFill>
                  <a:srgbClr val="00B050"/>
                </a:solidFill>
              </a:rPr>
              <a:t>Responding</a:t>
            </a:r>
          </a:p>
        </p:txBody>
      </p:sp>
      <p:grpSp>
        <p:nvGrpSpPr>
          <p:cNvPr id="11" name="Group 10">
            <a:extLst>
              <a:ext uri="{FF2B5EF4-FFF2-40B4-BE49-F238E27FC236}">
                <a16:creationId xmlns:a16="http://schemas.microsoft.com/office/drawing/2014/main" id="{9148DA38-A168-4E97-9D0E-CC1D31B9C218}"/>
              </a:ext>
            </a:extLst>
          </p:cNvPr>
          <p:cNvGrpSpPr/>
          <p:nvPr/>
        </p:nvGrpSpPr>
        <p:grpSpPr>
          <a:xfrm>
            <a:off x="6101938" y="3138153"/>
            <a:ext cx="5116280" cy="1548166"/>
            <a:chOff x="5888182" y="3090653"/>
            <a:chExt cx="5116280" cy="1548166"/>
          </a:xfrm>
        </p:grpSpPr>
        <p:sp>
          <p:nvSpPr>
            <p:cNvPr id="13" name="Isosceles Triangle 12">
              <a:extLst>
                <a:ext uri="{FF2B5EF4-FFF2-40B4-BE49-F238E27FC236}">
                  <a16:creationId xmlns:a16="http://schemas.microsoft.com/office/drawing/2014/main" id="{72CC7F57-EC84-4263-BFC1-822673561F6D}"/>
                </a:ext>
              </a:extLst>
            </p:cNvPr>
            <p:cNvSpPr/>
            <p:nvPr/>
          </p:nvSpPr>
          <p:spPr>
            <a:xfrm>
              <a:off x="8049490" y="3869378"/>
              <a:ext cx="938151" cy="7694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7E5C45-144D-476A-ABF0-07AC0181F7F7}"/>
                </a:ext>
              </a:extLst>
            </p:cNvPr>
            <p:cNvSpPr/>
            <p:nvPr/>
          </p:nvSpPr>
          <p:spPr>
            <a:xfrm>
              <a:off x="6032984" y="3708028"/>
              <a:ext cx="4885424" cy="1489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CAE5EE7-D2F1-43D6-898D-9E0BA9383FB5}"/>
                </a:ext>
              </a:extLst>
            </p:cNvPr>
            <p:cNvSpPr txBox="1"/>
            <p:nvPr/>
          </p:nvSpPr>
          <p:spPr>
            <a:xfrm>
              <a:off x="5888182" y="3187642"/>
              <a:ext cx="2018805" cy="646331"/>
            </a:xfrm>
            <a:prstGeom prst="rect">
              <a:avLst/>
            </a:prstGeom>
            <a:noFill/>
          </p:spPr>
          <p:txBody>
            <a:bodyPr wrap="square" rtlCol="0">
              <a:spAutoFit/>
            </a:bodyPr>
            <a:lstStyle/>
            <a:p>
              <a:r>
                <a:rPr lang="en-US" sz="3600" b="1" dirty="0">
                  <a:solidFill>
                    <a:srgbClr val="FFFF00"/>
                  </a:solidFill>
                </a:rPr>
                <a:t>Tactics</a:t>
              </a:r>
            </a:p>
          </p:txBody>
        </p:sp>
        <p:sp>
          <p:nvSpPr>
            <p:cNvPr id="16" name="TextBox 15">
              <a:extLst>
                <a:ext uri="{FF2B5EF4-FFF2-40B4-BE49-F238E27FC236}">
                  <a16:creationId xmlns:a16="http://schemas.microsoft.com/office/drawing/2014/main" id="{2BAD0F97-AC9C-46B3-B821-2ADB05FF4C75}"/>
                </a:ext>
              </a:extLst>
            </p:cNvPr>
            <p:cNvSpPr txBox="1"/>
            <p:nvPr/>
          </p:nvSpPr>
          <p:spPr>
            <a:xfrm>
              <a:off x="8985657" y="3090653"/>
              <a:ext cx="2018805" cy="646331"/>
            </a:xfrm>
            <a:prstGeom prst="rect">
              <a:avLst/>
            </a:prstGeom>
            <a:noFill/>
          </p:spPr>
          <p:txBody>
            <a:bodyPr wrap="square" rtlCol="0">
              <a:spAutoFit/>
            </a:bodyPr>
            <a:lstStyle/>
            <a:p>
              <a:pPr algn="r"/>
              <a:r>
                <a:rPr lang="en-US" sz="3600" b="1" dirty="0">
                  <a:solidFill>
                    <a:srgbClr val="FFFF00"/>
                  </a:solidFill>
                </a:rPr>
                <a:t>Strategy</a:t>
              </a:r>
            </a:p>
          </p:txBody>
        </p:sp>
      </p:grpSp>
      <p:sp>
        <p:nvSpPr>
          <p:cNvPr id="18" name="TextBox 17">
            <a:extLst>
              <a:ext uri="{FF2B5EF4-FFF2-40B4-BE49-F238E27FC236}">
                <a16:creationId xmlns:a16="http://schemas.microsoft.com/office/drawing/2014/main" id="{4D29E241-7577-4002-914F-625E54AF5A9A}"/>
              </a:ext>
            </a:extLst>
          </p:cNvPr>
          <p:cNvSpPr txBox="1"/>
          <p:nvPr/>
        </p:nvSpPr>
        <p:spPr>
          <a:xfrm>
            <a:off x="6343553" y="4883283"/>
            <a:ext cx="4788611" cy="1077218"/>
          </a:xfrm>
          <a:prstGeom prst="rect">
            <a:avLst/>
          </a:prstGeom>
          <a:noFill/>
        </p:spPr>
        <p:txBody>
          <a:bodyPr wrap="square" rtlCol="0">
            <a:spAutoFit/>
          </a:bodyPr>
          <a:lstStyle/>
          <a:p>
            <a:pPr algn="ctr"/>
            <a:r>
              <a:rPr lang="en-US" sz="3200" dirty="0"/>
              <a:t>Address Today AND Plant the Seeds for Success</a:t>
            </a:r>
          </a:p>
        </p:txBody>
      </p:sp>
      <p:grpSp>
        <p:nvGrpSpPr>
          <p:cNvPr id="17" name="Group 16">
            <a:extLst>
              <a:ext uri="{FF2B5EF4-FFF2-40B4-BE49-F238E27FC236}">
                <a16:creationId xmlns:a16="http://schemas.microsoft.com/office/drawing/2014/main" id="{80A26416-5C98-B26E-C876-737F644A8FA8}"/>
              </a:ext>
            </a:extLst>
          </p:cNvPr>
          <p:cNvGrpSpPr/>
          <p:nvPr/>
        </p:nvGrpSpPr>
        <p:grpSpPr>
          <a:xfrm>
            <a:off x="249390" y="2675016"/>
            <a:ext cx="5401016" cy="3777927"/>
            <a:chOff x="249390" y="2675016"/>
            <a:chExt cx="5401016" cy="3777927"/>
          </a:xfrm>
        </p:grpSpPr>
        <p:sp>
          <p:nvSpPr>
            <p:cNvPr id="4" name="TextBox 3">
              <a:extLst>
                <a:ext uri="{FF2B5EF4-FFF2-40B4-BE49-F238E27FC236}">
                  <a16:creationId xmlns:a16="http://schemas.microsoft.com/office/drawing/2014/main" id="{0E309B5B-4A12-4002-88D3-86611CFB0A44}"/>
                </a:ext>
              </a:extLst>
            </p:cNvPr>
            <p:cNvSpPr txBox="1"/>
            <p:nvPr/>
          </p:nvSpPr>
          <p:spPr>
            <a:xfrm>
              <a:off x="677015" y="4883283"/>
              <a:ext cx="4319777" cy="1569660"/>
            </a:xfrm>
            <a:prstGeom prst="rect">
              <a:avLst/>
            </a:prstGeom>
            <a:noFill/>
          </p:spPr>
          <p:txBody>
            <a:bodyPr wrap="square" rtlCol="0">
              <a:spAutoFit/>
            </a:bodyPr>
            <a:lstStyle/>
            <a:p>
              <a:pPr algn="ctr"/>
              <a:r>
                <a:rPr lang="en-US" sz="3200" dirty="0"/>
                <a:t>Pull Back, Delay, Wait and See, Hunker Down, Re-Evaluate</a:t>
              </a:r>
            </a:p>
          </p:txBody>
        </p:sp>
        <p:grpSp>
          <p:nvGrpSpPr>
            <p:cNvPr id="9" name="Group 8">
              <a:extLst>
                <a:ext uri="{FF2B5EF4-FFF2-40B4-BE49-F238E27FC236}">
                  <a16:creationId xmlns:a16="http://schemas.microsoft.com/office/drawing/2014/main" id="{5D6943C0-2A95-4DFF-9CD8-04BAAA90C7AB}"/>
                </a:ext>
              </a:extLst>
            </p:cNvPr>
            <p:cNvGrpSpPr/>
            <p:nvPr/>
          </p:nvGrpSpPr>
          <p:grpSpPr>
            <a:xfrm>
              <a:off x="249390" y="2675016"/>
              <a:ext cx="5030226" cy="2011303"/>
              <a:chOff x="724401" y="2475116"/>
              <a:chExt cx="5030226" cy="2011303"/>
            </a:xfrm>
          </p:grpSpPr>
          <p:sp>
            <p:nvSpPr>
              <p:cNvPr id="6" name="Isosceles Triangle 5">
                <a:extLst>
                  <a:ext uri="{FF2B5EF4-FFF2-40B4-BE49-F238E27FC236}">
                    <a16:creationId xmlns:a16="http://schemas.microsoft.com/office/drawing/2014/main" id="{8E2BF5EB-1599-4254-A51C-89B0E339D290}"/>
                  </a:ext>
                </a:extLst>
              </p:cNvPr>
              <p:cNvSpPr/>
              <p:nvPr/>
            </p:nvSpPr>
            <p:spPr>
              <a:xfrm>
                <a:off x="2885709" y="3716978"/>
                <a:ext cx="938151" cy="7694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AE2DFF-130D-4A5D-BE57-AFB51E1B6CDB}"/>
                  </a:ext>
                </a:extLst>
              </p:cNvPr>
              <p:cNvSpPr/>
              <p:nvPr/>
            </p:nvSpPr>
            <p:spPr>
              <a:xfrm rot="20445030">
                <a:off x="869203" y="3555628"/>
                <a:ext cx="4885424" cy="1489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D39A1B3-DB4B-419F-A14F-7F1038FF351B}"/>
                  </a:ext>
                </a:extLst>
              </p:cNvPr>
              <p:cNvSpPr txBox="1"/>
              <p:nvPr/>
            </p:nvSpPr>
            <p:spPr>
              <a:xfrm rot="20483635">
                <a:off x="724401" y="3557752"/>
                <a:ext cx="2018805" cy="646331"/>
              </a:xfrm>
              <a:prstGeom prst="rect">
                <a:avLst/>
              </a:prstGeom>
              <a:noFill/>
            </p:spPr>
            <p:txBody>
              <a:bodyPr wrap="square" rtlCol="0">
                <a:spAutoFit/>
              </a:bodyPr>
              <a:lstStyle/>
              <a:p>
                <a:r>
                  <a:rPr lang="en-US" sz="3600" b="1" dirty="0">
                    <a:solidFill>
                      <a:srgbClr val="FFFF00"/>
                    </a:solidFill>
                  </a:rPr>
                  <a:t>Tactics</a:t>
                </a:r>
              </a:p>
            </p:txBody>
          </p:sp>
          <p:sp>
            <p:nvSpPr>
              <p:cNvPr id="10" name="TextBox 9">
                <a:extLst>
                  <a:ext uri="{FF2B5EF4-FFF2-40B4-BE49-F238E27FC236}">
                    <a16:creationId xmlns:a16="http://schemas.microsoft.com/office/drawing/2014/main" id="{14D92231-29F9-41F6-BF40-B5A912A80E0C}"/>
                  </a:ext>
                </a:extLst>
              </p:cNvPr>
              <p:cNvSpPr txBox="1"/>
              <p:nvPr/>
            </p:nvSpPr>
            <p:spPr>
              <a:xfrm rot="20483635">
                <a:off x="3608121" y="2475116"/>
                <a:ext cx="2018805" cy="646331"/>
              </a:xfrm>
              <a:prstGeom prst="rect">
                <a:avLst/>
              </a:prstGeom>
              <a:noFill/>
            </p:spPr>
            <p:txBody>
              <a:bodyPr wrap="square" rtlCol="0">
                <a:spAutoFit/>
              </a:bodyPr>
              <a:lstStyle/>
              <a:p>
                <a:pPr algn="r"/>
                <a:r>
                  <a:rPr lang="en-US" sz="3600" b="1" dirty="0">
                    <a:solidFill>
                      <a:srgbClr val="FFFF00"/>
                    </a:solidFill>
                  </a:rPr>
                  <a:t>Strategy</a:t>
                </a:r>
              </a:p>
            </p:txBody>
          </p:sp>
        </p:grpSp>
        <p:sp>
          <p:nvSpPr>
            <p:cNvPr id="12" name="Arrow: Curved Down 11">
              <a:extLst>
                <a:ext uri="{FF2B5EF4-FFF2-40B4-BE49-F238E27FC236}">
                  <a16:creationId xmlns:a16="http://schemas.microsoft.com/office/drawing/2014/main" id="{50D5B57F-C13D-05EB-05BC-0449E6F68033}"/>
                </a:ext>
              </a:extLst>
            </p:cNvPr>
            <p:cNvSpPr/>
            <p:nvPr/>
          </p:nvSpPr>
          <p:spPr>
            <a:xfrm rot="5400000">
              <a:off x="4917312" y="2950159"/>
              <a:ext cx="965619" cy="50056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92069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673564" y="288414"/>
            <a:ext cx="5998259"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An Almost Universal Axiom</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6</a:t>
            </a:fld>
            <a:endParaRPr lang="en-US" dirty="0"/>
          </a:p>
        </p:txBody>
      </p:sp>
      <p:sp>
        <p:nvSpPr>
          <p:cNvPr id="2" name="Rectangle 1">
            <a:extLst>
              <a:ext uri="{FF2B5EF4-FFF2-40B4-BE49-F238E27FC236}">
                <a16:creationId xmlns:a16="http://schemas.microsoft.com/office/drawing/2014/main" id="{819B8EC8-8F9C-4BC7-BAAE-32A0B31F0CE1}"/>
              </a:ext>
            </a:extLst>
          </p:cNvPr>
          <p:cNvSpPr/>
          <p:nvPr/>
        </p:nvSpPr>
        <p:spPr>
          <a:xfrm>
            <a:off x="1208328" y="1125835"/>
            <a:ext cx="10145472" cy="1200329"/>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rgbClr val="FFFF00"/>
                </a:solidFill>
                <a:effectLst>
                  <a:outerShdw dist="38100" dir="2700000" algn="bl" rotWithShape="0">
                    <a:schemeClr val="accent5"/>
                  </a:outerShdw>
                </a:effectLst>
              </a:rPr>
              <a:t>Revenue is always delayed,</a:t>
            </a:r>
          </a:p>
          <a:p>
            <a:pPr algn="ctr"/>
            <a:r>
              <a:rPr lang="en-US" sz="3600" b="1" cap="none" spc="0" dirty="0">
                <a:ln w="13462">
                  <a:solidFill>
                    <a:schemeClr val="bg1"/>
                  </a:solidFill>
                  <a:prstDash val="solid"/>
                </a:ln>
                <a:solidFill>
                  <a:srgbClr val="FFFF00"/>
                </a:solidFill>
                <a:effectLst>
                  <a:outerShdw dist="38100" dir="2700000" algn="bl" rotWithShape="0">
                    <a:schemeClr val="accent5"/>
                  </a:outerShdw>
                </a:effectLst>
              </a:rPr>
              <a:t>but expenses occur right on time!</a:t>
            </a:r>
          </a:p>
        </p:txBody>
      </p:sp>
      <p:sp>
        <p:nvSpPr>
          <p:cNvPr id="8" name="TextBox 7">
            <a:extLst>
              <a:ext uri="{FF2B5EF4-FFF2-40B4-BE49-F238E27FC236}">
                <a16:creationId xmlns:a16="http://schemas.microsoft.com/office/drawing/2014/main" id="{99613977-1FAE-4067-889E-72BF93D3833A}"/>
              </a:ext>
            </a:extLst>
          </p:cNvPr>
          <p:cNvSpPr txBox="1"/>
          <p:nvPr/>
        </p:nvSpPr>
        <p:spPr>
          <a:xfrm>
            <a:off x="1917700" y="2806700"/>
            <a:ext cx="8585200" cy="584775"/>
          </a:xfrm>
          <a:prstGeom prst="rect">
            <a:avLst/>
          </a:prstGeom>
          <a:noFill/>
        </p:spPr>
        <p:txBody>
          <a:bodyPr wrap="square" rtlCol="0">
            <a:spAutoFit/>
          </a:bodyPr>
          <a:lstStyle/>
          <a:p>
            <a:r>
              <a:rPr lang="en-US" sz="3200" dirty="0"/>
              <a:t>The normal knee-jerk reaction is to cut expenses.</a:t>
            </a:r>
          </a:p>
        </p:txBody>
      </p:sp>
      <p:sp>
        <p:nvSpPr>
          <p:cNvPr id="9" name="TextBox 8">
            <a:extLst>
              <a:ext uri="{FF2B5EF4-FFF2-40B4-BE49-F238E27FC236}">
                <a16:creationId xmlns:a16="http://schemas.microsoft.com/office/drawing/2014/main" id="{4006D6B4-44B1-4FCF-99B1-DD030D03B145}"/>
              </a:ext>
            </a:extLst>
          </p:cNvPr>
          <p:cNvSpPr txBox="1"/>
          <p:nvPr/>
        </p:nvSpPr>
        <p:spPr>
          <a:xfrm>
            <a:off x="914401" y="3594100"/>
            <a:ext cx="10757422" cy="584775"/>
          </a:xfrm>
          <a:prstGeom prst="rect">
            <a:avLst/>
          </a:prstGeom>
          <a:noFill/>
        </p:spPr>
        <p:txBody>
          <a:bodyPr wrap="square" rtlCol="0">
            <a:spAutoFit/>
          </a:bodyPr>
          <a:lstStyle/>
          <a:p>
            <a:r>
              <a:rPr lang="en-US" sz="3200" dirty="0"/>
              <a:t>Without revenue, cash preservation only delays the inevitable!</a:t>
            </a:r>
          </a:p>
        </p:txBody>
      </p:sp>
      <p:sp>
        <p:nvSpPr>
          <p:cNvPr id="4" name="TextBox 3">
            <a:extLst>
              <a:ext uri="{FF2B5EF4-FFF2-40B4-BE49-F238E27FC236}">
                <a16:creationId xmlns:a16="http://schemas.microsoft.com/office/drawing/2014/main" id="{B453E393-1CCB-A187-6A34-B65F4D8A4CCB}"/>
              </a:ext>
            </a:extLst>
          </p:cNvPr>
          <p:cNvSpPr txBox="1"/>
          <p:nvPr/>
        </p:nvSpPr>
        <p:spPr>
          <a:xfrm>
            <a:off x="2390955" y="5013906"/>
            <a:ext cx="7410090" cy="523220"/>
          </a:xfrm>
          <a:prstGeom prst="rect">
            <a:avLst/>
          </a:prstGeom>
          <a:noFill/>
        </p:spPr>
        <p:txBody>
          <a:bodyPr wrap="square" rtlCol="0">
            <a:spAutoFit/>
          </a:bodyPr>
          <a:lstStyle/>
          <a:p>
            <a:pPr algn="ctr"/>
            <a:r>
              <a:rPr lang="en-US" sz="2800" i="1" dirty="0"/>
              <a:t>Can you hold your breath – indefinitely?</a:t>
            </a:r>
          </a:p>
        </p:txBody>
      </p:sp>
    </p:spTree>
    <p:extLst>
      <p:ext uri="{BB962C8B-B14F-4D97-AF65-F5344CB8AC3E}">
        <p14:creationId xmlns:p14="http://schemas.microsoft.com/office/powerpoint/2010/main" val="14641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673564" y="288414"/>
            <a:ext cx="5998259"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Where is Your Focus?</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7</a:t>
            </a:fld>
            <a:endParaRPr lang="en-US" dirty="0"/>
          </a:p>
        </p:txBody>
      </p:sp>
      <p:sp>
        <p:nvSpPr>
          <p:cNvPr id="6" name="TextBox 5">
            <a:extLst>
              <a:ext uri="{FF2B5EF4-FFF2-40B4-BE49-F238E27FC236}">
                <a16:creationId xmlns:a16="http://schemas.microsoft.com/office/drawing/2014/main" id="{AD3ED9B9-43BE-4161-9B56-F159DD77EDC6}"/>
              </a:ext>
            </a:extLst>
          </p:cNvPr>
          <p:cNvSpPr txBox="1"/>
          <p:nvPr/>
        </p:nvSpPr>
        <p:spPr>
          <a:xfrm>
            <a:off x="1287738" y="5400740"/>
            <a:ext cx="1518063" cy="646331"/>
          </a:xfrm>
          <a:prstGeom prst="rect">
            <a:avLst/>
          </a:prstGeom>
          <a:noFill/>
        </p:spPr>
        <p:txBody>
          <a:bodyPr wrap="square" rtlCol="0">
            <a:spAutoFit/>
          </a:bodyPr>
          <a:lstStyle/>
          <a:p>
            <a:pPr algn="ctr"/>
            <a:r>
              <a:rPr lang="en-US" sz="3600" dirty="0"/>
              <a:t>You</a:t>
            </a:r>
          </a:p>
        </p:txBody>
      </p:sp>
      <p:sp>
        <p:nvSpPr>
          <p:cNvPr id="10" name="TextBox 9">
            <a:extLst>
              <a:ext uri="{FF2B5EF4-FFF2-40B4-BE49-F238E27FC236}">
                <a16:creationId xmlns:a16="http://schemas.microsoft.com/office/drawing/2014/main" id="{065C0C24-28C2-43CF-95D5-22DD125BC033}"/>
              </a:ext>
            </a:extLst>
          </p:cNvPr>
          <p:cNvSpPr txBox="1"/>
          <p:nvPr/>
        </p:nvSpPr>
        <p:spPr>
          <a:xfrm>
            <a:off x="4509413" y="5409946"/>
            <a:ext cx="2673175" cy="646331"/>
          </a:xfrm>
          <a:prstGeom prst="rect">
            <a:avLst/>
          </a:prstGeom>
          <a:noFill/>
        </p:spPr>
        <p:txBody>
          <a:bodyPr wrap="square" rtlCol="0">
            <a:spAutoFit/>
          </a:bodyPr>
          <a:lstStyle/>
          <a:p>
            <a:pPr algn="ctr"/>
            <a:r>
              <a:rPr lang="en-US" sz="3600" dirty="0">
                <a:solidFill>
                  <a:schemeClr val="tx1">
                    <a:lumMod val="65000"/>
                  </a:schemeClr>
                </a:solidFill>
              </a:rPr>
              <a:t>Customer</a:t>
            </a:r>
          </a:p>
        </p:txBody>
      </p:sp>
      <p:sp>
        <p:nvSpPr>
          <p:cNvPr id="11" name="TextBox 10">
            <a:extLst>
              <a:ext uri="{FF2B5EF4-FFF2-40B4-BE49-F238E27FC236}">
                <a16:creationId xmlns:a16="http://schemas.microsoft.com/office/drawing/2014/main" id="{6D993445-3E12-493A-8878-2E59E0A59498}"/>
              </a:ext>
            </a:extLst>
          </p:cNvPr>
          <p:cNvSpPr txBox="1"/>
          <p:nvPr/>
        </p:nvSpPr>
        <p:spPr>
          <a:xfrm>
            <a:off x="7588333" y="5421821"/>
            <a:ext cx="4807885" cy="1200329"/>
          </a:xfrm>
          <a:prstGeom prst="rect">
            <a:avLst/>
          </a:prstGeom>
          <a:noFill/>
        </p:spPr>
        <p:txBody>
          <a:bodyPr wrap="square" rtlCol="0">
            <a:spAutoFit/>
          </a:bodyPr>
          <a:lstStyle/>
          <a:p>
            <a:pPr algn="ctr"/>
            <a:r>
              <a:rPr lang="en-US" sz="3600" dirty="0">
                <a:solidFill>
                  <a:schemeClr val="tx1">
                    <a:lumMod val="65000"/>
                  </a:schemeClr>
                </a:solidFill>
              </a:rPr>
              <a:t>Customer’s</a:t>
            </a:r>
          </a:p>
          <a:p>
            <a:pPr algn="ctr"/>
            <a:r>
              <a:rPr lang="en-US" sz="3600" dirty="0">
                <a:solidFill>
                  <a:schemeClr val="tx1">
                    <a:lumMod val="65000"/>
                  </a:schemeClr>
                </a:solidFill>
              </a:rPr>
              <a:t>Customer</a:t>
            </a:r>
          </a:p>
        </p:txBody>
      </p:sp>
      <p:sp>
        <p:nvSpPr>
          <p:cNvPr id="15" name="Arrow: Curved Down 14">
            <a:extLst>
              <a:ext uri="{FF2B5EF4-FFF2-40B4-BE49-F238E27FC236}">
                <a16:creationId xmlns:a16="http://schemas.microsoft.com/office/drawing/2014/main" id="{0E3EBE9E-3AAD-4F1F-9643-B7A9C7EBA929}"/>
              </a:ext>
            </a:extLst>
          </p:cNvPr>
          <p:cNvSpPr/>
          <p:nvPr/>
        </p:nvSpPr>
        <p:spPr>
          <a:xfrm rot="5226405">
            <a:off x="2184069" y="3693491"/>
            <a:ext cx="1314451" cy="520263"/>
          </a:xfrm>
          <a:prstGeom prst="curvedDownArrow">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descr="A person wearing a costume&#10;&#10;Description automatically generated">
            <a:extLst>
              <a:ext uri="{FF2B5EF4-FFF2-40B4-BE49-F238E27FC236}">
                <a16:creationId xmlns:a16="http://schemas.microsoft.com/office/drawing/2014/main" id="{D2493E69-02FA-4D61-8B82-722BDD38C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7" y="2879805"/>
            <a:ext cx="2548751" cy="3054489"/>
          </a:xfrm>
          <a:prstGeom prst="rect">
            <a:avLst/>
          </a:prstGeom>
        </p:spPr>
      </p:pic>
      <p:pic>
        <p:nvPicPr>
          <p:cNvPr id="18" name="Picture 17" descr="A picture containing holding&#10;&#10;Description automatically generated">
            <a:extLst>
              <a:ext uri="{FF2B5EF4-FFF2-40B4-BE49-F238E27FC236}">
                <a16:creationId xmlns:a16="http://schemas.microsoft.com/office/drawing/2014/main" id="{DBA35DC0-1682-43E0-BD64-2B7364A7A3FA}"/>
              </a:ext>
            </a:extLst>
          </p:cNvPr>
          <p:cNvPicPr>
            <a:picLocks noChangeAspect="1"/>
          </p:cNvPicPr>
          <p:nvPr/>
        </p:nvPicPr>
        <p:blipFill>
          <a:blip r:embed="rId4">
            <a:lum bright="70000" contrast="-70000"/>
            <a:alphaModFix amt="35000"/>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4717714" y="2879805"/>
            <a:ext cx="2548751" cy="3054489"/>
          </a:xfrm>
          <a:prstGeom prst="rect">
            <a:avLst/>
          </a:prstGeom>
        </p:spPr>
      </p:pic>
      <p:sp>
        <p:nvSpPr>
          <p:cNvPr id="21" name="TextBox 20">
            <a:extLst>
              <a:ext uri="{FF2B5EF4-FFF2-40B4-BE49-F238E27FC236}">
                <a16:creationId xmlns:a16="http://schemas.microsoft.com/office/drawing/2014/main" id="{8650F0A3-D339-469E-871B-63327083F031}"/>
              </a:ext>
            </a:extLst>
          </p:cNvPr>
          <p:cNvSpPr txBox="1"/>
          <p:nvPr/>
        </p:nvSpPr>
        <p:spPr>
          <a:xfrm>
            <a:off x="6223897" y="4237047"/>
            <a:ext cx="2673175" cy="584775"/>
          </a:xfrm>
          <a:prstGeom prst="rect">
            <a:avLst/>
          </a:prstGeom>
          <a:noFill/>
        </p:spPr>
        <p:txBody>
          <a:bodyPr wrap="square" rtlCol="0">
            <a:spAutoFit/>
          </a:bodyPr>
          <a:lstStyle/>
          <a:p>
            <a:r>
              <a:rPr lang="en-US" sz="3200" dirty="0">
                <a:solidFill>
                  <a:schemeClr val="tx1">
                    <a:lumMod val="65000"/>
                  </a:schemeClr>
                </a:solidFill>
              </a:rPr>
              <a:t>Purchaser</a:t>
            </a:r>
          </a:p>
        </p:txBody>
      </p:sp>
      <p:sp>
        <p:nvSpPr>
          <p:cNvPr id="23" name="TextBox 22">
            <a:extLst>
              <a:ext uri="{FF2B5EF4-FFF2-40B4-BE49-F238E27FC236}">
                <a16:creationId xmlns:a16="http://schemas.microsoft.com/office/drawing/2014/main" id="{8640F438-CFCE-4FE8-81FB-DE5507492F37}"/>
              </a:ext>
            </a:extLst>
          </p:cNvPr>
          <p:cNvSpPr txBox="1"/>
          <p:nvPr/>
        </p:nvSpPr>
        <p:spPr>
          <a:xfrm>
            <a:off x="10403256" y="4237047"/>
            <a:ext cx="1268568" cy="584775"/>
          </a:xfrm>
          <a:prstGeom prst="rect">
            <a:avLst/>
          </a:prstGeom>
          <a:noFill/>
        </p:spPr>
        <p:txBody>
          <a:bodyPr wrap="square" rtlCol="0">
            <a:spAutoFit/>
          </a:bodyPr>
          <a:lstStyle/>
          <a:p>
            <a:r>
              <a:rPr lang="en-US" sz="3200" dirty="0">
                <a:solidFill>
                  <a:schemeClr val="tx1">
                    <a:lumMod val="65000"/>
                  </a:schemeClr>
                </a:solidFill>
              </a:rPr>
              <a:t>User</a:t>
            </a:r>
          </a:p>
        </p:txBody>
      </p:sp>
      <p:sp>
        <p:nvSpPr>
          <p:cNvPr id="2" name="Thought Bubble: Cloud 1">
            <a:extLst>
              <a:ext uri="{FF2B5EF4-FFF2-40B4-BE49-F238E27FC236}">
                <a16:creationId xmlns:a16="http://schemas.microsoft.com/office/drawing/2014/main" id="{B412D94F-B91A-4189-8DC7-6D4E58A273E8}"/>
              </a:ext>
            </a:extLst>
          </p:cNvPr>
          <p:cNvSpPr/>
          <p:nvPr/>
        </p:nvSpPr>
        <p:spPr>
          <a:xfrm>
            <a:off x="2548320" y="1083476"/>
            <a:ext cx="2203219" cy="1502267"/>
          </a:xfrm>
          <a:prstGeom prst="cloudCallout">
            <a:avLst>
              <a:gd name="adj1" fmla="val -58563"/>
              <a:gd name="adj2" fmla="val 791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How am I going to survive?</a:t>
            </a:r>
          </a:p>
        </p:txBody>
      </p:sp>
      <p:pic>
        <p:nvPicPr>
          <p:cNvPr id="17" name="Picture 16" descr="A picture containing holding&#10;&#10;Description automatically generated">
            <a:extLst>
              <a:ext uri="{FF2B5EF4-FFF2-40B4-BE49-F238E27FC236}">
                <a16:creationId xmlns:a16="http://schemas.microsoft.com/office/drawing/2014/main" id="{D3948F13-1639-4C01-A761-C33BA3B5EF11}"/>
              </a:ext>
            </a:extLst>
          </p:cNvPr>
          <p:cNvPicPr>
            <a:picLocks noChangeAspect="1"/>
          </p:cNvPicPr>
          <p:nvPr/>
        </p:nvPicPr>
        <p:blipFill>
          <a:blip r:embed="rId4">
            <a:lum bright="70000" contrast="-70000"/>
            <a:alphaModFix amt="35000"/>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8777095" y="2889701"/>
            <a:ext cx="2548751" cy="3054489"/>
          </a:xfrm>
          <a:prstGeom prst="rect">
            <a:avLst/>
          </a:prstGeom>
        </p:spPr>
      </p:pic>
      <p:pic>
        <p:nvPicPr>
          <p:cNvPr id="5" name="Picture 4" descr="A close up of a knife&#10;&#10;Description automatically generated">
            <a:extLst>
              <a:ext uri="{FF2B5EF4-FFF2-40B4-BE49-F238E27FC236}">
                <a16:creationId xmlns:a16="http://schemas.microsoft.com/office/drawing/2014/main" id="{76C5D81A-C278-4166-AB6F-0DF967804A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177481">
            <a:off x="-1837" y="2779656"/>
            <a:ext cx="2142347" cy="1205070"/>
          </a:xfrm>
          <a:prstGeom prst="rect">
            <a:avLst/>
          </a:prstGeom>
        </p:spPr>
      </p:pic>
    </p:spTree>
    <p:extLst>
      <p:ext uri="{BB962C8B-B14F-4D97-AF65-F5344CB8AC3E}">
        <p14:creationId xmlns:p14="http://schemas.microsoft.com/office/powerpoint/2010/main" val="364082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673564" y="288414"/>
            <a:ext cx="5998259"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Where is Your Focus</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8</a:t>
            </a:fld>
            <a:endParaRPr lang="en-US" dirty="0"/>
          </a:p>
        </p:txBody>
      </p:sp>
      <p:sp>
        <p:nvSpPr>
          <p:cNvPr id="6" name="TextBox 5">
            <a:extLst>
              <a:ext uri="{FF2B5EF4-FFF2-40B4-BE49-F238E27FC236}">
                <a16:creationId xmlns:a16="http://schemas.microsoft.com/office/drawing/2014/main" id="{AD3ED9B9-43BE-4161-9B56-F159DD77EDC6}"/>
              </a:ext>
            </a:extLst>
          </p:cNvPr>
          <p:cNvSpPr txBox="1"/>
          <p:nvPr/>
        </p:nvSpPr>
        <p:spPr>
          <a:xfrm>
            <a:off x="1287738" y="5400740"/>
            <a:ext cx="1518063" cy="646331"/>
          </a:xfrm>
          <a:prstGeom prst="rect">
            <a:avLst/>
          </a:prstGeom>
          <a:noFill/>
        </p:spPr>
        <p:txBody>
          <a:bodyPr wrap="square" rtlCol="0">
            <a:spAutoFit/>
          </a:bodyPr>
          <a:lstStyle/>
          <a:p>
            <a:pPr algn="ctr"/>
            <a:r>
              <a:rPr lang="en-US" sz="3600" dirty="0"/>
              <a:t>You</a:t>
            </a:r>
          </a:p>
        </p:txBody>
      </p:sp>
      <p:sp>
        <p:nvSpPr>
          <p:cNvPr id="10" name="TextBox 9">
            <a:extLst>
              <a:ext uri="{FF2B5EF4-FFF2-40B4-BE49-F238E27FC236}">
                <a16:creationId xmlns:a16="http://schemas.microsoft.com/office/drawing/2014/main" id="{065C0C24-28C2-43CF-95D5-22DD125BC033}"/>
              </a:ext>
            </a:extLst>
          </p:cNvPr>
          <p:cNvSpPr txBox="1"/>
          <p:nvPr/>
        </p:nvSpPr>
        <p:spPr>
          <a:xfrm>
            <a:off x="4509413" y="5409946"/>
            <a:ext cx="2673175" cy="646331"/>
          </a:xfrm>
          <a:prstGeom prst="rect">
            <a:avLst/>
          </a:prstGeom>
          <a:noFill/>
        </p:spPr>
        <p:txBody>
          <a:bodyPr wrap="square" rtlCol="0">
            <a:spAutoFit/>
          </a:bodyPr>
          <a:lstStyle/>
          <a:p>
            <a:pPr algn="ctr"/>
            <a:r>
              <a:rPr lang="en-US" sz="3600" dirty="0"/>
              <a:t>Customer</a:t>
            </a:r>
          </a:p>
        </p:txBody>
      </p:sp>
      <p:sp>
        <p:nvSpPr>
          <p:cNvPr id="11" name="TextBox 10">
            <a:extLst>
              <a:ext uri="{FF2B5EF4-FFF2-40B4-BE49-F238E27FC236}">
                <a16:creationId xmlns:a16="http://schemas.microsoft.com/office/drawing/2014/main" id="{6D993445-3E12-493A-8878-2E59E0A59498}"/>
              </a:ext>
            </a:extLst>
          </p:cNvPr>
          <p:cNvSpPr txBox="1"/>
          <p:nvPr/>
        </p:nvSpPr>
        <p:spPr>
          <a:xfrm>
            <a:off x="7588333" y="5421821"/>
            <a:ext cx="4807885" cy="1200329"/>
          </a:xfrm>
          <a:prstGeom prst="rect">
            <a:avLst/>
          </a:prstGeom>
          <a:noFill/>
        </p:spPr>
        <p:txBody>
          <a:bodyPr wrap="square" rtlCol="0">
            <a:spAutoFit/>
          </a:bodyPr>
          <a:lstStyle/>
          <a:p>
            <a:pPr algn="ctr"/>
            <a:r>
              <a:rPr lang="en-US" sz="3600" dirty="0"/>
              <a:t>Customer’s</a:t>
            </a:r>
          </a:p>
          <a:p>
            <a:pPr algn="ctr"/>
            <a:r>
              <a:rPr lang="en-US" sz="3600" dirty="0"/>
              <a:t>Customer</a:t>
            </a:r>
          </a:p>
        </p:txBody>
      </p:sp>
      <p:sp>
        <p:nvSpPr>
          <p:cNvPr id="9" name="Arrow: Curved Down 8">
            <a:extLst>
              <a:ext uri="{FF2B5EF4-FFF2-40B4-BE49-F238E27FC236}">
                <a16:creationId xmlns:a16="http://schemas.microsoft.com/office/drawing/2014/main" id="{34699660-F767-4FDD-A9EA-D756395A4C5D}"/>
              </a:ext>
            </a:extLst>
          </p:cNvPr>
          <p:cNvSpPr/>
          <p:nvPr/>
        </p:nvSpPr>
        <p:spPr>
          <a:xfrm>
            <a:off x="2007917" y="2222934"/>
            <a:ext cx="3929743" cy="520263"/>
          </a:xfrm>
          <a:prstGeom prst="curvedDownArrow">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descr="A person wearing a costume&#10;&#10;Description automatically generated">
            <a:extLst>
              <a:ext uri="{FF2B5EF4-FFF2-40B4-BE49-F238E27FC236}">
                <a16:creationId xmlns:a16="http://schemas.microsoft.com/office/drawing/2014/main" id="{D2493E69-02FA-4D61-8B82-722BDD38C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7" y="2879805"/>
            <a:ext cx="2548751" cy="3054489"/>
          </a:xfrm>
          <a:prstGeom prst="rect">
            <a:avLst/>
          </a:prstGeom>
        </p:spPr>
      </p:pic>
      <p:pic>
        <p:nvPicPr>
          <p:cNvPr id="18" name="Picture 17" descr="A picture containing holding&#10;&#10;Description automatically generated">
            <a:extLst>
              <a:ext uri="{FF2B5EF4-FFF2-40B4-BE49-F238E27FC236}">
                <a16:creationId xmlns:a16="http://schemas.microsoft.com/office/drawing/2014/main" id="{DBA35DC0-1682-43E0-BD64-2B7364A7A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714" y="2879805"/>
            <a:ext cx="2548751" cy="3054489"/>
          </a:xfrm>
          <a:prstGeom prst="rect">
            <a:avLst/>
          </a:prstGeom>
        </p:spPr>
      </p:pic>
      <p:sp>
        <p:nvSpPr>
          <p:cNvPr id="12" name="Thought Bubble: Cloud 11">
            <a:extLst>
              <a:ext uri="{FF2B5EF4-FFF2-40B4-BE49-F238E27FC236}">
                <a16:creationId xmlns:a16="http://schemas.microsoft.com/office/drawing/2014/main" id="{4164E4A5-1A0F-49FF-A199-03214C7D1C4E}"/>
              </a:ext>
            </a:extLst>
          </p:cNvPr>
          <p:cNvSpPr/>
          <p:nvPr/>
        </p:nvSpPr>
        <p:spPr>
          <a:xfrm>
            <a:off x="3270314" y="863601"/>
            <a:ext cx="2478197" cy="1502267"/>
          </a:xfrm>
          <a:prstGeom prst="cloudCallout">
            <a:avLst>
              <a:gd name="adj1" fmla="val -93065"/>
              <a:gd name="adj2" fmla="val 10281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How can I get more business?</a:t>
            </a:r>
          </a:p>
        </p:txBody>
      </p:sp>
      <p:pic>
        <p:nvPicPr>
          <p:cNvPr id="14" name="Picture 13" descr="A picture containing holding&#10;&#10;Description automatically generated">
            <a:extLst>
              <a:ext uri="{FF2B5EF4-FFF2-40B4-BE49-F238E27FC236}">
                <a16:creationId xmlns:a16="http://schemas.microsoft.com/office/drawing/2014/main" id="{8131D497-DC9F-4DFA-8CA1-A2220F3F6D18}"/>
              </a:ext>
            </a:extLst>
          </p:cNvPr>
          <p:cNvPicPr>
            <a:picLocks noChangeAspect="1"/>
          </p:cNvPicPr>
          <p:nvPr/>
        </p:nvPicPr>
        <p:blipFill>
          <a:blip r:embed="rId5">
            <a:lum bright="70000" contrast="-70000"/>
            <a:alphaModFix amt="35000"/>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a:off x="8777095" y="2889701"/>
            <a:ext cx="2548751" cy="3054489"/>
          </a:xfrm>
          <a:prstGeom prst="rect">
            <a:avLst/>
          </a:prstGeom>
        </p:spPr>
      </p:pic>
    </p:spTree>
    <p:extLst>
      <p:ext uri="{BB962C8B-B14F-4D97-AF65-F5344CB8AC3E}">
        <p14:creationId xmlns:p14="http://schemas.microsoft.com/office/powerpoint/2010/main" val="239272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genda"/>
          <p:cNvSpPr txBox="1">
            <a:spLocks noGrp="1"/>
          </p:cNvSpPr>
          <p:nvPr>
            <p:ph type="ctrTitle"/>
          </p:nvPr>
        </p:nvSpPr>
        <p:spPr>
          <a:xfrm>
            <a:off x="5673564" y="288414"/>
            <a:ext cx="5998259" cy="794743"/>
          </a:xfrm>
          <a:prstGeom prst="rect">
            <a:avLst/>
          </a:prstGeom>
          <a:effectLst>
            <a:outerShdw blurRad="203200" dist="25400" dir="5400000" rotWithShape="0">
              <a:srgbClr val="000000">
                <a:alpha val="8052"/>
              </a:srgbClr>
            </a:outerShdw>
          </a:effectLst>
        </p:spPr>
        <p:txBody>
          <a:bodyPr>
            <a:normAutofit/>
          </a:bodyPr>
          <a:lstStyle>
            <a:lvl1pPr algn="r" defTabSz="796885">
              <a:defRPr sz="9700"/>
            </a:lvl1pPr>
          </a:lstStyle>
          <a:p>
            <a:r>
              <a:rPr lang="en-US" sz="4000" dirty="0"/>
              <a:t>Where is Your Focus</a:t>
            </a:r>
          </a:p>
        </p:txBody>
      </p:sp>
      <p:sp>
        <p:nvSpPr>
          <p:cNvPr id="3" name="Slide Number Placeholder 2">
            <a:extLst>
              <a:ext uri="{FF2B5EF4-FFF2-40B4-BE49-F238E27FC236}">
                <a16:creationId xmlns:a16="http://schemas.microsoft.com/office/drawing/2014/main" id="{5195CAC2-5625-47C0-A1CF-0C6BCE2ED2D5}"/>
              </a:ext>
            </a:extLst>
          </p:cNvPr>
          <p:cNvSpPr>
            <a:spLocks noGrp="1"/>
          </p:cNvSpPr>
          <p:nvPr>
            <p:ph type="sldNum" sz="quarter" idx="12"/>
          </p:nvPr>
        </p:nvSpPr>
        <p:spPr/>
        <p:txBody>
          <a:bodyPr/>
          <a:lstStyle/>
          <a:p>
            <a:fld id="{08DF28D3-48BD-4648-9818-9E78F593EEE9}" type="slidenum">
              <a:rPr lang="en-US" smtClean="0"/>
              <a:t>9</a:t>
            </a:fld>
            <a:endParaRPr lang="en-US" dirty="0"/>
          </a:p>
        </p:txBody>
      </p:sp>
      <p:sp>
        <p:nvSpPr>
          <p:cNvPr id="6" name="TextBox 5">
            <a:extLst>
              <a:ext uri="{FF2B5EF4-FFF2-40B4-BE49-F238E27FC236}">
                <a16:creationId xmlns:a16="http://schemas.microsoft.com/office/drawing/2014/main" id="{AD3ED9B9-43BE-4161-9B56-F159DD77EDC6}"/>
              </a:ext>
            </a:extLst>
          </p:cNvPr>
          <p:cNvSpPr txBox="1"/>
          <p:nvPr/>
        </p:nvSpPr>
        <p:spPr>
          <a:xfrm>
            <a:off x="1287738" y="5400740"/>
            <a:ext cx="1518063" cy="646331"/>
          </a:xfrm>
          <a:prstGeom prst="rect">
            <a:avLst/>
          </a:prstGeom>
          <a:noFill/>
        </p:spPr>
        <p:txBody>
          <a:bodyPr wrap="square" rtlCol="0">
            <a:spAutoFit/>
          </a:bodyPr>
          <a:lstStyle/>
          <a:p>
            <a:pPr algn="ctr"/>
            <a:r>
              <a:rPr lang="en-US" sz="3600" dirty="0"/>
              <a:t>You</a:t>
            </a:r>
          </a:p>
        </p:txBody>
      </p:sp>
      <p:sp>
        <p:nvSpPr>
          <p:cNvPr id="10" name="TextBox 9">
            <a:extLst>
              <a:ext uri="{FF2B5EF4-FFF2-40B4-BE49-F238E27FC236}">
                <a16:creationId xmlns:a16="http://schemas.microsoft.com/office/drawing/2014/main" id="{065C0C24-28C2-43CF-95D5-22DD125BC033}"/>
              </a:ext>
            </a:extLst>
          </p:cNvPr>
          <p:cNvSpPr txBox="1"/>
          <p:nvPr/>
        </p:nvSpPr>
        <p:spPr>
          <a:xfrm>
            <a:off x="4509413" y="5409946"/>
            <a:ext cx="2673175" cy="646331"/>
          </a:xfrm>
          <a:prstGeom prst="rect">
            <a:avLst/>
          </a:prstGeom>
          <a:noFill/>
        </p:spPr>
        <p:txBody>
          <a:bodyPr wrap="square" rtlCol="0">
            <a:spAutoFit/>
          </a:bodyPr>
          <a:lstStyle/>
          <a:p>
            <a:pPr algn="ctr"/>
            <a:r>
              <a:rPr lang="en-US" sz="3600" dirty="0"/>
              <a:t>Customer</a:t>
            </a:r>
          </a:p>
        </p:txBody>
      </p:sp>
      <p:sp>
        <p:nvSpPr>
          <p:cNvPr id="11" name="TextBox 10">
            <a:extLst>
              <a:ext uri="{FF2B5EF4-FFF2-40B4-BE49-F238E27FC236}">
                <a16:creationId xmlns:a16="http://schemas.microsoft.com/office/drawing/2014/main" id="{6D993445-3E12-493A-8878-2E59E0A59498}"/>
              </a:ext>
            </a:extLst>
          </p:cNvPr>
          <p:cNvSpPr txBox="1"/>
          <p:nvPr/>
        </p:nvSpPr>
        <p:spPr>
          <a:xfrm>
            <a:off x="7588333" y="5421821"/>
            <a:ext cx="4807885" cy="1200329"/>
          </a:xfrm>
          <a:prstGeom prst="rect">
            <a:avLst/>
          </a:prstGeom>
          <a:noFill/>
        </p:spPr>
        <p:txBody>
          <a:bodyPr wrap="square" rtlCol="0">
            <a:spAutoFit/>
          </a:bodyPr>
          <a:lstStyle/>
          <a:p>
            <a:pPr algn="ctr"/>
            <a:r>
              <a:rPr lang="en-US" sz="3600" dirty="0"/>
              <a:t>Customer’s</a:t>
            </a:r>
          </a:p>
          <a:p>
            <a:pPr algn="ctr"/>
            <a:r>
              <a:rPr lang="en-US" sz="3600" dirty="0"/>
              <a:t>Customer</a:t>
            </a:r>
          </a:p>
        </p:txBody>
      </p:sp>
      <p:pic>
        <p:nvPicPr>
          <p:cNvPr id="16" name="Picture 15" descr="A person wearing a costume&#10;&#10;Description automatically generated">
            <a:extLst>
              <a:ext uri="{FF2B5EF4-FFF2-40B4-BE49-F238E27FC236}">
                <a16:creationId xmlns:a16="http://schemas.microsoft.com/office/drawing/2014/main" id="{D2493E69-02FA-4D61-8B82-722BDD38C78A}"/>
              </a:ext>
            </a:extLst>
          </p:cNvPr>
          <p:cNvPicPr>
            <a:picLocks noChangeAspect="1"/>
          </p:cNvPicPr>
          <p:nvPr/>
        </p:nvPicPr>
        <p:blipFill>
          <a:blip r:embed="rId3">
            <a:duotone>
              <a:schemeClr val="accent5">
                <a:shade val="45000"/>
                <a:satMod val="135000"/>
              </a:schemeClr>
              <a:prstClr val="white"/>
            </a:duotone>
            <a:alphaModFix amt="50000"/>
            <a:extLst>
              <a:ext uri="{BEBA8EAE-BF5A-486C-A8C5-ECC9F3942E4B}">
                <a14:imgProps xmlns:a14="http://schemas.microsoft.com/office/drawing/2010/main">
                  <a14:imgLayer r:embed="rId4">
                    <a14:imgEffect>
                      <a14:artisticChalkSketch/>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1067" y="2879805"/>
            <a:ext cx="2548751" cy="3054489"/>
          </a:xfrm>
          <a:prstGeom prst="rect">
            <a:avLst/>
          </a:prstGeom>
        </p:spPr>
      </p:pic>
      <p:pic>
        <p:nvPicPr>
          <p:cNvPr id="18" name="Picture 17" descr="A picture containing holding&#10;&#10;Description automatically generated">
            <a:extLst>
              <a:ext uri="{FF2B5EF4-FFF2-40B4-BE49-F238E27FC236}">
                <a16:creationId xmlns:a16="http://schemas.microsoft.com/office/drawing/2014/main" id="{DBA35DC0-1682-43E0-BD64-2B7364A7A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714" y="2879805"/>
            <a:ext cx="2548751" cy="3054489"/>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A2C20D11-4F17-4657-A1A6-44E71EC3AA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924" y="2867930"/>
            <a:ext cx="2548751" cy="3054489"/>
          </a:xfrm>
          <a:prstGeom prst="rect">
            <a:avLst/>
          </a:prstGeom>
        </p:spPr>
      </p:pic>
      <p:pic>
        <p:nvPicPr>
          <p:cNvPr id="17" name="Picture 16" descr="A person wearing a costume&#10;&#10;Description automatically generated">
            <a:extLst>
              <a:ext uri="{FF2B5EF4-FFF2-40B4-BE49-F238E27FC236}">
                <a16:creationId xmlns:a16="http://schemas.microsoft.com/office/drawing/2014/main" id="{86044E6B-BE28-42DA-A7A1-C2C0B2A3A5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9776" y="2937205"/>
            <a:ext cx="2548751" cy="3054489"/>
          </a:xfrm>
          <a:prstGeom prst="rect">
            <a:avLst/>
          </a:prstGeom>
        </p:spPr>
      </p:pic>
      <p:sp>
        <p:nvSpPr>
          <p:cNvPr id="2" name="Arrow: Right 1">
            <a:extLst>
              <a:ext uri="{FF2B5EF4-FFF2-40B4-BE49-F238E27FC236}">
                <a16:creationId xmlns:a16="http://schemas.microsoft.com/office/drawing/2014/main" id="{7A2D5936-968E-49E8-8335-9D0479B30043}"/>
              </a:ext>
            </a:extLst>
          </p:cNvPr>
          <p:cNvSpPr/>
          <p:nvPr/>
        </p:nvSpPr>
        <p:spPr>
          <a:xfrm>
            <a:off x="2805801" y="4702629"/>
            <a:ext cx="1107992" cy="640711"/>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peech Bubble: Oval 3">
            <a:extLst>
              <a:ext uri="{FF2B5EF4-FFF2-40B4-BE49-F238E27FC236}">
                <a16:creationId xmlns:a16="http://schemas.microsoft.com/office/drawing/2014/main" id="{3529455F-7AC2-49D7-8CC3-D62B49896DA0}"/>
              </a:ext>
            </a:extLst>
          </p:cNvPr>
          <p:cNvSpPr/>
          <p:nvPr/>
        </p:nvSpPr>
        <p:spPr>
          <a:xfrm>
            <a:off x="1608111" y="431998"/>
            <a:ext cx="3336966" cy="1669939"/>
          </a:xfrm>
          <a:prstGeom prst="wedgeEllipseCallout">
            <a:avLst>
              <a:gd name="adj1" fmla="val 37530"/>
              <a:gd name="adj2" fmla="val 10587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What can We do together to satisfy YOUR customer?</a:t>
            </a:r>
          </a:p>
        </p:txBody>
      </p:sp>
      <p:sp>
        <p:nvSpPr>
          <p:cNvPr id="14" name="Arrow: Curved Down 13">
            <a:extLst>
              <a:ext uri="{FF2B5EF4-FFF2-40B4-BE49-F238E27FC236}">
                <a16:creationId xmlns:a16="http://schemas.microsoft.com/office/drawing/2014/main" id="{8466051E-7C22-45EE-8A9D-4F414218C77B}"/>
              </a:ext>
            </a:extLst>
          </p:cNvPr>
          <p:cNvSpPr/>
          <p:nvPr/>
        </p:nvSpPr>
        <p:spPr>
          <a:xfrm>
            <a:off x="4695698" y="1831008"/>
            <a:ext cx="5398328" cy="969588"/>
          </a:xfrm>
          <a:prstGeom prst="curvedDownArrow">
            <a:avLst>
              <a:gd name="adj1" fmla="val 25000"/>
              <a:gd name="adj2" fmla="val 44669"/>
              <a:gd name="adj3" fmla="val 25000"/>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urved Down 14">
            <a:extLst>
              <a:ext uri="{FF2B5EF4-FFF2-40B4-BE49-F238E27FC236}">
                <a16:creationId xmlns:a16="http://schemas.microsoft.com/office/drawing/2014/main" id="{9463C86C-82D4-43E0-B177-8C6E2521F1CB}"/>
              </a:ext>
            </a:extLst>
          </p:cNvPr>
          <p:cNvSpPr/>
          <p:nvPr/>
        </p:nvSpPr>
        <p:spPr>
          <a:xfrm>
            <a:off x="5682401" y="1911667"/>
            <a:ext cx="4347428" cy="887810"/>
          </a:xfrm>
          <a:prstGeom prst="curvedDownArrow">
            <a:avLst>
              <a:gd name="adj1" fmla="val 25000"/>
              <a:gd name="adj2" fmla="val 44669"/>
              <a:gd name="adj3" fmla="val 25000"/>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07014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30477</TotalTime>
  <Words>5592</Words>
  <Application>Microsoft Office PowerPoint</Application>
  <PresentationFormat>Widescreen</PresentationFormat>
  <Paragraphs>659</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Roboto Black</vt:lpstr>
      <vt:lpstr>Wingdings</vt:lpstr>
      <vt:lpstr>Office Theme</vt:lpstr>
      <vt:lpstr>PowerPoint Presentation</vt:lpstr>
      <vt:lpstr>Observations on Risk</vt:lpstr>
      <vt:lpstr>Surprises Do Occur</vt:lpstr>
      <vt:lpstr>What to do…3 Choices</vt:lpstr>
      <vt:lpstr>Fundamental Difference</vt:lpstr>
      <vt:lpstr>An Almost Universal Axiom</vt:lpstr>
      <vt:lpstr>Where is Your Focus?</vt:lpstr>
      <vt:lpstr>Where is Your Focus</vt:lpstr>
      <vt:lpstr>Where is Your Focus</vt:lpstr>
      <vt:lpstr>“Dust Bowl” Circa 1930s</vt:lpstr>
      <vt:lpstr>“We Are Never in Control…</vt:lpstr>
      <vt:lpstr>Winning Hand?</vt:lpstr>
      <vt:lpstr>Most Surprises Aren’t!</vt:lpstr>
      <vt:lpstr>Ask Three Things (sequentially)</vt:lpstr>
      <vt:lpstr>What could happen?</vt:lpstr>
      <vt:lpstr>Some Examples…</vt:lpstr>
      <vt:lpstr>Process</vt:lpstr>
      <vt:lpstr>Same as Goal Setting Exercise</vt:lpstr>
      <vt:lpstr>Exercise Mechanics</vt:lpstr>
      <vt:lpstr>Repeat the Process</vt:lpstr>
      <vt:lpstr>Create a Rating System</vt:lpstr>
      <vt:lpstr>Helps to Set Priorities</vt:lpstr>
      <vt:lpstr>Investigation Rank Order</vt:lpstr>
      <vt:lpstr>More Considerations</vt:lpstr>
      <vt:lpstr>Other Things to Capture</vt:lpstr>
      <vt:lpstr>How to Implement</vt:lpstr>
      <vt:lpstr>PowerPoint™ or Word™</vt:lpstr>
      <vt:lpstr>As Detailed as Required</vt:lpstr>
      <vt:lpstr>A Tool Example</vt:lpstr>
      <vt:lpstr>Demo Example Tool</vt:lpstr>
      <vt:lpstr>What makes this process NOT work?</vt:lpstr>
      <vt:lpstr>PowerPoint Presentation</vt:lpstr>
      <vt:lpstr>CxO-Atlas Website Article Organization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Berger</dc:creator>
  <cp:lastModifiedBy>Tom Berger</cp:lastModifiedBy>
  <cp:revision>247</cp:revision>
  <cp:lastPrinted>2020-10-30T17:48:48Z</cp:lastPrinted>
  <dcterms:created xsi:type="dcterms:W3CDTF">2018-05-18T21:01:25Z</dcterms:created>
  <dcterms:modified xsi:type="dcterms:W3CDTF">2025-01-23T14:52:37Z</dcterms:modified>
</cp:coreProperties>
</file>